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8"/>
  </p:notesMasterIdLst>
  <p:sldIdLst>
    <p:sldId id="299" r:id="rId2"/>
    <p:sldId id="292" r:id="rId3"/>
    <p:sldId id="301" r:id="rId4"/>
    <p:sldId id="302" r:id="rId5"/>
    <p:sldId id="303" r:id="rId6"/>
    <p:sldId id="306" r:id="rId7"/>
    <p:sldId id="307" r:id="rId8"/>
    <p:sldId id="323" r:id="rId9"/>
    <p:sldId id="324" r:id="rId10"/>
    <p:sldId id="325" r:id="rId11"/>
    <p:sldId id="310" r:id="rId12"/>
    <p:sldId id="304" r:id="rId13"/>
    <p:sldId id="308" r:id="rId14"/>
    <p:sldId id="309" r:id="rId15"/>
    <p:sldId id="311" r:id="rId16"/>
    <p:sldId id="312" r:id="rId17"/>
    <p:sldId id="313" r:id="rId18"/>
    <p:sldId id="314" r:id="rId19"/>
    <p:sldId id="315" r:id="rId20"/>
    <p:sldId id="316" r:id="rId21"/>
    <p:sldId id="322" r:id="rId22"/>
    <p:sldId id="317" r:id="rId23"/>
    <p:sldId id="318" r:id="rId24"/>
    <p:sldId id="319" r:id="rId25"/>
    <p:sldId id="321" r:id="rId26"/>
    <p:sldId id="320" r:id="rId27"/>
  </p:sldIdLst>
  <p:sldSz cx="9144000" cy="6858000" type="screen4x3"/>
  <p:notesSz cx="6881813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100953B-2C9E-4121-9514-D15114E8F8CF}">
          <p14:sldIdLst>
            <p14:sldId id="299"/>
            <p14:sldId id="292"/>
            <p14:sldId id="301"/>
            <p14:sldId id="302"/>
            <p14:sldId id="303"/>
            <p14:sldId id="306"/>
            <p14:sldId id="307"/>
            <p14:sldId id="323"/>
            <p14:sldId id="324"/>
            <p14:sldId id="325"/>
          </p14:sldIdLst>
        </p14:section>
        <p14:section name="Untitled Section" id="{BCFE8379-C484-4736-8F69-C43BFADFA400}">
          <p14:sldIdLst>
            <p14:sldId id="310"/>
            <p14:sldId id="304"/>
            <p14:sldId id="308"/>
            <p14:sldId id="309"/>
            <p14:sldId id="311"/>
            <p14:sldId id="312"/>
            <p14:sldId id="313"/>
            <p14:sldId id="314"/>
            <p14:sldId id="315"/>
            <p14:sldId id="316"/>
            <p14:sldId id="322"/>
            <p14:sldId id="317"/>
            <p14:sldId id="318"/>
            <p14:sldId id="319"/>
            <p14:sldId id="321"/>
            <p14:sldId id="32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16" autoAdjust="0"/>
    <p:restoredTop sz="94660"/>
  </p:normalViewPr>
  <p:slideViewPr>
    <p:cSldViewPr>
      <p:cViewPr>
        <p:scale>
          <a:sx n="70" d="100"/>
          <a:sy n="70" d="100"/>
        </p:scale>
        <p:origin x="66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313" y="0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C8C9C5C-9F2C-4312-8BFD-992BDC21010D}" type="datetimeFigureOut">
              <a:rPr lang="en-US"/>
              <a:pPr>
                <a:defRPr/>
              </a:pPr>
              <a:t>11/27/2022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416425"/>
            <a:ext cx="55054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313" y="8829675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F51A196-E56F-48A0-ABAE-F6436370A5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2467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1905000" y="1219200"/>
            <a:ext cx="0" cy="2057400"/>
          </a:xfrm>
          <a:prstGeom prst="line">
            <a:avLst/>
          </a:prstGeom>
          <a:noFill/>
          <a:ln w="349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163513" y="2103438"/>
            <a:ext cx="347662" cy="347662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739775" y="2105025"/>
            <a:ext cx="349250" cy="347663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1317625" y="2105025"/>
            <a:ext cx="347663" cy="34766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1371600"/>
            <a:ext cx="6477000" cy="1752600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733800"/>
            <a:ext cx="6477000" cy="19812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086600" y="6248400"/>
            <a:ext cx="1524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810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209800" y="6248400"/>
            <a:ext cx="1219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F89B4E-DE73-4710-A72F-4E9C6794C9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82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E6D64E-386F-4EF3-B1E0-06B9718D40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978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90500"/>
            <a:ext cx="1752600" cy="5829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190500"/>
            <a:ext cx="5105400" cy="582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45AB96-C152-4F08-8677-DCFBDA2F59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5785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010400" cy="15271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24000" y="1905000"/>
            <a:ext cx="7010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75973-BB79-4C98-A10A-27F14FBEA5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358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D7D14F-026E-4910-AB38-BE33CC7540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797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C1F93-9CD3-4CC4-9894-5F1BEA1963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690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9050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9050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4FD22-828D-44D6-A10A-AB5F67DE2C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511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7D15CB-941D-44AD-A357-64F5B2110F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510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DF7FEA-125E-46E9-A10D-6E39C6C92A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6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26282-AAF8-429E-9D4F-721766A075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415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BB4BCD-A8F8-4240-AD5A-93EEAB8D0B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838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E8ED39-625F-4692-9705-B7AEBEFD1F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342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90500"/>
            <a:ext cx="7010400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1905000"/>
            <a:ext cx="7010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0" y="6248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fld id="{EABCAEC7-4BFE-45F6-BA43-DFB0B2EAE2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 flipV="1">
            <a:off x="1371600" y="304800"/>
            <a:ext cx="0" cy="1295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" name="Oval 8"/>
          <p:cNvSpPr>
            <a:spLocks noChangeArrowheads="1"/>
          </p:cNvSpPr>
          <p:nvPr/>
        </p:nvSpPr>
        <p:spPr bwMode="auto">
          <a:xfrm>
            <a:off x="152400" y="8382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033" name="Oval 9"/>
          <p:cNvSpPr>
            <a:spLocks noChangeArrowheads="1"/>
          </p:cNvSpPr>
          <p:nvPr/>
        </p:nvSpPr>
        <p:spPr bwMode="auto">
          <a:xfrm>
            <a:off x="539750" y="838200"/>
            <a:ext cx="228600" cy="22860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034" name="Oval 10"/>
          <p:cNvSpPr>
            <a:spLocks noChangeArrowheads="1"/>
          </p:cNvSpPr>
          <p:nvPr/>
        </p:nvSpPr>
        <p:spPr bwMode="auto">
          <a:xfrm>
            <a:off x="927100" y="838200"/>
            <a:ext cx="228600" cy="22860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endParaRPr lang="en-US" altLang="en-US" sz="240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¢"/>
        <a:defRPr sz="30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600200" y="533400"/>
            <a:ext cx="7467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ts val="6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Corbel" pitchFamily="34" charset="0"/>
              </a:rPr>
              <a:t>La </a:t>
            </a:r>
            <a:r>
              <a:rPr lang="en-US" altLang="en-US" sz="3200" b="1" dirty="0" err="1">
                <a:solidFill>
                  <a:srgbClr val="FF0000"/>
                </a:solidFill>
                <a:latin typeface="Corbel" pitchFamily="34" charset="0"/>
              </a:rPr>
              <a:t>Négation</a:t>
            </a:r>
            <a:endParaRPr lang="en-US" altLang="en-US" sz="3200" b="1" dirty="0">
              <a:solidFill>
                <a:srgbClr val="FF0000"/>
              </a:solidFill>
              <a:latin typeface="Corbel" pitchFamily="34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600200" y="1247775"/>
            <a:ext cx="3657600" cy="5370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ts val="600"/>
              </a:spcBef>
              <a:defRPr/>
            </a:pP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Corbel" pitchFamily="34" charset="0"/>
              </a:rPr>
              <a:t>ne … pas du tout</a:t>
            </a:r>
          </a:p>
          <a:p>
            <a:pPr>
              <a:spcBef>
                <a:spcPts val="600"/>
              </a:spcBef>
              <a:defRPr/>
            </a:pP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Corbel" pitchFamily="34" charset="0"/>
              </a:rPr>
              <a:t>ne … pas encore</a:t>
            </a:r>
          </a:p>
          <a:p>
            <a:pPr>
              <a:spcBef>
                <a:spcPts val="600"/>
              </a:spcBef>
              <a:defRPr/>
            </a:pP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Corbel" pitchFamily="34" charset="0"/>
              </a:rPr>
              <a:t>ne …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Corbel" pitchFamily="34" charset="0"/>
              </a:rPr>
              <a:t>ni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Corbel" pitchFamily="34" charset="0"/>
              </a:rPr>
              <a:t> …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Corbel" pitchFamily="34" charset="0"/>
              </a:rPr>
              <a:t>ni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Corbel" pitchFamily="34" charset="0"/>
              </a:rPr>
              <a:t>…</a:t>
            </a:r>
          </a:p>
          <a:p>
            <a:pPr>
              <a:spcBef>
                <a:spcPts val="600"/>
              </a:spcBef>
              <a:defRPr/>
            </a:pP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Corbel" pitchFamily="34" charset="0"/>
              </a:rPr>
              <a:t>ne …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Corbel" pitchFamily="34" charset="0"/>
              </a:rPr>
              <a:t>aucun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Corbel" pitchFamily="34" charset="0"/>
              </a:rPr>
              <a:t>(e)</a:t>
            </a:r>
          </a:p>
          <a:p>
            <a:pPr>
              <a:spcBef>
                <a:spcPts val="600"/>
              </a:spcBef>
              <a:defRPr/>
            </a:pP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Corbel" pitchFamily="34" charset="0"/>
              </a:rPr>
              <a:t>ne …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Corbel" pitchFamily="34" charset="0"/>
              </a:rPr>
              <a:t>jamais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Corbel" pitchFamily="34" charset="0"/>
            </a:endParaRPr>
          </a:p>
          <a:p>
            <a:pPr>
              <a:spcBef>
                <a:spcPts val="600"/>
              </a:spcBef>
              <a:defRPr/>
            </a:pP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Corbel" pitchFamily="34" charset="0"/>
              </a:rPr>
              <a:t>ne…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Corbel" pitchFamily="34" charset="0"/>
              </a:rPr>
              <a:t>nulle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Corbel" pitchFamily="34" charset="0"/>
              </a:rPr>
              <a:t> part</a:t>
            </a:r>
          </a:p>
          <a:p>
            <a:pPr>
              <a:spcBef>
                <a:spcPts val="600"/>
              </a:spcBef>
              <a:defRPr/>
            </a:pP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Corbel" pitchFamily="34" charset="0"/>
              </a:rPr>
              <a:t>ne…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Corbel" pitchFamily="34" charset="0"/>
              </a:rPr>
              <a:t>personne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Corbel" pitchFamily="34" charset="0"/>
            </a:endParaRPr>
          </a:p>
          <a:p>
            <a:pPr>
              <a:spcBef>
                <a:spcPts val="600"/>
              </a:spcBef>
              <a:defRPr/>
            </a:pP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Corbel" pitchFamily="34" charset="0"/>
              </a:rPr>
              <a:t>ne… plus</a:t>
            </a:r>
          </a:p>
          <a:p>
            <a:pPr>
              <a:spcBef>
                <a:spcPts val="600"/>
              </a:spcBef>
              <a:defRPr/>
            </a:pP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Corbel" pitchFamily="34" charset="0"/>
              </a:rPr>
              <a:t>ne… que</a:t>
            </a:r>
          </a:p>
          <a:p>
            <a:pPr>
              <a:spcBef>
                <a:spcPts val="600"/>
              </a:spcBef>
              <a:defRPr/>
            </a:pP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Corbel" pitchFamily="34" charset="0"/>
              </a:rPr>
              <a:t>n’importe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Corbel" pitchFamily="34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Corbel" pitchFamily="34" charset="0"/>
              </a:rPr>
              <a:t>où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Corbel" pitchFamily="34" charset="0"/>
              </a:rPr>
              <a:t> / qui</a:t>
            </a:r>
          </a:p>
          <a:p>
            <a:pPr>
              <a:spcBef>
                <a:spcPts val="600"/>
              </a:spcBef>
              <a:defRPr/>
            </a:pP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Corbel" pitchFamily="34" charset="0"/>
              </a:rPr>
              <a:t>n’importe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Corbel" pitchFamily="34" charset="0"/>
              </a:rPr>
              <a:t> quoi</a:t>
            </a:r>
          </a:p>
          <a:p>
            <a:pPr>
              <a:spcBef>
                <a:spcPts val="600"/>
              </a:spcBef>
              <a:defRPr/>
            </a:pPr>
            <a:endParaRPr lang="en-US" sz="2400" dirty="0">
              <a:solidFill>
                <a:schemeClr val="accent2">
                  <a:lumMod val="50000"/>
                </a:schemeClr>
              </a:solidFill>
              <a:latin typeface="Corbel" pitchFamily="34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635062" y="1261527"/>
            <a:ext cx="34421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i="1" dirty="0">
                <a:latin typeface="Corbel" pitchFamily="34" charset="0"/>
              </a:rPr>
              <a:t>……… not at all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4635062" y="1638062"/>
            <a:ext cx="34421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i="1" dirty="0">
                <a:latin typeface="Corbel" pitchFamily="34" charset="0"/>
              </a:rPr>
              <a:t>……… not yet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4635062" y="2095262"/>
            <a:ext cx="34421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i="1" dirty="0">
                <a:latin typeface="Corbel" pitchFamily="34" charset="0"/>
              </a:rPr>
              <a:t>……… neither nor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635062" y="2552462"/>
            <a:ext cx="34421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i="1" dirty="0">
                <a:latin typeface="Corbel" pitchFamily="34" charset="0"/>
              </a:rPr>
              <a:t>……… none (not any)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4635062" y="3009662"/>
            <a:ext cx="34421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i="1" dirty="0">
                <a:latin typeface="Corbel" pitchFamily="34" charset="0"/>
              </a:rPr>
              <a:t>……… never (not ever)</a:t>
            </a: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4635062" y="3466862"/>
            <a:ext cx="43565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i="1" dirty="0">
                <a:latin typeface="Corbel" pitchFamily="34" charset="0"/>
              </a:rPr>
              <a:t>……… nowhere (not anywhere)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4635062" y="3852327"/>
            <a:ext cx="34421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i="1" dirty="0">
                <a:latin typeface="Corbel" pitchFamily="34" charset="0"/>
              </a:rPr>
              <a:t>……… no one (not anyone)</a:t>
            </a: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4635062" y="4305062"/>
            <a:ext cx="40517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i="1" dirty="0">
                <a:latin typeface="Corbel" pitchFamily="34" charset="0"/>
              </a:rPr>
              <a:t>……… no more (not any more)</a:t>
            </a: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4641631" y="5223927"/>
            <a:ext cx="40517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i="1" dirty="0">
                <a:latin typeface="Corbel" pitchFamily="34" charset="0"/>
              </a:rPr>
              <a:t>……… anywhere, anyone </a:t>
            </a: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60F43689-DF65-0A3C-52BF-5723050FD8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4766727"/>
            <a:ext cx="40517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i="1" dirty="0">
                <a:latin typeface="Corbel" pitchFamily="34" charset="0"/>
              </a:rPr>
              <a:t>……… only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6E6BD458-65C7-7890-7A61-D7BBA0D294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5062" y="5710535"/>
            <a:ext cx="40517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i="1" dirty="0">
                <a:latin typeface="Corbel" pitchFamily="34" charset="0"/>
              </a:rPr>
              <a:t>……… anything, whatever</a:t>
            </a:r>
          </a:p>
        </p:txBody>
      </p:sp>
    </p:spTree>
    <p:extLst>
      <p:ext uri="{BB962C8B-B14F-4D97-AF65-F5344CB8AC3E}">
        <p14:creationId xmlns:p14="http://schemas.microsoft.com/office/powerpoint/2010/main" val="2228046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5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>
            <a:extLst>
              <a:ext uri="{FF2B5EF4-FFF2-40B4-BE49-F238E27FC236}">
                <a16:creationId xmlns:a16="http://schemas.microsoft.com/office/drawing/2014/main" id="{A495C06E-A523-5E6F-BC4A-749A4AFAB4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710625"/>
            <a:ext cx="7467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 err="1">
                <a:latin typeface="Corbel" pitchFamily="34" charset="0"/>
              </a:rPr>
              <a:t>Quelle</a:t>
            </a:r>
            <a:r>
              <a:rPr lang="en-US" altLang="en-US" sz="2800" dirty="0">
                <a:latin typeface="Corbel" pitchFamily="34" charset="0"/>
              </a:rPr>
              <a:t> </a:t>
            </a:r>
            <a:r>
              <a:rPr lang="en-US" altLang="en-US" sz="2800" dirty="0" err="1">
                <a:latin typeface="Corbel" pitchFamily="34" charset="0"/>
              </a:rPr>
              <a:t>est</a:t>
            </a:r>
            <a:r>
              <a:rPr lang="en-US" altLang="en-US" sz="2800" dirty="0">
                <a:latin typeface="Corbel" pitchFamily="34" charset="0"/>
              </a:rPr>
              <a:t> la difference?</a:t>
            </a:r>
            <a:endParaRPr lang="en-US" altLang="en-US" sz="3600" dirty="0">
              <a:latin typeface="Cursive standard" pitchFamily="2" charset="0"/>
            </a:endParaRP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6286DD6A-EA16-F757-FEC8-975563B2EC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534180"/>
            <a:ext cx="7162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FF0000"/>
                </a:solidFill>
                <a:latin typeface="Corbel" pitchFamily="34" charset="0"/>
              </a:rPr>
              <a:t>Les </a:t>
            </a:r>
            <a:r>
              <a:rPr lang="en-US" sz="2400" dirty="0" err="1">
                <a:solidFill>
                  <a:srgbClr val="FF0000"/>
                </a:solidFill>
                <a:latin typeface="Corbel" pitchFamily="34" charset="0"/>
              </a:rPr>
              <a:t>pronoms</a:t>
            </a:r>
            <a:r>
              <a:rPr lang="en-US" sz="2400" dirty="0">
                <a:solidFill>
                  <a:srgbClr val="FF0000"/>
                </a:solidFill>
                <a:latin typeface="Corbe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orbel" pitchFamily="34" charset="0"/>
              </a:rPr>
              <a:t>indéfinis</a:t>
            </a:r>
            <a:r>
              <a:rPr lang="en-US" sz="2400" dirty="0">
                <a:solidFill>
                  <a:srgbClr val="FF0000"/>
                </a:solidFill>
                <a:latin typeface="Corbel" pitchFamily="34" charset="0"/>
              </a:rPr>
              <a:t> </a:t>
            </a:r>
            <a:r>
              <a:rPr lang="en-US" sz="2400" dirty="0" err="1">
                <a:latin typeface="Corbel" pitchFamily="34" charset="0"/>
              </a:rPr>
              <a:t>remplacent</a:t>
            </a:r>
            <a:r>
              <a:rPr lang="en-US" sz="2400" dirty="0">
                <a:latin typeface="Corbel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Corbel" pitchFamily="34" charset="0"/>
              </a:rPr>
              <a:t>l’adjectif</a:t>
            </a:r>
            <a:r>
              <a:rPr lang="en-US" sz="2400" dirty="0">
                <a:solidFill>
                  <a:srgbClr val="0000FF"/>
                </a:solidFill>
                <a:latin typeface="Corbel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Corbel" pitchFamily="34" charset="0"/>
              </a:rPr>
              <a:t>indéfini</a:t>
            </a:r>
            <a:r>
              <a:rPr lang="en-US" sz="2400" dirty="0">
                <a:solidFill>
                  <a:srgbClr val="0000FF"/>
                </a:solidFill>
                <a:latin typeface="Corbel" pitchFamily="34" charset="0"/>
              </a:rPr>
              <a:t> et le nom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D7B4015-263F-B8CB-983E-BCC89C26AD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5527057"/>
              </p:ext>
            </p:extLst>
          </p:nvPr>
        </p:nvGraphicFramePr>
        <p:xfrm>
          <a:off x="907312" y="2663740"/>
          <a:ext cx="7772400" cy="3191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Avec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adjectif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indéfini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 +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 nom</a:t>
                      </a:r>
                      <a:endParaRPr lang="en-US" b="0" dirty="0">
                        <a:solidFill>
                          <a:schemeClr val="tx1"/>
                        </a:solidFill>
                        <a:latin typeface="Corbel" panose="020B05030202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Avec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pronom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indéfini</a:t>
                      </a:r>
                      <a:endParaRPr lang="en-US" b="0" dirty="0">
                        <a:solidFill>
                          <a:schemeClr val="tx1"/>
                        </a:solidFill>
                        <a:latin typeface="Corbel" panose="020B05030202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36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endParaRPr lang="en-US" dirty="0">
                        <a:solidFill>
                          <a:schemeClr val="tx1"/>
                        </a:solidFill>
                        <a:latin typeface="Corbel" panose="020B05030202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Corbel" panose="020B05030202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Corbel" panose="020B05030202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Corbel" panose="020B05030202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Corbel" panose="020B05030202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Corbel" panose="020B05030202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Corbel" panose="020B05030202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Corbel" panose="020B05030202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Corbel" panose="020B05030202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Corbel" panose="020B05030202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ext Box 5">
            <a:extLst>
              <a:ext uri="{FF2B5EF4-FFF2-40B4-BE49-F238E27FC236}">
                <a16:creationId xmlns:a16="http://schemas.microsoft.com/office/drawing/2014/main" id="{542C87B1-A5CA-32AD-C896-9FE90F7E87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9712" y="3087469"/>
            <a:ext cx="4038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i="1" dirty="0" err="1">
                <a:solidFill>
                  <a:srgbClr val="FF0000"/>
                </a:solidFill>
                <a:latin typeface="Corbel" pitchFamily="34" charset="0"/>
              </a:rPr>
              <a:t>Quelques-uns</a:t>
            </a:r>
            <a:r>
              <a:rPr lang="en-US" altLang="en-US" i="1" dirty="0">
                <a:solidFill>
                  <a:srgbClr val="0000FF"/>
                </a:solidFill>
                <a:latin typeface="Corbel" pitchFamily="34" charset="0"/>
              </a:rPr>
              <a:t> </a:t>
            </a:r>
            <a:r>
              <a:rPr lang="en-US" altLang="en-US" dirty="0" err="1">
                <a:latin typeface="Corbel" pitchFamily="34" charset="0"/>
              </a:rPr>
              <a:t>sont</a:t>
            </a:r>
            <a:r>
              <a:rPr lang="en-US" altLang="en-US" dirty="0">
                <a:latin typeface="Corbel" pitchFamily="34" charset="0"/>
              </a:rPr>
              <a:t> </a:t>
            </a:r>
            <a:r>
              <a:rPr lang="en-US" altLang="en-US" dirty="0" err="1">
                <a:latin typeface="Corbel" pitchFamily="34" charset="0"/>
              </a:rPr>
              <a:t>allemands</a:t>
            </a:r>
            <a:r>
              <a:rPr lang="en-US" altLang="en-US" dirty="0">
                <a:latin typeface="Corbel" pitchFamily="34" charset="0"/>
              </a:rPr>
              <a:t> et </a:t>
            </a:r>
            <a:r>
              <a:rPr lang="en-US" altLang="en-US" i="1" dirty="0" err="1">
                <a:solidFill>
                  <a:srgbClr val="FF0000"/>
                </a:solidFill>
                <a:latin typeface="Corbel" pitchFamily="34" charset="0"/>
              </a:rPr>
              <a:t>quelques-unes</a:t>
            </a:r>
            <a:r>
              <a:rPr lang="en-US" altLang="en-US" i="1" dirty="0">
                <a:solidFill>
                  <a:srgbClr val="0000FF"/>
                </a:solidFill>
                <a:latin typeface="Corbel" pitchFamily="34" charset="0"/>
              </a:rPr>
              <a:t> </a:t>
            </a:r>
            <a:r>
              <a:rPr lang="en-US" altLang="en-US" dirty="0" err="1">
                <a:latin typeface="Corbel" pitchFamily="34" charset="0"/>
              </a:rPr>
              <a:t>sont</a:t>
            </a:r>
            <a:r>
              <a:rPr lang="en-US" altLang="en-US" dirty="0">
                <a:latin typeface="Corbel" pitchFamily="34" charset="0"/>
              </a:rPr>
              <a:t> </a:t>
            </a:r>
            <a:r>
              <a:rPr lang="en-US" altLang="en-US" dirty="0" err="1">
                <a:latin typeface="Corbel" pitchFamily="34" charset="0"/>
              </a:rPr>
              <a:t>indiennes</a:t>
            </a:r>
            <a:r>
              <a:rPr lang="en-US" altLang="en-US" dirty="0">
                <a:latin typeface="Corbel" pitchFamily="34" charset="0"/>
              </a:rPr>
              <a:t>.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D5195642-EEF3-63F3-8EDC-3CCDA1335A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9712" y="3849469"/>
            <a:ext cx="4038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i="1" dirty="0" err="1">
                <a:solidFill>
                  <a:srgbClr val="FF0000"/>
                </a:solidFill>
                <a:latin typeface="Corbel" pitchFamily="34" charset="0"/>
              </a:rPr>
              <a:t>Plusieurs</a:t>
            </a:r>
            <a:r>
              <a:rPr lang="en-US" altLang="en-US" i="1" dirty="0">
                <a:solidFill>
                  <a:srgbClr val="0000FF"/>
                </a:solidFill>
                <a:latin typeface="Corbel" pitchFamily="34" charset="0"/>
              </a:rPr>
              <a:t> </a:t>
            </a:r>
            <a:r>
              <a:rPr lang="en-US" altLang="en-US" dirty="0" err="1">
                <a:latin typeface="Corbel" pitchFamily="34" charset="0"/>
              </a:rPr>
              <a:t>sont</a:t>
            </a:r>
            <a:r>
              <a:rPr lang="en-US" altLang="en-US" dirty="0">
                <a:latin typeface="Corbel" pitchFamily="34" charset="0"/>
              </a:rPr>
              <a:t> </a:t>
            </a:r>
            <a:r>
              <a:rPr lang="en-US" altLang="en-US" dirty="0" err="1">
                <a:latin typeface="Corbel" pitchFamily="34" charset="0"/>
              </a:rPr>
              <a:t>iraniens</a:t>
            </a:r>
            <a:r>
              <a:rPr lang="en-US" altLang="en-US" dirty="0">
                <a:latin typeface="Corbel" pitchFamily="34" charset="0"/>
              </a:rPr>
              <a:t>.</a:t>
            </a:r>
          </a:p>
        </p:txBody>
      </p:sp>
      <p:sp>
        <p:nvSpPr>
          <p:cNvPr id="17" name="Text Box 5">
            <a:extLst>
              <a:ext uri="{FF2B5EF4-FFF2-40B4-BE49-F238E27FC236}">
                <a16:creationId xmlns:a16="http://schemas.microsoft.com/office/drawing/2014/main" id="{9DFDCDD5-C1BB-3D78-F7D7-BC704107D1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9712" y="4343400"/>
            <a:ext cx="4038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en-US" altLang="en-US" i="1" dirty="0" err="1">
                <a:solidFill>
                  <a:srgbClr val="FF0000"/>
                </a:solidFill>
                <a:latin typeface="Corbel" pitchFamily="34" charset="0"/>
              </a:rPr>
              <a:t>Certains</a:t>
            </a:r>
            <a:r>
              <a:rPr lang="en-US" altLang="en-US" i="1" dirty="0">
                <a:solidFill>
                  <a:srgbClr val="0000FF"/>
                </a:solidFill>
                <a:latin typeface="Corbel" pitchFamily="34" charset="0"/>
              </a:rPr>
              <a:t> </a:t>
            </a:r>
            <a:r>
              <a:rPr lang="en-US" altLang="en-US" dirty="0" err="1">
                <a:latin typeface="Corbel" pitchFamily="34" charset="0"/>
              </a:rPr>
              <a:t>sont</a:t>
            </a:r>
            <a:r>
              <a:rPr lang="en-US" altLang="en-US" dirty="0">
                <a:latin typeface="Corbel" pitchFamily="34" charset="0"/>
              </a:rPr>
              <a:t> </a:t>
            </a:r>
            <a:r>
              <a:rPr lang="en-US" altLang="en-US" dirty="0" err="1">
                <a:latin typeface="Corbel" pitchFamily="34" charset="0"/>
              </a:rPr>
              <a:t>haitiens</a:t>
            </a:r>
            <a:r>
              <a:rPr lang="en-US" altLang="en-US" dirty="0">
                <a:latin typeface="Corbel" pitchFamily="34" charset="0"/>
              </a:rPr>
              <a:t> et </a:t>
            </a:r>
          </a:p>
          <a:p>
            <a:pPr>
              <a:spcBef>
                <a:spcPts val="0"/>
              </a:spcBef>
            </a:pPr>
            <a:r>
              <a:rPr lang="en-US" altLang="en-US" i="1" dirty="0" err="1">
                <a:solidFill>
                  <a:srgbClr val="FF0000"/>
                </a:solidFill>
                <a:latin typeface="Corbel" pitchFamily="34" charset="0"/>
              </a:rPr>
              <a:t>d’autres</a:t>
            </a:r>
            <a:r>
              <a:rPr lang="en-US" altLang="en-US" dirty="0">
                <a:latin typeface="Corbel" pitchFamily="34" charset="0"/>
              </a:rPr>
              <a:t> </a:t>
            </a:r>
            <a:r>
              <a:rPr lang="en-US" altLang="en-US" dirty="0" err="1">
                <a:latin typeface="Corbel" pitchFamily="34" charset="0"/>
              </a:rPr>
              <a:t>sont</a:t>
            </a:r>
            <a:r>
              <a:rPr lang="en-US" altLang="en-US" dirty="0">
                <a:latin typeface="Corbel" pitchFamily="34" charset="0"/>
              </a:rPr>
              <a:t> </a:t>
            </a:r>
            <a:r>
              <a:rPr lang="en-US" altLang="en-US" dirty="0" err="1">
                <a:latin typeface="Corbel" pitchFamily="34" charset="0"/>
              </a:rPr>
              <a:t>ivoriens</a:t>
            </a:r>
            <a:r>
              <a:rPr lang="en-US" altLang="en-US" dirty="0">
                <a:latin typeface="Corbel" pitchFamily="34" charset="0"/>
              </a:rPr>
              <a:t>.</a:t>
            </a:r>
          </a:p>
        </p:txBody>
      </p:sp>
      <p:sp>
        <p:nvSpPr>
          <p:cNvPr id="18" name="Text Box 5">
            <a:extLst>
              <a:ext uri="{FF2B5EF4-FFF2-40B4-BE49-F238E27FC236}">
                <a16:creationId xmlns:a16="http://schemas.microsoft.com/office/drawing/2014/main" id="{571E8A01-361E-2742-B085-745F5CD400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9712" y="5105400"/>
            <a:ext cx="4038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i="1" dirty="0" err="1">
                <a:solidFill>
                  <a:srgbClr val="FF0000"/>
                </a:solidFill>
                <a:latin typeface="Corbel" pitchFamily="34" charset="0"/>
              </a:rPr>
              <a:t>Chaqu’un</a:t>
            </a:r>
            <a:r>
              <a:rPr lang="en-US" altLang="en-US" i="1" dirty="0">
                <a:solidFill>
                  <a:srgbClr val="0000FF"/>
                </a:solidFill>
                <a:latin typeface="Corbel" pitchFamily="34" charset="0"/>
              </a:rPr>
              <a:t> </a:t>
            </a:r>
            <a:r>
              <a:rPr lang="en-US" altLang="en-US" dirty="0" err="1">
                <a:latin typeface="Corbel" pitchFamily="34" charset="0"/>
              </a:rPr>
              <a:t>est</a:t>
            </a:r>
            <a:r>
              <a:rPr lang="en-US" altLang="en-US" dirty="0">
                <a:latin typeface="Corbel" pitchFamily="34" charset="0"/>
              </a:rPr>
              <a:t> </a:t>
            </a:r>
            <a:r>
              <a:rPr lang="en-US" altLang="en-US" dirty="0" err="1">
                <a:latin typeface="Corbel" pitchFamily="34" charset="0"/>
              </a:rPr>
              <a:t>sérieux</a:t>
            </a:r>
            <a:r>
              <a:rPr lang="en-US" altLang="en-US" dirty="0">
                <a:latin typeface="Corbel" pitchFamily="34" charset="0"/>
              </a:rPr>
              <a:t>.</a:t>
            </a:r>
          </a:p>
        </p:txBody>
      </p:sp>
      <p:sp>
        <p:nvSpPr>
          <p:cNvPr id="19" name="Text Box 5">
            <a:extLst>
              <a:ext uri="{FF2B5EF4-FFF2-40B4-BE49-F238E27FC236}">
                <a16:creationId xmlns:a16="http://schemas.microsoft.com/office/drawing/2014/main" id="{AC4E3DDB-5A82-A86E-D02E-9FD7A31E97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9712" y="5498068"/>
            <a:ext cx="4038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i="1" dirty="0" err="1">
                <a:solidFill>
                  <a:srgbClr val="FF0000"/>
                </a:solidFill>
                <a:latin typeface="Corbel" pitchFamily="34" charset="0"/>
              </a:rPr>
              <a:t>Tous</a:t>
            </a:r>
            <a:r>
              <a:rPr lang="en-US" altLang="en-US" i="1" dirty="0">
                <a:solidFill>
                  <a:srgbClr val="0000FF"/>
                </a:solidFill>
                <a:latin typeface="Corbel" pitchFamily="34" charset="0"/>
              </a:rPr>
              <a:t> </a:t>
            </a:r>
            <a:r>
              <a:rPr lang="en-US" altLang="en-US" dirty="0" err="1">
                <a:latin typeface="Corbel" pitchFamily="34" charset="0"/>
              </a:rPr>
              <a:t>sont</a:t>
            </a:r>
            <a:r>
              <a:rPr lang="en-US" altLang="en-US" dirty="0">
                <a:latin typeface="Corbel" pitchFamily="34" charset="0"/>
              </a:rPr>
              <a:t> </a:t>
            </a:r>
            <a:r>
              <a:rPr lang="en-US" altLang="en-US" dirty="0" err="1">
                <a:latin typeface="Corbel" pitchFamily="34" charset="0"/>
              </a:rPr>
              <a:t>studieux</a:t>
            </a:r>
            <a:r>
              <a:rPr lang="en-US" altLang="en-US" dirty="0">
                <a:latin typeface="Corbel" pitchFamily="34" charset="0"/>
              </a:rPr>
              <a:t>.</a:t>
            </a:r>
          </a:p>
        </p:txBody>
      </p:sp>
      <p:sp>
        <p:nvSpPr>
          <p:cNvPr id="20" name="Text Box 5">
            <a:extLst>
              <a:ext uri="{FF2B5EF4-FFF2-40B4-BE49-F238E27FC236}">
                <a16:creationId xmlns:a16="http://schemas.microsoft.com/office/drawing/2014/main" id="{B1B79E9B-AC81-045B-9CFC-F5A29234FA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7814" y="3075537"/>
            <a:ext cx="4038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i="1" dirty="0" err="1">
                <a:solidFill>
                  <a:srgbClr val="0000FF"/>
                </a:solidFill>
                <a:latin typeface="Corbel" pitchFamily="34" charset="0"/>
              </a:rPr>
              <a:t>Quelques</a:t>
            </a:r>
            <a:r>
              <a:rPr lang="en-US" altLang="en-US" i="1" dirty="0">
                <a:solidFill>
                  <a:srgbClr val="0000FF"/>
                </a:solidFill>
                <a:latin typeface="Corbel" pitchFamily="34" charset="0"/>
              </a:rPr>
              <a:t> </a:t>
            </a:r>
            <a:r>
              <a:rPr lang="en-US" altLang="en-US" i="1" dirty="0" err="1">
                <a:solidFill>
                  <a:srgbClr val="0000FF"/>
                </a:solidFill>
                <a:latin typeface="Corbel" pitchFamily="34" charset="0"/>
              </a:rPr>
              <a:t>étudiants</a:t>
            </a:r>
            <a:r>
              <a:rPr lang="en-US" altLang="en-US" i="1" dirty="0">
                <a:solidFill>
                  <a:srgbClr val="0000FF"/>
                </a:solidFill>
                <a:latin typeface="Corbel" pitchFamily="34" charset="0"/>
              </a:rPr>
              <a:t> </a:t>
            </a:r>
            <a:r>
              <a:rPr lang="en-US" altLang="en-US" dirty="0" err="1">
                <a:latin typeface="Corbel" pitchFamily="34" charset="0"/>
              </a:rPr>
              <a:t>sont</a:t>
            </a:r>
            <a:r>
              <a:rPr lang="en-US" altLang="en-US" dirty="0">
                <a:latin typeface="Corbel" pitchFamily="34" charset="0"/>
              </a:rPr>
              <a:t> </a:t>
            </a:r>
            <a:r>
              <a:rPr lang="en-US" altLang="en-US" dirty="0" err="1">
                <a:latin typeface="Corbel" pitchFamily="34" charset="0"/>
              </a:rPr>
              <a:t>allemands</a:t>
            </a:r>
            <a:r>
              <a:rPr lang="en-US" altLang="en-US" dirty="0">
                <a:latin typeface="Corbel" pitchFamily="34" charset="0"/>
              </a:rPr>
              <a:t> et </a:t>
            </a:r>
            <a:r>
              <a:rPr lang="en-US" altLang="en-US" i="1" dirty="0" err="1">
                <a:solidFill>
                  <a:srgbClr val="0000FF"/>
                </a:solidFill>
                <a:latin typeface="Corbel" pitchFamily="34" charset="0"/>
              </a:rPr>
              <a:t>quelques</a:t>
            </a:r>
            <a:r>
              <a:rPr lang="en-US" altLang="en-US" i="1" dirty="0">
                <a:solidFill>
                  <a:srgbClr val="0000FF"/>
                </a:solidFill>
                <a:latin typeface="Corbel" pitchFamily="34" charset="0"/>
              </a:rPr>
              <a:t> </a:t>
            </a:r>
            <a:r>
              <a:rPr lang="en-US" altLang="en-US" i="1" dirty="0" err="1">
                <a:solidFill>
                  <a:srgbClr val="0000FF"/>
                </a:solidFill>
                <a:latin typeface="Corbel" pitchFamily="34" charset="0"/>
              </a:rPr>
              <a:t>étudiants</a:t>
            </a:r>
            <a:r>
              <a:rPr lang="en-US" altLang="en-US" i="1" dirty="0">
                <a:solidFill>
                  <a:srgbClr val="0000FF"/>
                </a:solidFill>
                <a:latin typeface="Corbel" pitchFamily="34" charset="0"/>
              </a:rPr>
              <a:t> </a:t>
            </a:r>
            <a:r>
              <a:rPr lang="en-US" altLang="en-US" dirty="0" err="1">
                <a:latin typeface="Corbel" pitchFamily="34" charset="0"/>
              </a:rPr>
              <a:t>sont</a:t>
            </a:r>
            <a:r>
              <a:rPr lang="en-US" altLang="en-US" dirty="0">
                <a:latin typeface="Corbel" pitchFamily="34" charset="0"/>
              </a:rPr>
              <a:t> </a:t>
            </a:r>
            <a:r>
              <a:rPr lang="en-US" altLang="en-US" dirty="0" err="1">
                <a:latin typeface="Corbel" pitchFamily="34" charset="0"/>
              </a:rPr>
              <a:t>indiennes</a:t>
            </a:r>
            <a:r>
              <a:rPr lang="en-US" altLang="en-US" dirty="0">
                <a:latin typeface="Corbel" pitchFamily="34" charset="0"/>
              </a:rPr>
              <a:t>.</a:t>
            </a:r>
          </a:p>
        </p:txBody>
      </p:sp>
      <p:sp>
        <p:nvSpPr>
          <p:cNvPr id="21" name="Text Box 5">
            <a:extLst>
              <a:ext uri="{FF2B5EF4-FFF2-40B4-BE49-F238E27FC236}">
                <a16:creationId xmlns:a16="http://schemas.microsoft.com/office/drawing/2014/main" id="{9B4C4679-E8FB-33A8-5317-5DA8B787C2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7814" y="3847697"/>
            <a:ext cx="4038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i="1" dirty="0" err="1">
                <a:solidFill>
                  <a:srgbClr val="0000FF"/>
                </a:solidFill>
                <a:latin typeface="Corbel" pitchFamily="34" charset="0"/>
              </a:rPr>
              <a:t>Plusieurs</a:t>
            </a:r>
            <a:r>
              <a:rPr lang="en-US" altLang="en-US" i="1" dirty="0">
                <a:solidFill>
                  <a:srgbClr val="0000FF"/>
                </a:solidFill>
                <a:latin typeface="Corbel" pitchFamily="34" charset="0"/>
              </a:rPr>
              <a:t> </a:t>
            </a:r>
            <a:r>
              <a:rPr lang="en-US" altLang="en-US" i="1" dirty="0" err="1">
                <a:solidFill>
                  <a:srgbClr val="0000FF"/>
                </a:solidFill>
                <a:latin typeface="Corbel" pitchFamily="34" charset="0"/>
              </a:rPr>
              <a:t>étudiants</a:t>
            </a:r>
            <a:r>
              <a:rPr lang="en-US" altLang="en-US" i="1" dirty="0">
                <a:solidFill>
                  <a:srgbClr val="0000FF"/>
                </a:solidFill>
                <a:latin typeface="Corbel" pitchFamily="34" charset="0"/>
              </a:rPr>
              <a:t> </a:t>
            </a:r>
            <a:r>
              <a:rPr lang="en-US" altLang="en-US" dirty="0" err="1">
                <a:latin typeface="Corbel" pitchFamily="34" charset="0"/>
              </a:rPr>
              <a:t>sont</a:t>
            </a:r>
            <a:r>
              <a:rPr lang="en-US" altLang="en-US" dirty="0">
                <a:latin typeface="Corbel" pitchFamily="34" charset="0"/>
              </a:rPr>
              <a:t> </a:t>
            </a:r>
            <a:r>
              <a:rPr lang="en-US" altLang="en-US" dirty="0" err="1">
                <a:latin typeface="Corbel" pitchFamily="34" charset="0"/>
              </a:rPr>
              <a:t>iraniens</a:t>
            </a:r>
            <a:r>
              <a:rPr lang="en-US" altLang="en-US" dirty="0">
                <a:latin typeface="Corbel" pitchFamily="34" charset="0"/>
              </a:rPr>
              <a:t>.</a:t>
            </a:r>
          </a:p>
        </p:txBody>
      </p:sp>
      <p:sp>
        <p:nvSpPr>
          <p:cNvPr id="22" name="Text Box 5">
            <a:extLst>
              <a:ext uri="{FF2B5EF4-FFF2-40B4-BE49-F238E27FC236}">
                <a16:creationId xmlns:a16="http://schemas.microsoft.com/office/drawing/2014/main" id="{CADB5C96-839B-EDB6-624C-072B675CF4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7814" y="4338049"/>
            <a:ext cx="4038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en-US" altLang="en-US" i="1" dirty="0" err="1">
                <a:solidFill>
                  <a:srgbClr val="0000FF"/>
                </a:solidFill>
                <a:latin typeface="Corbel" pitchFamily="34" charset="0"/>
              </a:rPr>
              <a:t>Certains</a:t>
            </a:r>
            <a:r>
              <a:rPr lang="en-US" altLang="en-US" i="1" dirty="0">
                <a:solidFill>
                  <a:srgbClr val="0000FF"/>
                </a:solidFill>
                <a:latin typeface="Corbel" pitchFamily="34" charset="0"/>
              </a:rPr>
              <a:t> </a:t>
            </a:r>
            <a:r>
              <a:rPr lang="en-US" altLang="en-US" i="1" dirty="0" err="1">
                <a:solidFill>
                  <a:srgbClr val="0000FF"/>
                </a:solidFill>
                <a:latin typeface="Corbel" pitchFamily="34" charset="0"/>
              </a:rPr>
              <a:t>étudiants</a:t>
            </a:r>
            <a:r>
              <a:rPr lang="en-US" altLang="en-US" i="1" dirty="0">
                <a:solidFill>
                  <a:srgbClr val="0000FF"/>
                </a:solidFill>
                <a:latin typeface="Corbel" pitchFamily="34" charset="0"/>
              </a:rPr>
              <a:t> </a:t>
            </a:r>
            <a:r>
              <a:rPr lang="en-US" altLang="en-US" dirty="0" err="1">
                <a:latin typeface="Corbel" pitchFamily="34" charset="0"/>
              </a:rPr>
              <a:t>sont</a:t>
            </a:r>
            <a:r>
              <a:rPr lang="en-US" altLang="en-US" dirty="0">
                <a:latin typeface="Corbel" pitchFamily="34" charset="0"/>
              </a:rPr>
              <a:t> </a:t>
            </a:r>
            <a:r>
              <a:rPr lang="en-US" altLang="en-US" dirty="0" err="1">
                <a:latin typeface="Corbel" pitchFamily="34" charset="0"/>
              </a:rPr>
              <a:t>haitiens</a:t>
            </a:r>
            <a:r>
              <a:rPr lang="en-US" altLang="en-US" dirty="0">
                <a:latin typeface="Corbel" pitchFamily="34" charset="0"/>
              </a:rPr>
              <a:t> et </a:t>
            </a:r>
          </a:p>
          <a:p>
            <a:pPr>
              <a:spcBef>
                <a:spcPts val="0"/>
              </a:spcBef>
            </a:pPr>
            <a:r>
              <a:rPr lang="en-US" altLang="en-US" i="1" dirty="0" err="1">
                <a:solidFill>
                  <a:srgbClr val="0000FF"/>
                </a:solidFill>
                <a:latin typeface="Corbel" pitchFamily="34" charset="0"/>
              </a:rPr>
              <a:t>d’autres</a:t>
            </a:r>
            <a:r>
              <a:rPr lang="en-US" altLang="en-US" dirty="0">
                <a:latin typeface="Corbel" pitchFamily="34" charset="0"/>
              </a:rPr>
              <a:t> </a:t>
            </a:r>
            <a:r>
              <a:rPr lang="en-US" altLang="en-US" i="1" dirty="0" err="1">
                <a:solidFill>
                  <a:srgbClr val="0000FF"/>
                </a:solidFill>
                <a:latin typeface="Corbel" pitchFamily="34" charset="0"/>
              </a:rPr>
              <a:t>étudiants</a:t>
            </a:r>
            <a:r>
              <a:rPr lang="en-US" altLang="en-US" i="1" dirty="0">
                <a:solidFill>
                  <a:srgbClr val="0000FF"/>
                </a:solidFill>
                <a:latin typeface="Corbel" pitchFamily="34" charset="0"/>
              </a:rPr>
              <a:t> </a:t>
            </a:r>
            <a:r>
              <a:rPr lang="en-US" altLang="en-US" dirty="0" err="1">
                <a:latin typeface="Corbel" pitchFamily="34" charset="0"/>
              </a:rPr>
              <a:t>sont</a:t>
            </a:r>
            <a:r>
              <a:rPr lang="en-US" altLang="en-US" dirty="0">
                <a:latin typeface="Corbel" pitchFamily="34" charset="0"/>
              </a:rPr>
              <a:t> </a:t>
            </a:r>
            <a:r>
              <a:rPr lang="en-US" altLang="en-US" dirty="0" err="1">
                <a:latin typeface="Corbel" pitchFamily="34" charset="0"/>
              </a:rPr>
              <a:t>ivoriens</a:t>
            </a:r>
            <a:r>
              <a:rPr lang="en-US" altLang="en-US" dirty="0">
                <a:latin typeface="Corbel" pitchFamily="34" charset="0"/>
              </a:rPr>
              <a:t>.</a:t>
            </a:r>
          </a:p>
        </p:txBody>
      </p:sp>
      <p:sp>
        <p:nvSpPr>
          <p:cNvPr id="23" name="Text Box 5">
            <a:extLst>
              <a:ext uri="{FF2B5EF4-FFF2-40B4-BE49-F238E27FC236}">
                <a16:creationId xmlns:a16="http://schemas.microsoft.com/office/drawing/2014/main" id="{AF8AEA60-3F43-98E9-F7CF-BFB190C207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7814" y="5056558"/>
            <a:ext cx="4038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i="1" dirty="0" err="1">
                <a:solidFill>
                  <a:srgbClr val="0000FF"/>
                </a:solidFill>
                <a:latin typeface="Corbel" pitchFamily="34" charset="0"/>
              </a:rPr>
              <a:t>Chaque</a:t>
            </a:r>
            <a:r>
              <a:rPr lang="en-US" altLang="en-US" i="1" dirty="0">
                <a:solidFill>
                  <a:srgbClr val="0000FF"/>
                </a:solidFill>
                <a:latin typeface="Corbel" pitchFamily="34" charset="0"/>
              </a:rPr>
              <a:t> </a:t>
            </a:r>
            <a:r>
              <a:rPr lang="en-US" altLang="en-US" i="1" dirty="0" err="1">
                <a:solidFill>
                  <a:srgbClr val="0000FF"/>
                </a:solidFill>
                <a:latin typeface="Corbel" pitchFamily="34" charset="0"/>
              </a:rPr>
              <a:t>étudiant</a:t>
            </a:r>
            <a:r>
              <a:rPr lang="en-US" altLang="en-US" i="1" dirty="0">
                <a:solidFill>
                  <a:srgbClr val="0000FF"/>
                </a:solidFill>
                <a:latin typeface="Corbel" pitchFamily="34" charset="0"/>
              </a:rPr>
              <a:t> </a:t>
            </a:r>
            <a:r>
              <a:rPr lang="en-US" altLang="en-US" dirty="0" err="1">
                <a:latin typeface="Corbel" pitchFamily="34" charset="0"/>
              </a:rPr>
              <a:t>est</a:t>
            </a:r>
            <a:r>
              <a:rPr lang="en-US" altLang="en-US" dirty="0">
                <a:latin typeface="Corbel" pitchFamily="34" charset="0"/>
              </a:rPr>
              <a:t> </a:t>
            </a:r>
            <a:r>
              <a:rPr lang="en-US" altLang="en-US" dirty="0" err="1">
                <a:latin typeface="Corbel" pitchFamily="34" charset="0"/>
              </a:rPr>
              <a:t>sérieux</a:t>
            </a:r>
            <a:r>
              <a:rPr lang="en-US" altLang="en-US" dirty="0">
                <a:latin typeface="Corbel" pitchFamily="34" charset="0"/>
              </a:rPr>
              <a:t>.</a:t>
            </a:r>
          </a:p>
        </p:txBody>
      </p:sp>
      <p:sp>
        <p:nvSpPr>
          <p:cNvPr id="24" name="Text Box 5">
            <a:extLst>
              <a:ext uri="{FF2B5EF4-FFF2-40B4-BE49-F238E27FC236}">
                <a16:creationId xmlns:a16="http://schemas.microsoft.com/office/drawing/2014/main" id="{CF07B0F0-4DEB-3C9A-49A7-E6B67C8205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3130" y="5497804"/>
            <a:ext cx="4038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i="1" dirty="0" err="1">
                <a:solidFill>
                  <a:srgbClr val="0000FF"/>
                </a:solidFill>
                <a:latin typeface="Corbel" pitchFamily="34" charset="0"/>
              </a:rPr>
              <a:t>Tous</a:t>
            </a:r>
            <a:r>
              <a:rPr lang="en-US" altLang="en-US" i="1" dirty="0">
                <a:solidFill>
                  <a:srgbClr val="0000FF"/>
                </a:solidFill>
                <a:latin typeface="Corbel" pitchFamily="34" charset="0"/>
              </a:rPr>
              <a:t> les </a:t>
            </a:r>
            <a:r>
              <a:rPr lang="en-US" altLang="en-US" i="1" dirty="0" err="1">
                <a:solidFill>
                  <a:srgbClr val="0000FF"/>
                </a:solidFill>
                <a:latin typeface="Corbel" pitchFamily="34" charset="0"/>
              </a:rPr>
              <a:t>étudiants</a:t>
            </a:r>
            <a:r>
              <a:rPr lang="en-US" altLang="en-US" i="1" dirty="0">
                <a:solidFill>
                  <a:srgbClr val="0000FF"/>
                </a:solidFill>
                <a:latin typeface="Corbel" pitchFamily="34" charset="0"/>
              </a:rPr>
              <a:t> </a:t>
            </a:r>
            <a:r>
              <a:rPr lang="en-US" altLang="en-US" dirty="0" err="1">
                <a:latin typeface="Corbel" pitchFamily="34" charset="0"/>
              </a:rPr>
              <a:t>sont</a:t>
            </a:r>
            <a:r>
              <a:rPr lang="en-US" altLang="en-US" dirty="0">
                <a:latin typeface="Corbel" pitchFamily="34" charset="0"/>
              </a:rPr>
              <a:t> </a:t>
            </a:r>
            <a:r>
              <a:rPr lang="en-US" altLang="en-US" dirty="0" err="1">
                <a:latin typeface="Corbel" pitchFamily="34" charset="0"/>
              </a:rPr>
              <a:t>studieux</a:t>
            </a:r>
            <a:r>
              <a:rPr lang="en-US" altLang="en-US" dirty="0">
                <a:latin typeface="Corbe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2612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7" grpId="0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1447800" y="710625"/>
            <a:ext cx="7467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>
                <a:latin typeface="Corbel" pitchFamily="34" charset="0"/>
              </a:rPr>
              <a:t>La </a:t>
            </a:r>
            <a:r>
              <a:rPr lang="en-US" altLang="en-US" sz="2800" dirty="0" err="1">
                <a:latin typeface="Corbel" pitchFamily="34" charset="0"/>
              </a:rPr>
              <a:t>négation</a:t>
            </a:r>
            <a:endParaRPr lang="en-US" altLang="en-US" sz="3600" dirty="0">
              <a:latin typeface="Cursive standard" pitchFamily="2" charset="0"/>
            </a:endParaRPr>
          </a:p>
        </p:txBody>
      </p:sp>
      <p:pic>
        <p:nvPicPr>
          <p:cNvPr id="3074" name="Picture 2" descr="Qui dit tendancieux dit choquant ? – Comme des Commards">
            <a:extLst>
              <a:ext uri="{FF2B5EF4-FFF2-40B4-BE49-F238E27FC236}">
                <a16:creationId xmlns:a16="http://schemas.microsoft.com/office/drawing/2014/main" id="{6114C9FA-2EEC-48F0-7F52-91CE99A2B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258891"/>
            <a:ext cx="6477000" cy="4879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54EA8AF-6ACB-B490-7250-9939BC1F93A5}"/>
              </a:ext>
            </a:extLst>
          </p:cNvPr>
          <p:cNvSpPr/>
          <p:nvPr/>
        </p:nvSpPr>
        <p:spPr bwMode="auto">
          <a:xfrm>
            <a:off x="3429000" y="2057400"/>
            <a:ext cx="1371600" cy="3810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773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onoprix">
            <a:extLst>
              <a:ext uri="{FF2B5EF4-FFF2-40B4-BE49-F238E27FC236}">
                <a16:creationId xmlns:a16="http://schemas.microsoft.com/office/drawing/2014/main" id="{E92E5DF9-6D5F-0E7D-EC37-8C96BCA9D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33400"/>
            <a:ext cx="7318093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BCDECCC-4C92-99BD-2919-2C665E9B9006}"/>
              </a:ext>
            </a:extLst>
          </p:cNvPr>
          <p:cNvSpPr/>
          <p:nvPr/>
        </p:nvSpPr>
        <p:spPr bwMode="auto">
          <a:xfrm>
            <a:off x="2590800" y="3048000"/>
            <a:ext cx="2286000" cy="4572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260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AX ET LILI livre n.127 - Max croit n'importe quoi | Ainsi va la vie">
            <a:extLst>
              <a:ext uri="{FF2B5EF4-FFF2-40B4-BE49-F238E27FC236}">
                <a16:creationId xmlns:a16="http://schemas.microsoft.com/office/drawing/2014/main" id="{BC1E797D-6D4A-A2C5-D0E0-0B4591F9B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22061"/>
            <a:ext cx="4777782" cy="6213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2117DD9-1B73-35BD-D883-CF7E84568ADA}"/>
              </a:ext>
            </a:extLst>
          </p:cNvPr>
          <p:cNvSpPr/>
          <p:nvPr/>
        </p:nvSpPr>
        <p:spPr bwMode="auto">
          <a:xfrm>
            <a:off x="3200400" y="1371600"/>
            <a:ext cx="3352800" cy="4572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510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stérix (Publicitaire) -Renault- Ils ne craignent personne">
            <a:extLst>
              <a:ext uri="{FF2B5EF4-FFF2-40B4-BE49-F238E27FC236}">
                <a16:creationId xmlns:a16="http://schemas.microsoft.com/office/drawing/2014/main" id="{BB8E6107-5ECE-97E2-FCAE-837D1FC90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50" y="457200"/>
            <a:ext cx="5962650" cy="59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B89D346-6386-B009-1DFC-FA1C08F723FC}"/>
              </a:ext>
            </a:extLst>
          </p:cNvPr>
          <p:cNvSpPr/>
          <p:nvPr/>
        </p:nvSpPr>
        <p:spPr bwMode="auto">
          <a:xfrm>
            <a:off x="3276600" y="1524000"/>
            <a:ext cx="990600" cy="4572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95DA659-91DF-FA88-FC17-0F103ADF60BA}"/>
              </a:ext>
            </a:extLst>
          </p:cNvPr>
          <p:cNvSpPr/>
          <p:nvPr/>
        </p:nvSpPr>
        <p:spPr bwMode="auto">
          <a:xfrm>
            <a:off x="2438400" y="1981200"/>
            <a:ext cx="5257800" cy="6858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6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Quelqu'un a une recette pour &quot;j'sais pas&quot; ou &quot;n'importe quoi&quot;? C'est ce que  les enfants veulent dans leur lunch.">
            <a:extLst>
              <a:ext uri="{FF2B5EF4-FFF2-40B4-BE49-F238E27FC236}">
                <a16:creationId xmlns:a16="http://schemas.microsoft.com/office/drawing/2014/main" id="{91CED82D-5563-C534-ECFC-4446D6B7F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52600"/>
            <a:ext cx="8338256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14CB0D0-9F88-4E8A-1BEA-6D5FAC415B87}"/>
              </a:ext>
            </a:extLst>
          </p:cNvPr>
          <p:cNvSpPr/>
          <p:nvPr/>
        </p:nvSpPr>
        <p:spPr bwMode="auto">
          <a:xfrm>
            <a:off x="1219200" y="3048000"/>
            <a:ext cx="6858000" cy="5334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243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La notoriété, c'est comme de manger des cacahuètes : quand on [...] - Andy  WARHOL">
            <a:extLst>
              <a:ext uri="{FF2B5EF4-FFF2-40B4-BE49-F238E27FC236}">
                <a16:creationId xmlns:a16="http://schemas.microsoft.com/office/drawing/2014/main" id="{B4D3D866-4856-5972-B454-C7283B5FA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57200"/>
            <a:ext cx="5867400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E391451-ED26-6884-F2F2-70987BAFA647}"/>
              </a:ext>
            </a:extLst>
          </p:cNvPr>
          <p:cNvSpPr/>
          <p:nvPr/>
        </p:nvSpPr>
        <p:spPr bwMode="auto">
          <a:xfrm>
            <a:off x="3429000" y="3276600"/>
            <a:ext cx="838200" cy="4572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EFF4852-C503-EAEC-6ECE-AE39667C4558}"/>
              </a:ext>
            </a:extLst>
          </p:cNvPr>
          <p:cNvSpPr/>
          <p:nvPr/>
        </p:nvSpPr>
        <p:spPr bwMode="auto">
          <a:xfrm>
            <a:off x="6781800" y="2933700"/>
            <a:ext cx="609600" cy="4572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549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10ADAB-1F8D-2EEA-CA77-3126005D11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676400"/>
            <a:ext cx="8915400" cy="435245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63DA17D-B175-DBF0-35AE-00A070E0A0C7}"/>
              </a:ext>
            </a:extLst>
          </p:cNvPr>
          <p:cNvSpPr/>
          <p:nvPr/>
        </p:nvSpPr>
        <p:spPr bwMode="auto">
          <a:xfrm>
            <a:off x="685800" y="3505200"/>
            <a:ext cx="3810000" cy="11430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95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184E5AB2-4671-1833-5775-A558D0CC3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1371600"/>
            <a:ext cx="8559800" cy="481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63FDDC-3424-E48A-72BA-D8905CB5B54E}"/>
              </a:ext>
            </a:extLst>
          </p:cNvPr>
          <p:cNvSpPr/>
          <p:nvPr/>
        </p:nvSpPr>
        <p:spPr bwMode="auto">
          <a:xfrm>
            <a:off x="4114800" y="2667000"/>
            <a:ext cx="2286000" cy="3810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084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OVID19 | Alerte #coronavirus - YouTube">
            <a:extLst>
              <a:ext uri="{FF2B5EF4-FFF2-40B4-BE49-F238E27FC236}">
                <a16:creationId xmlns:a16="http://schemas.microsoft.com/office/drawing/2014/main" id="{12E98BC2-F616-0372-AF17-24E9F1066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775400"/>
            <a:ext cx="7772400" cy="437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7D42026-C912-B0A4-0699-21BBF9A4F9C9}"/>
              </a:ext>
            </a:extLst>
          </p:cNvPr>
          <p:cNvSpPr/>
          <p:nvPr/>
        </p:nvSpPr>
        <p:spPr bwMode="auto">
          <a:xfrm>
            <a:off x="4572000" y="3657600"/>
            <a:ext cx="2438400" cy="5334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03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1447800" y="710625"/>
            <a:ext cx="7467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>
                <a:latin typeface="Corbel" pitchFamily="34" charset="0"/>
              </a:rPr>
              <a:t>La </a:t>
            </a:r>
            <a:r>
              <a:rPr lang="en-US" altLang="en-US" sz="2800" dirty="0" err="1">
                <a:latin typeface="Corbel" pitchFamily="34" charset="0"/>
              </a:rPr>
              <a:t>négation</a:t>
            </a:r>
            <a:endParaRPr lang="en-US" altLang="en-US" sz="3600" dirty="0">
              <a:latin typeface="Cursive standard" pitchFamily="2" charset="0"/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1524000" y="1676400"/>
            <a:ext cx="71628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ts val="600"/>
              </a:spcBef>
              <a:defRPr/>
            </a:pPr>
            <a:r>
              <a:rPr lang="en-US" sz="2800" b="1" dirty="0">
                <a:solidFill>
                  <a:srgbClr val="0000FF"/>
                </a:solidFill>
                <a:latin typeface="Corbel" pitchFamily="34" charset="0"/>
              </a:rPr>
              <a:t>Non plus </a:t>
            </a:r>
            <a:r>
              <a:rPr lang="en-US" sz="2800" dirty="0">
                <a:latin typeface="Corbel" pitchFamily="34" charset="0"/>
              </a:rPr>
              <a:t>= </a:t>
            </a:r>
            <a:r>
              <a:rPr lang="en-US" sz="2800" i="1" dirty="0">
                <a:latin typeface="Corbel" pitchFamily="34" charset="0"/>
              </a:rPr>
              <a:t>neither or not either</a:t>
            </a:r>
          </a:p>
          <a:p>
            <a:pPr>
              <a:spcBef>
                <a:spcPts val="600"/>
              </a:spcBef>
              <a:defRPr/>
            </a:pPr>
            <a:r>
              <a:rPr lang="en-US" sz="2800" b="1" dirty="0">
                <a:solidFill>
                  <a:srgbClr val="0000FF"/>
                </a:solidFill>
                <a:latin typeface="Corbel" pitchFamily="34" charset="0"/>
              </a:rPr>
              <a:t>	</a:t>
            </a:r>
            <a:r>
              <a:rPr lang="en-US" sz="2400" dirty="0">
                <a:latin typeface="Corbel" pitchFamily="34" charset="0"/>
              </a:rPr>
              <a:t>Je </a:t>
            </a:r>
            <a:r>
              <a:rPr lang="en-US" sz="2400" dirty="0" err="1">
                <a:latin typeface="Corbel" pitchFamily="34" charset="0"/>
              </a:rPr>
              <a:t>n’aime</a:t>
            </a:r>
            <a:r>
              <a:rPr lang="en-US" sz="2400" dirty="0">
                <a:latin typeface="Corbel" pitchFamily="34" charset="0"/>
              </a:rPr>
              <a:t> pas la violence.</a:t>
            </a:r>
          </a:p>
          <a:p>
            <a:pPr>
              <a:spcBef>
                <a:spcPts val="600"/>
              </a:spcBef>
              <a:defRPr/>
            </a:pPr>
            <a:r>
              <a:rPr lang="en-US" sz="2400" dirty="0">
                <a:latin typeface="Corbel" pitchFamily="34" charset="0"/>
              </a:rPr>
              <a:t>	</a:t>
            </a:r>
            <a:r>
              <a:rPr lang="en-US" sz="2400" dirty="0" err="1">
                <a:latin typeface="Corbel" pitchFamily="34" charset="0"/>
              </a:rPr>
              <a:t>Moi</a:t>
            </a:r>
            <a:r>
              <a:rPr lang="en-US" sz="2400" dirty="0">
                <a:latin typeface="Corbel" pitchFamily="34" charset="0"/>
              </a:rPr>
              <a:t>, </a:t>
            </a:r>
            <a:r>
              <a:rPr lang="en-US" sz="2400" b="1" dirty="0">
                <a:solidFill>
                  <a:srgbClr val="0000FF"/>
                </a:solidFill>
                <a:latin typeface="Corbel" pitchFamily="34" charset="0"/>
              </a:rPr>
              <a:t>non plus.</a:t>
            </a: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1524000" y="3784938"/>
            <a:ext cx="7162800" cy="2292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ts val="600"/>
              </a:spcBef>
              <a:defRPr/>
            </a:pPr>
            <a:r>
              <a:rPr lang="en-US" sz="2800" b="1" dirty="0">
                <a:solidFill>
                  <a:srgbClr val="0000FF"/>
                </a:solidFill>
                <a:latin typeface="Corbel" pitchFamily="34" charset="0"/>
              </a:rPr>
              <a:t>Si </a:t>
            </a:r>
            <a:r>
              <a:rPr lang="en-US" sz="2800" dirty="0">
                <a:latin typeface="Corbel" pitchFamily="34" charset="0"/>
              </a:rPr>
              <a:t>= </a:t>
            </a:r>
            <a:r>
              <a:rPr lang="en-US" sz="2800" i="1" dirty="0">
                <a:latin typeface="Corbel" pitchFamily="34" charset="0"/>
              </a:rPr>
              <a:t>Yes, to a negative question</a:t>
            </a:r>
          </a:p>
          <a:p>
            <a:pPr>
              <a:spcBef>
                <a:spcPts val="600"/>
              </a:spcBef>
              <a:defRPr/>
            </a:pPr>
            <a:r>
              <a:rPr lang="en-US" sz="2400" i="1" dirty="0">
                <a:latin typeface="Corbel" pitchFamily="34" charset="0"/>
              </a:rPr>
              <a:t>Use </a:t>
            </a:r>
            <a:r>
              <a:rPr lang="en-US" sz="2400" b="1" i="1" dirty="0">
                <a:solidFill>
                  <a:srgbClr val="0000FF"/>
                </a:solidFill>
                <a:latin typeface="Corbel" pitchFamily="34" charset="0"/>
              </a:rPr>
              <a:t>SI</a:t>
            </a:r>
            <a:r>
              <a:rPr lang="en-US" sz="2400" i="1" dirty="0">
                <a:latin typeface="Corbel" pitchFamily="34" charset="0"/>
              </a:rPr>
              <a:t> instead of </a:t>
            </a:r>
            <a:r>
              <a:rPr lang="en-US" sz="2400" b="1" i="1" dirty="0" err="1">
                <a:solidFill>
                  <a:srgbClr val="FF0000"/>
                </a:solidFill>
                <a:latin typeface="Corbel" pitchFamily="34" charset="0"/>
              </a:rPr>
              <a:t>oui</a:t>
            </a:r>
            <a:r>
              <a:rPr lang="en-US" sz="2400" i="1" dirty="0">
                <a:latin typeface="Corbel" pitchFamily="34" charset="0"/>
              </a:rPr>
              <a:t> to contradict a negative statement or question</a:t>
            </a:r>
          </a:p>
          <a:p>
            <a:pPr>
              <a:spcBef>
                <a:spcPts val="600"/>
              </a:spcBef>
              <a:defRPr/>
            </a:pPr>
            <a:r>
              <a:rPr lang="en-US" sz="2800" b="1" dirty="0">
                <a:solidFill>
                  <a:srgbClr val="0000FF"/>
                </a:solidFill>
                <a:latin typeface="Corbel" pitchFamily="34" charset="0"/>
              </a:rPr>
              <a:t>	</a:t>
            </a:r>
            <a:r>
              <a:rPr lang="en-US" sz="2400" dirty="0" err="1">
                <a:latin typeface="Corbel" pitchFamily="34" charset="0"/>
              </a:rPr>
              <a:t>Tu</a:t>
            </a:r>
            <a:r>
              <a:rPr lang="en-US" sz="2400" dirty="0">
                <a:latin typeface="Corbel" pitchFamily="34" charset="0"/>
              </a:rPr>
              <a:t> </a:t>
            </a:r>
            <a:r>
              <a:rPr lang="en-US" sz="2400" dirty="0" err="1">
                <a:latin typeface="Corbel" pitchFamily="34" charset="0"/>
              </a:rPr>
              <a:t>n’aimes</a:t>
            </a:r>
            <a:r>
              <a:rPr lang="en-US" sz="2400" dirty="0">
                <a:latin typeface="Corbel" pitchFamily="34" charset="0"/>
              </a:rPr>
              <a:t> pas la </a:t>
            </a:r>
            <a:r>
              <a:rPr lang="en-US" sz="2400" dirty="0" err="1">
                <a:latin typeface="Corbel" pitchFamily="34" charset="0"/>
              </a:rPr>
              <a:t>démocratie</a:t>
            </a:r>
            <a:r>
              <a:rPr lang="en-US" sz="2400" dirty="0">
                <a:latin typeface="Corbel" pitchFamily="34" charset="0"/>
              </a:rPr>
              <a:t>?</a:t>
            </a:r>
          </a:p>
          <a:p>
            <a:pPr>
              <a:spcBef>
                <a:spcPts val="600"/>
              </a:spcBef>
              <a:defRPr/>
            </a:pPr>
            <a:r>
              <a:rPr lang="en-US" sz="2400" dirty="0">
                <a:latin typeface="Corbel" pitchFamily="34" charset="0"/>
              </a:rPr>
              <a:t>	</a:t>
            </a:r>
            <a:r>
              <a:rPr lang="en-US" sz="2400" dirty="0" err="1">
                <a:latin typeface="Corbel" pitchFamily="34" charset="0"/>
              </a:rPr>
              <a:t>Mais</a:t>
            </a:r>
            <a:r>
              <a:rPr lang="en-US" sz="2400" dirty="0">
                <a:latin typeface="Corbel" pitchFamily="34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Corbel" pitchFamily="34" charset="0"/>
              </a:rPr>
              <a:t>si</a:t>
            </a:r>
            <a:r>
              <a:rPr lang="en-US" sz="2400" b="1" dirty="0">
                <a:solidFill>
                  <a:srgbClr val="0000FF"/>
                </a:solidFill>
                <a:latin typeface="Corbel" pitchFamily="34" charset="0"/>
              </a:rPr>
              <a:t>.</a:t>
            </a:r>
          </a:p>
        </p:txBody>
      </p:sp>
      <p:sp>
        <p:nvSpPr>
          <p:cNvPr id="30" name="Text Box 5"/>
          <p:cNvSpPr txBox="1">
            <a:spLocks noChangeArrowheads="1"/>
          </p:cNvSpPr>
          <p:nvPr/>
        </p:nvSpPr>
        <p:spPr bwMode="auto">
          <a:xfrm>
            <a:off x="4558862" y="2724090"/>
            <a:ext cx="34421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itchFamily="34" charset="0"/>
              </a:rPr>
              <a:t>Me neither.</a:t>
            </a:r>
          </a:p>
        </p:txBody>
      </p:sp>
      <p:sp>
        <p:nvSpPr>
          <p:cNvPr id="31" name="Text Box 5"/>
          <p:cNvSpPr txBox="1">
            <a:spLocks noChangeArrowheads="1"/>
          </p:cNvSpPr>
          <p:nvPr/>
        </p:nvSpPr>
        <p:spPr bwMode="auto">
          <a:xfrm>
            <a:off x="3733800" y="5673813"/>
            <a:ext cx="34421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itchFamily="34" charset="0"/>
              </a:rPr>
              <a:t>Yes, I do.</a:t>
            </a:r>
          </a:p>
        </p:txBody>
      </p:sp>
    </p:spTree>
    <p:extLst>
      <p:ext uri="{BB962C8B-B14F-4D97-AF65-F5344CB8AC3E}">
        <p14:creationId xmlns:p14="http://schemas.microsoft.com/office/powerpoint/2010/main" val="2216712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0" grpId="0"/>
      <p:bldP spid="3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Les Stop-pub sont-ils vraiment efficaces ?">
            <a:extLst>
              <a:ext uri="{FF2B5EF4-FFF2-40B4-BE49-F238E27FC236}">
                <a16:creationId xmlns:a16="http://schemas.microsoft.com/office/drawing/2014/main" id="{68A6A14B-F619-6788-E8CB-8A3BD200E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160" y="1752600"/>
            <a:ext cx="7542000" cy="424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8C27B2B-4BDD-63D5-7405-196AC2BC3673}"/>
              </a:ext>
            </a:extLst>
          </p:cNvPr>
          <p:cNvSpPr/>
          <p:nvPr/>
        </p:nvSpPr>
        <p:spPr bwMode="auto">
          <a:xfrm>
            <a:off x="2438400" y="2133600"/>
            <a:ext cx="457200" cy="6858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922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Réunion Microsoft Teams : Nos conseils pour réussir !">
            <a:extLst>
              <a:ext uri="{FF2B5EF4-FFF2-40B4-BE49-F238E27FC236}">
                <a16:creationId xmlns:a16="http://schemas.microsoft.com/office/drawing/2014/main" id="{E08CA34A-59B9-0A77-D741-DBEDDF639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704" y="1600200"/>
            <a:ext cx="7490977" cy="470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4643AD0-B2A4-C80D-3F80-A28660D4582D}"/>
              </a:ext>
            </a:extLst>
          </p:cNvPr>
          <p:cNvSpPr/>
          <p:nvPr/>
        </p:nvSpPr>
        <p:spPr bwMode="auto">
          <a:xfrm>
            <a:off x="4348992" y="1981200"/>
            <a:ext cx="2204208" cy="4572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32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Publicité : Lagerfeld et le gilet jaune primés.">
            <a:extLst>
              <a:ext uri="{FF2B5EF4-FFF2-40B4-BE49-F238E27FC236}">
                <a16:creationId xmlns:a16="http://schemas.microsoft.com/office/drawing/2014/main" id="{90BCA655-C03A-7D12-7AD3-DE114787BF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992" y="1381446"/>
            <a:ext cx="7166811" cy="4765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804522F-02D3-8678-7D00-116D03602002}"/>
              </a:ext>
            </a:extLst>
          </p:cNvPr>
          <p:cNvSpPr/>
          <p:nvPr/>
        </p:nvSpPr>
        <p:spPr bwMode="auto">
          <a:xfrm>
            <a:off x="4876800" y="2057400"/>
            <a:ext cx="1600200" cy="4572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762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Les 10 publicités préférées des français en 2016LLLLITL">
            <a:extLst>
              <a:ext uri="{FF2B5EF4-FFF2-40B4-BE49-F238E27FC236}">
                <a16:creationId xmlns:a16="http://schemas.microsoft.com/office/drawing/2014/main" id="{044EA7A7-6CF6-CA4D-8906-C5A446FBF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42900"/>
            <a:ext cx="411480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31411F3-7FDA-DD35-4583-437568629799}"/>
              </a:ext>
            </a:extLst>
          </p:cNvPr>
          <p:cNvSpPr/>
          <p:nvPr/>
        </p:nvSpPr>
        <p:spPr bwMode="auto">
          <a:xfrm>
            <a:off x="3810000" y="1219200"/>
            <a:ext cx="609600" cy="3810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62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Everyone's Life (2017) - IMDb">
            <a:extLst>
              <a:ext uri="{FF2B5EF4-FFF2-40B4-BE49-F238E27FC236}">
                <a16:creationId xmlns:a16="http://schemas.microsoft.com/office/drawing/2014/main" id="{D4B32DE5-FE95-082D-0DAF-9082E8CD6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76200"/>
            <a:ext cx="50482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E23D0D5-DE9F-9431-3172-AC33E1A4EC6D}"/>
              </a:ext>
            </a:extLst>
          </p:cNvPr>
          <p:cNvSpPr/>
          <p:nvPr/>
        </p:nvSpPr>
        <p:spPr bwMode="auto">
          <a:xfrm>
            <a:off x="2819400" y="5486400"/>
            <a:ext cx="2590800" cy="5334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017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A Few Days in September - Wikipedia">
            <a:extLst>
              <a:ext uri="{FF2B5EF4-FFF2-40B4-BE49-F238E27FC236}">
                <a16:creationId xmlns:a16="http://schemas.microsoft.com/office/drawing/2014/main" id="{1D3437C8-EEB0-B125-1187-B5F2DC20B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04453"/>
            <a:ext cx="4724400" cy="6249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223BD73-6C22-F4A5-D99F-7CF322F50627}"/>
              </a:ext>
            </a:extLst>
          </p:cNvPr>
          <p:cNvSpPr/>
          <p:nvPr/>
        </p:nvSpPr>
        <p:spPr bwMode="auto">
          <a:xfrm>
            <a:off x="3733800" y="1295400"/>
            <a:ext cx="1371600" cy="6858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818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ontraire de Plusieurs (4)">
            <a:extLst>
              <a:ext uri="{FF2B5EF4-FFF2-40B4-BE49-F238E27FC236}">
                <a16:creationId xmlns:a16="http://schemas.microsoft.com/office/drawing/2014/main" id="{66101907-5CA0-8174-EEA0-E47A24F37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838200"/>
            <a:ext cx="6863132" cy="5446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0280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1447800" y="710625"/>
            <a:ext cx="7467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>
                <a:latin typeface="Corbel" pitchFamily="34" charset="0"/>
              </a:rPr>
              <a:t>La </a:t>
            </a:r>
            <a:r>
              <a:rPr lang="en-US" altLang="en-US" sz="2800" dirty="0" err="1">
                <a:latin typeface="Corbel" pitchFamily="34" charset="0"/>
              </a:rPr>
              <a:t>négation</a:t>
            </a:r>
            <a:endParaRPr lang="en-US" altLang="en-US" sz="3600" dirty="0">
              <a:latin typeface="Cursive standard" pitchFamily="2" charset="0"/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1447800" y="1371600"/>
            <a:ext cx="7162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ts val="600"/>
              </a:spcBef>
              <a:defRPr/>
            </a:pPr>
            <a:r>
              <a:rPr lang="en-US" sz="2800" b="1" dirty="0">
                <a:solidFill>
                  <a:srgbClr val="0000FF"/>
                </a:solidFill>
                <a:latin typeface="Corbel" pitchFamily="34" charset="0"/>
              </a:rPr>
              <a:t>Ne … </a:t>
            </a:r>
            <a:r>
              <a:rPr lang="en-US" sz="2800" b="1" dirty="0" err="1">
                <a:solidFill>
                  <a:srgbClr val="0000FF"/>
                </a:solidFill>
                <a:latin typeface="Corbel" pitchFamily="34" charset="0"/>
              </a:rPr>
              <a:t>ni</a:t>
            </a:r>
            <a:r>
              <a:rPr lang="en-US" sz="2800" b="1" dirty="0">
                <a:solidFill>
                  <a:srgbClr val="0000FF"/>
                </a:solidFill>
                <a:latin typeface="Corbel" pitchFamily="34" charset="0"/>
              </a:rPr>
              <a:t> … </a:t>
            </a:r>
            <a:r>
              <a:rPr lang="en-US" sz="2800" b="1" dirty="0" err="1">
                <a:solidFill>
                  <a:srgbClr val="0000FF"/>
                </a:solidFill>
                <a:latin typeface="Corbel" pitchFamily="34" charset="0"/>
              </a:rPr>
              <a:t>ni</a:t>
            </a:r>
            <a:r>
              <a:rPr lang="en-US" sz="2800" b="1" dirty="0">
                <a:solidFill>
                  <a:srgbClr val="0000FF"/>
                </a:solidFill>
                <a:latin typeface="Corbel" pitchFamily="34" charset="0"/>
              </a:rPr>
              <a:t>	</a:t>
            </a:r>
          </a:p>
        </p:txBody>
      </p:sp>
      <p:sp>
        <p:nvSpPr>
          <p:cNvPr id="30" name="Text Box 5"/>
          <p:cNvSpPr txBox="1">
            <a:spLocks noChangeArrowheads="1"/>
          </p:cNvSpPr>
          <p:nvPr/>
        </p:nvSpPr>
        <p:spPr bwMode="auto">
          <a:xfrm>
            <a:off x="2286000" y="4445912"/>
            <a:ext cx="652839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itchFamily="34" charset="0"/>
              </a:rPr>
              <a:t>There is </a:t>
            </a:r>
            <a:r>
              <a:rPr lang="en-US" altLang="en-US" sz="2000" i="1" dirty="0">
                <a:solidFill>
                  <a:srgbClr val="0000FF"/>
                </a:solidFill>
                <a:latin typeface="Corbel" pitchFamily="34" charset="0"/>
              </a:rPr>
              <a:t>neither</a:t>
            </a:r>
            <a:r>
              <a:rPr lang="en-US" altLang="en-US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itchFamily="34" charset="0"/>
              </a:rPr>
              <a:t> justice </a:t>
            </a:r>
            <a:r>
              <a:rPr lang="en-US" altLang="en-US" sz="2000" i="1" dirty="0">
                <a:solidFill>
                  <a:srgbClr val="0000FF"/>
                </a:solidFill>
                <a:latin typeface="Corbel" pitchFamily="34" charset="0"/>
              </a:rPr>
              <a:t>nor </a:t>
            </a:r>
            <a:r>
              <a:rPr lang="en-US" altLang="en-US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itchFamily="34" charset="0"/>
              </a:rPr>
              <a:t>liberty under a dictatorship.</a:t>
            </a:r>
          </a:p>
        </p:txBody>
      </p:sp>
      <p:sp>
        <p:nvSpPr>
          <p:cNvPr id="31" name="Text Box 5"/>
          <p:cNvSpPr txBox="1">
            <a:spLocks noChangeArrowheads="1"/>
          </p:cNvSpPr>
          <p:nvPr/>
        </p:nvSpPr>
        <p:spPr bwMode="auto">
          <a:xfrm>
            <a:off x="2438400" y="5619690"/>
            <a:ext cx="606446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i="1" dirty="0">
                <a:solidFill>
                  <a:srgbClr val="0000FF"/>
                </a:solidFill>
                <a:latin typeface="Corbel" pitchFamily="34" charset="0"/>
              </a:rPr>
              <a:t>Neither</a:t>
            </a:r>
            <a:r>
              <a:rPr lang="en-US" altLang="en-US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itchFamily="34" charset="0"/>
              </a:rPr>
              <a:t> the judge </a:t>
            </a:r>
            <a:r>
              <a:rPr lang="en-US" altLang="en-US" sz="2000" i="1" dirty="0">
                <a:solidFill>
                  <a:srgbClr val="0000FF"/>
                </a:solidFill>
                <a:latin typeface="Corbel" pitchFamily="34" charset="0"/>
              </a:rPr>
              <a:t>nor </a:t>
            </a:r>
            <a:r>
              <a:rPr lang="en-US" altLang="en-US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itchFamily="34" charset="0"/>
              </a:rPr>
              <a:t>the lawyer  will judge the accused.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796862" y="1443335"/>
            <a:ext cx="34421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i="1" dirty="0">
                <a:latin typeface="Corbel" pitchFamily="34" charset="0"/>
              </a:rPr>
              <a:t>= ……… neither nor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22991" y="2057400"/>
            <a:ext cx="7391400" cy="553998"/>
          </a:xfrm>
          <a:prstGeom prst="rect">
            <a:avLst/>
          </a:prstGeom>
          <a:noFill/>
          <a:ln w="19050">
            <a:noFill/>
            <a:prstDash val="sysDot"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000" b="1" dirty="0">
                <a:solidFill>
                  <a:srgbClr val="0000FF"/>
                </a:solidFill>
                <a:latin typeface="Corbel" panose="020B0503020204020204" pitchFamily="34" charset="0"/>
              </a:rPr>
              <a:t>NE</a:t>
            </a:r>
            <a:r>
              <a:rPr lang="en-US" sz="2000" dirty="0">
                <a:latin typeface="Corbel" panose="020B0503020204020204" pitchFamily="34" charset="0"/>
              </a:rPr>
              <a:t> + conjugated verb or auxiliary … </a:t>
            </a:r>
            <a:r>
              <a:rPr lang="en-US" sz="2000" b="1" dirty="0">
                <a:solidFill>
                  <a:srgbClr val="0000FF"/>
                </a:solidFill>
                <a:latin typeface="Corbel" panose="020B0503020204020204" pitchFamily="34" charset="0"/>
              </a:rPr>
              <a:t>NI </a:t>
            </a:r>
            <a:r>
              <a:rPr lang="en-US" sz="2000" dirty="0">
                <a:latin typeface="Corbel" panose="020B0503020204020204" pitchFamily="34" charset="0"/>
              </a:rPr>
              <a:t>before the word(s) it modifies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1422990" y="2057400"/>
            <a:ext cx="7492409" cy="579311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0" name="Text Box 38"/>
          <p:cNvSpPr txBox="1">
            <a:spLocks noChangeArrowheads="1"/>
          </p:cNvSpPr>
          <p:nvPr/>
        </p:nvSpPr>
        <p:spPr bwMode="auto">
          <a:xfrm>
            <a:off x="1828799" y="2904932"/>
            <a:ext cx="698559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dirty="0">
                <a:latin typeface="Corbel" pitchFamily="34" charset="0"/>
              </a:rPr>
              <a:t>Omit the indefinite and partitive articles after </a:t>
            </a:r>
            <a:r>
              <a:rPr lang="en-US" sz="2400" dirty="0" err="1">
                <a:latin typeface="Corbel" pitchFamily="34" charset="0"/>
              </a:rPr>
              <a:t>ni</a:t>
            </a:r>
            <a:r>
              <a:rPr lang="en-US" sz="2400" dirty="0">
                <a:latin typeface="Corbel" pitchFamily="34" charset="0"/>
              </a:rPr>
              <a:t>, but DO use the definite article when appropriate.</a:t>
            </a:r>
          </a:p>
        </p:txBody>
      </p:sp>
      <p:sp>
        <p:nvSpPr>
          <p:cNvPr id="11" name="Text Box 38"/>
          <p:cNvSpPr txBox="1">
            <a:spLocks noChangeArrowheads="1"/>
          </p:cNvSpPr>
          <p:nvPr/>
        </p:nvSpPr>
        <p:spPr bwMode="auto">
          <a:xfrm>
            <a:off x="1943100" y="3957935"/>
            <a:ext cx="6172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dirty="0">
                <a:latin typeface="Corbel" pitchFamily="34" charset="0"/>
              </a:rPr>
              <a:t>Il </a:t>
            </a:r>
            <a:r>
              <a:rPr lang="en-US" sz="2400" b="1" dirty="0" err="1">
                <a:solidFill>
                  <a:srgbClr val="0000FF"/>
                </a:solidFill>
                <a:latin typeface="Corbel" pitchFamily="34" charset="0"/>
              </a:rPr>
              <a:t>n’</a:t>
            </a:r>
            <a:r>
              <a:rPr lang="en-US" sz="2400" dirty="0" err="1">
                <a:latin typeface="Corbel" pitchFamily="34" charset="0"/>
              </a:rPr>
              <a:t>y</a:t>
            </a:r>
            <a:r>
              <a:rPr lang="en-US" sz="2400" dirty="0">
                <a:latin typeface="Corbel" pitchFamily="34" charset="0"/>
              </a:rPr>
              <a:t> a </a:t>
            </a:r>
            <a:r>
              <a:rPr lang="en-US" sz="2400" b="1" dirty="0" err="1">
                <a:solidFill>
                  <a:srgbClr val="0000FF"/>
                </a:solidFill>
                <a:latin typeface="Corbel" pitchFamily="34" charset="0"/>
              </a:rPr>
              <a:t>ni</a:t>
            </a:r>
            <a:r>
              <a:rPr lang="en-US" sz="2400" b="1" dirty="0">
                <a:solidFill>
                  <a:srgbClr val="0000FF"/>
                </a:solidFill>
                <a:latin typeface="Corbel" pitchFamily="34" charset="0"/>
              </a:rPr>
              <a:t> </a:t>
            </a:r>
            <a:r>
              <a:rPr lang="en-US" sz="2400" dirty="0">
                <a:latin typeface="Corbel" pitchFamily="34" charset="0"/>
              </a:rPr>
              <a:t>justice</a:t>
            </a:r>
            <a:r>
              <a:rPr lang="en-US" sz="2400" b="1" dirty="0">
                <a:solidFill>
                  <a:srgbClr val="0000FF"/>
                </a:solidFill>
                <a:latin typeface="Corbel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Corbel" pitchFamily="34" charset="0"/>
              </a:rPr>
              <a:t>ni</a:t>
            </a:r>
            <a:r>
              <a:rPr lang="en-US" sz="2400" b="1" dirty="0">
                <a:solidFill>
                  <a:srgbClr val="0000FF"/>
                </a:solidFill>
                <a:latin typeface="Corbel" pitchFamily="34" charset="0"/>
              </a:rPr>
              <a:t> </a:t>
            </a:r>
            <a:r>
              <a:rPr lang="en-US" sz="2400" dirty="0" err="1">
                <a:latin typeface="Corbel" pitchFamily="34" charset="0"/>
              </a:rPr>
              <a:t>liberté</a:t>
            </a:r>
            <a:r>
              <a:rPr lang="en-US" sz="2400" dirty="0">
                <a:latin typeface="Corbel" pitchFamily="34" charset="0"/>
              </a:rPr>
              <a:t> </a:t>
            </a:r>
            <a:r>
              <a:rPr lang="en-US" sz="2400" dirty="0" err="1">
                <a:latin typeface="Corbel" pitchFamily="34" charset="0"/>
              </a:rPr>
              <a:t>dans</a:t>
            </a:r>
            <a:r>
              <a:rPr lang="en-US" sz="2400" dirty="0">
                <a:latin typeface="Corbel" pitchFamily="34" charset="0"/>
              </a:rPr>
              <a:t> </a:t>
            </a:r>
            <a:r>
              <a:rPr lang="en-US" sz="2400" dirty="0" err="1">
                <a:latin typeface="Corbel" pitchFamily="34" charset="0"/>
              </a:rPr>
              <a:t>une</a:t>
            </a:r>
            <a:r>
              <a:rPr lang="en-US" sz="2400" dirty="0">
                <a:latin typeface="Corbel" pitchFamily="34" charset="0"/>
              </a:rPr>
              <a:t> </a:t>
            </a:r>
            <a:r>
              <a:rPr lang="en-US" sz="2400" dirty="0" err="1">
                <a:latin typeface="Corbel" pitchFamily="34" charset="0"/>
              </a:rPr>
              <a:t>dictature</a:t>
            </a:r>
            <a:r>
              <a:rPr lang="en-US" sz="2400" dirty="0">
                <a:latin typeface="Corbel" pitchFamily="34" charset="0"/>
              </a:rPr>
              <a:t>.</a:t>
            </a:r>
          </a:p>
        </p:txBody>
      </p:sp>
      <p:sp>
        <p:nvSpPr>
          <p:cNvPr id="12" name="Text Box 38"/>
          <p:cNvSpPr txBox="1">
            <a:spLocks noChangeArrowheads="1"/>
          </p:cNvSpPr>
          <p:nvPr/>
        </p:nvSpPr>
        <p:spPr bwMode="auto">
          <a:xfrm>
            <a:off x="1981200" y="5046812"/>
            <a:ext cx="6172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  <a:latin typeface="Corbel" pitchFamily="34" charset="0"/>
              </a:rPr>
              <a:t>Ni</a:t>
            </a:r>
            <a:r>
              <a:rPr lang="en-US" sz="2400" dirty="0">
                <a:latin typeface="Corbel" pitchFamily="34" charset="0"/>
              </a:rPr>
              <a:t> le </a:t>
            </a:r>
            <a:r>
              <a:rPr lang="en-US" sz="2400" dirty="0" err="1">
                <a:latin typeface="Corbel" pitchFamily="34" charset="0"/>
              </a:rPr>
              <a:t>juge</a:t>
            </a:r>
            <a:r>
              <a:rPr lang="en-US" sz="2400" dirty="0">
                <a:latin typeface="Corbel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Corbel" pitchFamily="34" charset="0"/>
              </a:rPr>
              <a:t>ni</a:t>
            </a:r>
            <a:r>
              <a:rPr lang="en-US" sz="2400" b="1" dirty="0">
                <a:solidFill>
                  <a:srgbClr val="0000FF"/>
                </a:solidFill>
                <a:latin typeface="Corbel" pitchFamily="34" charset="0"/>
              </a:rPr>
              <a:t> </a:t>
            </a:r>
            <a:r>
              <a:rPr lang="en-US" sz="2400" dirty="0" err="1">
                <a:latin typeface="Corbel" pitchFamily="34" charset="0"/>
              </a:rPr>
              <a:t>l’avocat</a:t>
            </a:r>
            <a:r>
              <a:rPr lang="en-US" sz="2400" b="1" dirty="0">
                <a:solidFill>
                  <a:srgbClr val="0000FF"/>
                </a:solidFill>
                <a:latin typeface="Corbel" pitchFamily="34" charset="0"/>
              </a:rPr>
              <a:t> ne </a:t>
            </a:r>
            <a:r>
              <a:rPr lang="en-US" sz="2400" dirty="0" err="1">
                <a:latin typeface="Corbel" pitchFamily="34" charset="0"/>
              </a:rPr>
              <a:t>va</a:t>
            </a:r>
            <a:r>
              <a:rPr lang="en-US" sz="2400" dirty="0">
                <a:latin typeface="Corbel" pitchFamily="34" charset="0"/>
              </a:rPr>
              <a:t> </a:t>
            </a:r>
            <a:r>
              <a:rPr lang="en-US" sz="2400" dirty="0" err="1">
                <a:latin typeface="Corbel" pitchFamily="34" charset="0"/>
              </a:rPr>
              <a:t>juger</a:t>
            </a:r>
            <a:r>
              <a:rPr lang="en-US" sz="2400" dirty="0">
                <a:latin typeface="Corbel" pitchFamily="34" charset="0"/>
              </a:rPr>
              <a:t> </a:t>
            </a:r>
            <a:r>
              <a:rPr lang="en-US" sz="2400" dirty="0" err="1">
                <a:latin typeface="Corbel" pitchFamily="34" charset="0"/>
              </a:rPr>
              <a:t>l’accusé</a:t>
            </a:r>
            <a:r>
              <a:rPr lang="en-US" sz="2400" dirty="0">
                <a:latin typeface="Corbe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86871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7" grpId="0"/>
      <p:bldP spid="2" grpId="0"/>
      <p:bldP spid="3" grpId="0" animBg="1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1447800" y="710625"/>
            <a:ext cx="7467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>
                <a:latin typeface="Corbel" pitchFamily="34" charset="0"/>
              </a:rPr>
              <a:t>La </a:t>
            </a:r>
            <a:r>
              <a:rPr lang="en-US" altLang="en-US" sz="2800" dirty="0" err="1">
                <a:latin typeface="Corbel" pitchFamily="34" charset="0"/>
              </a:rPr>
              <a:t>négation</a:t>
            </a:r>
            <a:endParaRPr lang="en-US" altLang="en-US" sz="3600" dirty="0">
              <a:latin typeface="Cursive standard" pitchFamily="2" charset="0"/>
            </a:endParaRPr>
          </a:p>
        </p:txBody>
      </p:sp>
      <p:sp>
        <p:nvSpPr>
          <p:cNvPr id="30" name="Text Box 5"/>
          <p:cNvSpPr txBox="1">
            <a:spLocks noChangeArrowheads="1"/>
          </p:cNvSpPr>
          <p:nvPr/>
        </p:nvSpPr>
        <p:spPr bwMode="auto">
          <a:xfrm>
            <a:off x="2113589" y="3291656"/>
            <a:ext cx="652839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itchFamily="34" charset="0"/>
              </a:rPr>
              <a:t>We </a:t>
            </a:r>
            <a:r>
              <a:rPr lang="en-US" altLang="en-US" sz="2000" i="1" dirty="0">
                <a:solidFill>
                  <a:srgbClr val="0000FF"/>
                </a:solidFill>
                <a:latin typeface="Corbel" pitchFamily="34" charset="0"/>
              </a:rPr>
              <a:t>never</a:t>
            </a:r>
            <a:r>
              <a:rPr lang="en-US" altLang="en-US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itchFamily="34" charset="0"/>
              </a:rPr>
              <a:t> do </a:t>
            </a:r>
            <a:r>
              <a:rPr lang="en-US" altLang="en-US" sz="2000" i="1" dirty="0">
                <a:solidFill>
                  <a:srgbClr val="0000FF"/>
                </a:solidFill>
                <a:latin typeface="Corbel" pitchFamily="34" charset="0"/>
              </a:rPr>
              <a:t>anything anymore</a:t>
            </a:r>
            <a:r>
              <a:rPr lang="en-US" altLang="en-US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itchFamily="34" charset="0"/>
              </a:rPr>
              <a:t>.</a:t>
            </a:r>
          </a:p>
        </p:txBody>
      </p:sp>
      <p:sp>
        <p:nvSpPr>
          <p:cNvPr id="31" name="Text Box 5"/>
          <p:cNvSpPr txBox="1">
            <a:spLocks noChangeArrowheads="1"/>
          </p:cNvSpPr>
          <p:nvPr/>
        </p:nvSpPr>
        <p:spPr bwMode="auto">
          <a:xfrm>
            <a:off x="2317012" y="4718837"/>
            <a:ext cx="606446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i="1" dirty="0">
                <a:solidFill>
                  <a:srgbClr val="0000FF"/>
                </a:solidFill>
                <a:latin typeface="Corbel" pitchFamily="34" charset="0"/>
              </a:rPr>
              <a:t>No one </a:t>
            </a:r>
            <a:r>
              <a:rPr lang="en-US" altLang="en-US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itchFamily="34" charset="0"/>
              </a:rPr>
              <a:t>listened to </a:t>
            </a:r>
            <a:r>
              <a:rPr lang="en-US" altLang="en-US" sz="2000" i="1" dirty="0">
                <a:solidFill>
                  <a:srgbClr val="0000FF"/>
                </a:solidFill>
                <a:latin typeface="Corbel" pitchFamily="34" charset="0"/>
              </a:rPr>
              <a:t>anything anymore</a:t>
            </a:r>
            <a:r>
              <a:rPr lang="en-US" altLang="en-US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itchFamily="34" charset="0"/>
              </a:rPr>
              <a:t>.</a:t>
            </a:r>
          </a:p>
        </p:txBody>
      </p:sp>
      <p:sp>
        <p:nvSpPr>
          <p:cNvPr id="10" name="Text Box 38"/>
          <p:cNvSpPr txBox="1">
            <a:spLocks noChangeArrowheads="1"/>
          </p:cNvSpPr>
          <p:nvPr/>
        </p:nvSpPr>
        <p:spPr bwMode="auto">
          <a:xfrm>
            <a:off x="1488925" y="1764892"/>
            <a:ext cx="698559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dirty="0">
                <a:latin typeface="Corbel" pitchFamily="34" charset="0"/>
              </a:rPr>
              <a:t>It’s possible to combine several negative elements in one sentence:</a:t>
            </a:r>
          </a:p>
        </p:txBody>
      </p:sp>
      <p:sp>
        <p:nvSpPr>
          <p:cNvPr id="11" name="Text Box 38"/>
          <p:cNvSpPr txBox="1">
            <a:spLocks noChangeArrowheads="1"/>
          </p:cNvSpPr>
          <p:nvPr/>
        </p:nvSpPr>
        <p:spPr bwMode="auto">
          <a:xfrm>
            <a:off x="1795131" y="2803679"/>
            <a:ext cx="6172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dirty="0">
                <a:latin typeface="Corbel" pitchFamily="34" charset="0"/>
              </a:rPr>
              <a:t>On </a:t>
            </a:r>
            <a:r>
              <a:rPr lang="en-US" sz="2400" b="1" dirty="0">
                <a:solidFill>
                  <a:srgbClr val="0000FF"/>
                </a:solidFill>
                <a:latin typeface="Corbel" pitchFamily="34" charset="0"/>
              </a:rPr>
              <a:t>ne </a:t>
            </a:r>
            <a:r>
              <a:rPr lang="en-US" sz="2400" dirty="0">
                <a:latin typeface="Corbel" pitchFamily="34" charset="0"/>
              </a:rPr>
              <a:t>fait </a:t>
            </a:r>
            <a:r>
              <a:rPr lang="en-US" sz="2400" b="1" dirty="0">
                <a:solidFill>
                  <a:srgbClr val="0000FF"/>
                </a:solidFill>
                <a:latin typeface="Corbel" pitchFamily="34" charset="0"/>
              </a:rPr>
              <a:t>plus </a:t>
            </a:r>
            <a:r>
              <a:rPr lang="en-US" sz="2400" b="1" dirty="0" err="1">
                <a:solidFill>
                  <a:srgbClr val="0000FF"/>
                </a:solidFill>
                <a:latin typeface="Corbel" pitchFamily="34" charset="0"/>
              </a:rPr>
              <a:t>jamais</a:t>
            </a:r>
            <a:r>
              <a:rPr lang="en-US" sz="2400" b="1" dirty="0">
                <a:solidFill>
                  <a:srgbClr val="0000FF"/>
                </a:solidFill>
                <a:latin typeface="Corbel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Corbel" pitchFamily="34" charset="0"/>
              </a:rPr>
              <a:t>rien</a:t>
            </a:r>
            <a:r>
              <a:rPr lang="en-US" sz="2400" b="1" dirty="0">
                <a:solidFill>
                  <a:srgbClr val="0000FF"/>
                </a:solidFill>
                <a:latin typeface="Corbel" pitchFamily="34" charset="0"/>
              </a:rPr>
              <a:t>.  </a:t>
            </a:r>
            <a:endParaRPr lang="en-US" sz="2400" dirty="0">
              <a:latin typeface="Corbel" pitchFamily="34" charset="0"/>
            </a:endParaRPr>
          </a:p>
        </p:txBody>
      </p:sp>
      <p:sp>
        <p:nvSpPr>
          <p:cNvPr id="12" name="Text Box 38"/>
          <p:cNvSpPr txBox="1">
            <a:spLocks noChangeArrowheads="1"/>
          </p:cNvSpPr>
          <p:nvPr/>
        </p:nvSpPr>
        <p:spPr bwMode="auto">
          <a:xfrm>
            <a:off x="1859812" y="4145959"/>
            <a:ext cx="6172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0000FF"/>
                </a:solidFill>
                <a:latin typeface="Corbel" pitchFamily="34" charset="0"/>
              </a:rPr>
              <a:t>Personne</a:t>
            </a:r>
            <a:r>
              <a:rPr lang="en-US" sz="2400" dirty="0">
                <a:latin typeface="Corbel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Corbel" pitchFamily="34" charset="0"/>
              </a:rPr>
              <a:t>n’</a:t>
            </a:r>
            <a:r>
              <a:rPr lang="en-US" sz="2400" dirty="0" err="1">
                <a:latin typeface="Corbel" pitchFamily="34" charset="0"/>
              </a:rPr>
              <a:t>a</a:t>
            </a:r>
            <a:r>
              <a:rPr lang="en-US" sz="2400" dirty="0">
                <a:latin typeface="Corbel" pitchFamily="34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latin typeface="Corbel" pitchFamily="34" charset="0"/>
              </a:rPr>
              <a:t>plus </a:t>
            </a:r>
            <a:r>
              <a:rPr lang="en-US" sz="2400" b="1" dirty="0" err="1">
                <a:solidFill>
                  <a:srgbClr val="0000FF"/>
                </a:solidFill>
                <a:latin typeface="Corbel" pitchFamily="34" charset="0"/>
              </a:rPr>
              <a:t>rien</a:t>
            </a:r>
            <a:r>
              <a:rPr lang="en-US" sz="2400" b="1" dirty="0">
                <a:solidFill>
                  <a:srgbClr val="0000FF"/>
                </a:solidFill>
                <a:latin typeface="Corbel" pitchFamily="34" charset="0"/>
              </a:rPr>
              <a:t> </a:t>
            </a:r>
            <a:r>
              <a:rPr lang="en-US" sz="2400" dirty="0" err="1">
                <a:latin typeface="Corbel" pitchFamily="34" charset="0"/>
              </a:rPr>
              <a:t>écouté</a:t>
            </a:r>
            <a:r>
              <a:rPr lang="en-US" sz="2400" dirty="0">
                <a:latin typeface="Corbe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81160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7527000"/>
              </p:ext>
            </p:extLst>
          </p:nvPr>
        </p:nvGraphicFramePr>
        <p:xfrm>
          <a:off x="990600" y="1524000"/>
          <a:ext cx="7924800" cy="4485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0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1" dirty="0" err="1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l’expression</a:t>
                      </a:r>
                      <a:r>
                        <a:rPr lang="en-US" sz="1800" b="0" i="1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 </a:t>
                      </a:r>
                      <a:r>
                        <a:rPr lang="en-US" sz="1800" b="0" i="1" dirty="0" err="1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négative</a:t>
                      </a:r>
                      <a:endParaRPr lang="en-US" sz="1800" b="0" i="1" dirty="0">
                        <a:solidFill>
                          <a:schemeClr val="tx1"/>
                        </a:solidFill>
                        <a:latin typeface="Corbel" panose="020B05030202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1" dirty="0" err="1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négation</a:t>
                      </a:r>
                      <a:r>
                        <a:rPr lang="en-US" sz="1800" b="0" i="1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 de…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ne …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personne</a:t>
                      </a:r>
                      <a:endParaRPr lang="en-US" sz="2400" dirty="0">
                        <a:solidFill>
                          <a:schemeClr val="tx1"/>
                        </a:solidFill>
                        <a:latin typeface="Corbel" panose="020B05030202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ne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 …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rien</a:t>
                      </a:r>
                      <a:endParaRPr lang="en-US" sz="2400" dirty="0">
                        <a:solidFill>
                          <a:schemeClr val="tx1"/>
                        </a:solidFill>
                        <a:latin typeface="Corbel" panose="020B05030202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ne … pas encore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ne …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aucun</a:t>
                      </a:r>
                      <a:endParaRPr lang="en-US" sz="2400" dirty="0">
                        <a:solidFill>
                          <a:schemeClr val="tx1"/>
                        </a:solidFill>
                        <a:latin typeface="Corbel" panose="020B05030202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ne …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ni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 …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ni</a:t>
                      </a:r>
                      <a:endParaRPr lang="en-US" sz="2400" dirty="0">
                        <a:solidFill>
                          <a:schemeClr val="tx1"/>
                        </a:solidFill>
                        <a:latin typeface="Corbel" panose="020B05030202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ne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 …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nulle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 part</a:t>
                      </a:r>
                      <a:endParaRPr lang="en-US" sz="2400" dirty="0">
                        <a:solidFill>
                          <a:schemeClr val="tx1"/>
                        </a:solidFill>
                        <a:latin typeface="Corbel" panose="020B05030202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ne …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jamais</a:t>
                      </a:r>
                      <a:endParaRPr lang="en-US" sz="2400" dirty="0">
                        <a:solidFill>
                          <a:schemeClr val="tx1"/>
                        </a:solidFill>
                        <a:latin typeface="Corbel" panose="020B05030202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orbel" panose="020B0503020204020204" pitchFamily="34" charset="0"/>
                        </a:rPr>
                        <a:t>ne … plus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orbel" panose="020B0503020204020204" pitchFamily="34" charset="0"/>
                        </a:rPr>
                        <a:t>ne … que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447800" y="710625"/>
            <a:ext cx="7467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>
                <a:latin typeface="Corbel" pitchFamily="34" charset="0"/>
              </a:rPr>
              <a:t>Les </a:t>
            </a:r>
            <a:r>
              <a:rPr lang="en-US" altLang="en-US" sz="2800" dirty="0" err="1">
                <a:latin typeface="Corbel" pitchFamily="34" charset="0"/>
              </a:rPr>
              <a:t>contraires</a:t>
            </a:r>
            <a:endParaRPr lang="en-US" altLang="en-US" sz="3600" dirty="0">
              <a:latin typeface="Cursive standard" pitchFamily="2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267200" y="1955800"/>
            <a:ext cx="4495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 err="1">
                <a:solidFill>
                  <a:srgbClr val="0000FF"/>
                </a:solidFill>
                <a:latin typeface="Corbel" pitchFamily="34" charset="0"/>
              </a:rPr>
              <a:t>quelqu’un</a:t>
            </a:r>
            <a:r>
              <a:rPr lang="en-US" altLang="en-US" sz="2400" dirty="0">
                <a:solidFill>
                  <a:srgbClr val="0000FF"/>
                </a:solidFill>
                <a:latin typeface="Corbel" pitchFamily="34" charset="0"/>
              </a:rPr>
              <a:t> / </a:t>
            </a:r>
            <a:r>
              <a:rPr lang="en-US" altLang="en-US" sz="2400" dirty="0" err="1">
                <a:solidFill>
                  <a:srgbClr val="0000FF"/>
                </a:solidFill>
                <a:latin typeface="Corbel" pitchFamily="34" charset="0"/>
              </a:rPr>
              <a:t>tous</a:t>
            </a:r>
            <a:r>
              <a:rPr lang="en-US" altLang="en-US" sz="2400" dirty="0">
                <a:solidFill>
                  <a:srgbClr val="0000FF"/>
                </a:solidFill>
                <a:latin typeface="Corbel" pitchFamily="34" charset="0"/>
              </a:rPr>
              <a:t> / tout le monde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267200" y="2417465"/>
            <a:ext cx="2743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 err="1">
                <a:solidFill>
                  <a:srgbClr val="0000FF"/>
                </a:solidFill>
                <a:latin typeface="Corbel" pitchFamily="34" charset="0"/>
              </a:rPr>
              <a:t>quelque</a:t>
            </a:r>
            <a:r>
              <a:rPr lang="en-US" altLang="en-US" sz="2400" dirty="0">
                <a:solidFill>
                  <a:srgbClr val="0000FF"/>
                </a:solidFill>
                <a:latin typeface="Corbel" pitchFamily="34" charset="0"/>
              </a:rPr>
              <a:t> chose / tout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352800" y="2870200"/>
            <a:ext cx="2514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dirty="0">
                <a:solidFill>
                  <a:srgbClr val="0000FF"/>
                </a:solidFill>
                <a:latin typeface="Corbel" pitchFamily="34" charset="0"/>
              </a:rPr>
              <a:t>déjà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164842" y="3337636"/>
            <a:ext cx="2514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dirty="0">
                <a:solidFill>
                  <a:srgbClr val="0000FF"/>
                </a:solidFill>
                <a:latin typeface="Corbel" pitchFamily="34" charset="0"/>
              </a:rPr>
              <a:t>un /des /  </a:t>
            </a:r>
            <a:r>
              <a:rPr lang="en-US" altLang="en-US" sz="2400" dirty="0" err="1">
                <a:solidFill>
                  <a:srgbClr val="0000FF"/>
                </a:solidFill>
                <a:latin typeface="Corbel" pitchFamily="34" charset="0"/>
              </a:rPr>
              <a:t>tous</a:t>
            </a:r>
            <a:r>
              <a:rPr lang="en-US" altLang="en-US" sz="2400" dirty="0">
                <a:solidFill>
                  <a:srgbClr val="0000FF"/>
                </a:solidFill>
                <a:latin typeface="Corbel" pitchFamily="34" charset="0"/>
              </a:rPr>
              <a:t> les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152332" y="3769899"/>
            <a:ext cx="2514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dirty="0">
                <a:solidFill>
                  <a:srgbClr val="0000FF"/>
                </a:solidFill>
                <a:latin typeface="Corbel" pitchFamily="34" charset="0"/>
              </a:rPr>
              <a:t>et … et / </a:t>
            </a:r>
            <a:r>
              <a:rPr lang="en-US" altLang="en-US" sz="2400" dirty="0" err="1">
                <a:solidFill>
                  <a:srgbClr val="0000FF"/>
                </a:solidFill>
                <a:latin typeface="Corbel" pitchFamily="34" charset="0"/>
              </a:rPr>
              <a:t>ou</a:t>
            </a:r>
            <a:r>
              <a:rPr lang="en-US" altLang="en-US" sz="2400" dirty="0">
                <a:solidFill>
                  <a:srgbClr val="0000FF"/>
                </a:solidFill>
                <a:latin typeface="Corbel" pitchFamily="34" charset="0"/>
              </a:rPr>
              <a:t> … </a:t>
            </a:r>
            <a:r>
              <a:rPr lang="en-US" altLang="en-US" sz="2400" dirty="0" err="1">
                <a:solidFill>
                  <a:srgbClr val="0000FF"/>
                </a:solidFill>
                <a:latin typeface="Corbel" pitchFamily="34" charset="0"/>
              </a:rPr>
              <a:t>ou</a:t>
            </a:r>
            <a:endParaRPr lang="en-US" altLang="en-US" sz="2400" dirty="0">
              <a:solidFill>
                <a:srgbClr val="0000FF"/>
              </a:solidFill>
              <a:latin typeface="Corbel" pitchFamily="34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924300" y="4228742"/>
            <a:ext cx="2514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dirty="0" err="1">
                <a:solidFill>
                  <a:srgbClr val="0000FF"/>
                </a:solidFill>
                <a:latin typeface="Corbel" pitchFamily="34" charset="0"/>
              </a:rPr>
              <a:t>quelque</a:t>
            </a:r>
            <a:r>
              <a:rPr lang="en-US" altLang="en-US" sz="2400" dirty="0">
                <a:solidFill>
                  <a:srgbClr val="0000FF"/>
                </a:solidFill>
                <a:latin typeface="Corbel" pitchFamily="34" charset="0"/>
              </a:rPr>
              <a:t> part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733800" y="4690913"/>
            <a:ext cx="5181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dirty="0" err="1">
                <a:solidFill>
                  <a:srgbClr val="0000FF"/>
                </a:solidFill>
                <a:latin typeface="Corbel" pitchFamily="34" charset="0"/>
              </a:rPr>
              <a:t>quelque</a:t>
            </a:r>
            <a:r>
              <a:rPr lang="en-US" altLang="en-US" sz="2400" dirty="0">
                <a:solidFill>
                  <a:srgbClr val="0000FF"/>
                </a:solidFill>
                <a:latin typeface="Corbel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Corbel" pitchFamily="34" charset="0"/>
              </a:rPr>
              <a:t>fois</a:t>
            </a:r>
            <a:r>
              <a:rPr lang="en-US" altLang="en-US" sz="2400" dirty="0">
                <a:solidFill>
                  <a:srgbClr val="0000FF"/>
                </a:solidFill>
                <a:latin typeface="Corbel" pitchFamily="34" charset="0"/>
              </a:rPr>
              <a:t>, </a:t>
            </a:r>
            <a:r>
              <a:rPr lang="en-US" altLang="en-US" sz="2400" dirty="0" err="1">
                <a:solidFill>
                  <a:srgbClr val="0000FF"/>
                </a:solidFill>
                <a:latin typeface="Corbel" pitchFamily="34" charset="0"/>
              </a:rPr>
              <a:t>toujours</a:t>
            </a:r>
            <a:r>
              <a:rPr lang="en-US" altLang="en-US" sz="2400" dirty="0">
                <a:solidFill>
                  <a:srgbClr val="0000FF"/>
                </a:solidFill>
                <a:latin typeface="Corbel" pitchFamily="34" charset="0"/>
              </a:rPr>
              <a:t>, </a:t>
            </a:r>
            <a:r>
              <a:rPr lang="en-US" altLang="en-US" sz="2400" dirty="0" err="1">
                <a:solidFill>
                  <a:srgbClr val="0000FF"/>
                </a:solidFill>
                <a:latin typeface="Corbel" pitchFamily="34" charset="0"/>
              </a:rPr>
              <a:t>parfois</a:t>
            </a:r>
            <a:r>
              <a:rPr lang="en-US" altLang="en-US" sz="2400" dirty="0">
                <a:solidFill>
                  <a:srgbClr val="0000FF"/>
                </a:solidFill>
                <a:latin typeface="Corbel" pitchFamily="34" charset="0"/>
              </a:rPr>
              <a:t>, </a:t>
            </a:r>
            <a:r>
              <a:rPr lang="en-US" altLang="en-US" sz="2400" dirty="0" err="1">
                <a:solidFill>
                  <a:srgbClr val="0000FF"/>
                </a:solidFill>
                <a:latin typeface="Corbel" pitchFamily="34" charset="0"/>
              </a:rPr>
              <a:t>souvent</a:t>
            </a:r>
            <a:endParaRPr lang="en-US" altLang="en-US" sz="2400" dirty="0">
              <a:solidFill>
                <a:srgbClr val="0000FF"/>
              </a:solidFill>
              <a:latin typeface="Corbel" pitchFamily="34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4114800" y="5161256"/>
            <a:ext cx="2514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dirty="0">
                <a:solidFill>
                  <a:srgbClr val="0000FF"/>
                </a:solidFill>
                <a:latin typeface="Corbel" pitchFamily="34" charset="0"/>
              </a:rPr>
              <a:t>encore  / </a:t>
            </a:r>
            <a:r>
              <a:rPr lang="en-US" altLang="en-US" sz="2400" dirty="0" err="1">
                <a:solidFill>
                  <a:srgbClr val="0000FF"/>
                </a:solidFill>
                <a:latin typeface="Corbel" pitchFamily="34" charset="0"/>
              </a:rPr>
              <a:t>toujours</a:t>
            </a:r>
            <a:endParaRPr lang="en-US" altLang="en-US" sz="2400" dirty="0">
              <a:solidFill>
                <a:srgbClr val="0000FF"/>
              </a:solidFill>
              <a:latin typeface="Corbel" pitchFamily="34" charset="0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3429000" y="5608935"/>
            <a:ext cx="4495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dirty="0" err="1">
                <a:solidFill>
                  <a:srgbClr val="FF0000"/>
                </a:solidFill>
                <a:latin typeface="Corbel" pitchFamily="34" charset="0"/>
              </a:rPr>
              <a:t>seulement</a:t>
            </a:r>
            <a:r>
              <a:rPr lang="en-US" altLang="en-US" sz="2400" dirty="0">
                <a:solidFill>
                  <a:srgbClr val="FF0000"/>
                </a:solidFill>
                <a:latin typeface="Corbel" pitchFamily="34" charset="0"/>
              </a:rPr>
              <a:t> = synonym</a:t>
            </a:r>
          </a:p>
        </p:txBody>
      </p:sp>
    </p:spTree>
    <p:extLst>
      <p:ext uri="{BB962C8B-B14F-4D97-AF65-F5344CB8AC3E}">
        <p14:creationId xmlns:p14="http://schemas.microsoft.com/office/powerpoint/2010/main" val="3891033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572802" y="631325"/>
            <a:ext cx="7467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ts val="600"/>
              </a:spcBef>
            </a:pPr>
            <a:r>
              <a:rPr lang="en-US" altLang="en-US" sz="3200" dirty="0">
                <a:solidFill>
                  <a:srgbClr val="FF0000"/>
                </a:solidFill>
                <a:latin typeface="Corbel" pitchFamily="34" charset="0"/>
              </a:rPr>
              <a:t>Les ADJECTIFS </a:t>
            </a:r>
            <a:r>
              <a:rPr lang="en-US" altLang="en-US" sz="3200" dirty="0" err="1">
                <a:solidFill>
                  <a:srgbClr val="FF0000"/>
                </a:solidFill>
                <a:latin typeface="Corbel" pitchFamily="34" charset="0"/>
              </a:rPr>
              <a:t>indéfinis</a:t>
            </a:r>
            <a:endParaRPr lang="en-US" altLang="en-US" sz="3200" b="1" dirty="0">
              <a:solidFill>
                <a:srgbClr val="FF0000"/>
              </a:solidFill>
              <a:latin typeface="Corbel" pitchFamily="34" charset="0"/>
            </a:endParaRPr>
          </a:p>
        </p:txBody>
      </p:sp>
      <p:sp>
        <p:nvSpPr>
          <p:cNvPr id="38" name="Text Box 5"/>
          <p:cNvSpPr txBox="1">
            <a:spLocks noChangeArrowheads="1"/>
          </p:cNvSpPr>
          <p:nvPr/>
        </p:nvSpPr>
        <p:spPr bwMode="auto">
          <a:xfrm>
            <a:off x="1565953" y="1707885"/>
            <a:ext cx="7543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ts val="600"/>
              </a:spcBef>
              <a:defRPr/>
            </a:pPr>
            <a:r>
              <a:rPr lang="en-US" sz="2800" dirty="0" err="1">
                <a:solidFill>
                  <a:schemeClr val="tx2"/>
                </a:solidFill>
                <a:latin typeface="Corbel" pitchFamily="34" charset="0"/>
              </a:rPr>
              <a:t>Utilisez</a:t>
            </a:r>
            <a:r>
              <a:rPr lang="en-US" sz="2800" dirty="0">
                <a:solidFill>
                  <a:schemeClr val="tx2"/>
                </a:solidFill>
                <a:latin typeface="Corbel" pitchFamily="34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Corbel" pitchFamily="34" charset="0"/>
              </a:rPr>
              <a:t>ces</a:t>
            </a:r>
            <a:r>
              <a:rPr lang="en-US" sz="2800" dirty="0">
                <a:solidFill>
                  <a:schemeClr val="tx2"/>
                </a:solidFill>
                <a:latin typeface="Corbel" pitchFamily="34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Corbel" pitchFamily="34" charset="0"/>
              </a:rPr>
              <a:t>adjectifs</a:t>
            </a:r>
            <a:r>
              <a:rPr lang="en-US" sz="2800" dirty="0">
                <a:solidFill>
                  <a:schemeClr val="tx2"/>
                </a:solidFill>
                <a:latin typeface="Corbel" pitchFamily="34" charset="0"/>
              </a:rPr>
              <a:t> dans les phrases affirmatives</a:t>
            </a:r>
            <a:endParaRPr lang="en-US" sz="2800" b="1" dirty="0">
              <a:solidFill>
                <a:srgbClr val="FF0000"/>
              </a:solidFill>
              <a:latin typeface="Corbel" pitchFamily="34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600200" y="2456051"/>
            <a:ext cx="3657600" cy="4478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ts val="600"/>
              </a:spcBef>
              <a:defRPr/>
            </a:pP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Corbel" pitchFamily="34" charset="0"/>
              </a:rPr>
              <a:t>autre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Corbel" pitchFamily="34" charset="0"/>
              </a:rPr>
              <a:t>(s)</a:t>
            </a:r>
          </a:p>
          <a:p>
            <a:pPr>
              <a:spcBef>
                <a:spcPts val="600"/>
              </a:spcBef>
              <a:defRPr/>
            </a:pP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Corbel" pitchFamily="34" charset="0"/>
              </a:rPr>
              <a:t>un(e)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Corbel" pitchFamily="34" charset="0"/>
              </a:rPr>
              <a:t>autre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Corbel" pitchFamily="34" charset="0"/>
            </a:endParaRPr>
          </a:p>
          <a:p>
            <a:pPr>
              <a:spcBef>
                <a:spcPts val="600"/>
              </a:spcBef>
              <a:defRPr/>
            </a:pP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Corbel" pitchFamily="34" charset="0"/>
              </a:rPr>
              <a:t>certain(e)(s)</a:t>
            </a:r>
          </a:p>
          <a:p>
            <a:pPr>
              <a:spcBef>
                <a:spcPts val="600"/>
              </a:spcBef>
              <a:defRPr/>
            </a:pP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Corbel" pitchFamily="34" charset="0"/>
              </a:rPr>
              <a:t>chaque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Corbel" pitchFamily="34" charset="0"/>
            </a:endParaRPr>
          </a:p>
          <a:p>
            <a:pPr>
              <a:spcBef>
                <a:spcPts val="600"/>
              </a:spcBef>
              <a:defRPr/>
            </a:pP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Corbel" pitchFamily="34" charset="0"/>
              </a:rPr>
              <a:t>plusieurs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Corbel" pitchFamily="34" charset="0"/>
            </a:endParaRPr>
          </a:p>
          <a:p>
            <a:pPr>
              <a:spcBef>
                <a:spcPts val="600"/>
              </a:spcBef>
              <a:defRPr/>
            </a:pP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Corbel" pitchFamily="34" charset="0"/>
              </a:rPr>
              <a:t>quelques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Corbel" pitchFamily="34" charset="0"/>
            </a:endParaRPr>
          </a:p>
          <a:p>
            <a:pPr>
              <a:spcBef>
                <a:spcPts val="600"/>
              </a:spcBef>
              <a:defRPr/>
            </a:pP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Corbel" pitchFamily="34" charset="0"/>
              </a:rPr>
              <a:t>tel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Corbel" pitchFamily="34" charset="0"/>
              </a:rPr>
              <a:t>(le)(s)</a:t>
            </a:r>
          </a:p>
          <a:p>
            <a:pPr>
              <a:spcBef>
                <a:spcPts val="600"/>
              </a:spcBef>
              <a:defRPr/>
            </a:pP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Corbel" pitchFamily="34" charset="0"/>
              </a:rPr>
              <a:t>tout(e)/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Corbel" pitchFamily="34" charset="0"/>
              </a:rPr>
              <a:t>tous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Corbel" pitchFamily="34" charset="0"/>
              </a:rPr>
              <a:t>/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Corbel" pitchFamily="34" charset="0"/>
              </a:rPr>
              <a:t>toutes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Corbel" pitchFamily="34" charset="0"/>
              </a:rPr>
              <a:t> (les)</a:t>
            </a:r>
          </a:p>
          <a:p>
            <a:pPr>
              <a:spcBef>
                <a:spcPts val="600"/>
              </a:spcBef>
              <a:defRPr/>
            </a:pPr>
            <a:endParaRPr lang="en-US" sz="2400" b="1" dirty="0">
              <a:solidFill>
                <a:schemeClr val="accent2">
                  <a:lumMod val="50000"/>
                </a:schemeClr>
              </a:solidFill>
              <a:latin typeface="Corbel" pitchFamily="34" charset="0"/>
            </a:endParaRPr>
          </a:p>
          <a:p>
            <a:pPr>
              <a:spcBef>
                <a:spcPts val="600"/>
              </a:spcBef>
              <a:defRPr/>
            </a:pPr>
            <a:endParaRPr lang="en-US" sz="2400" dirty="0">
              <a:solidFill>
                <a:schemeClr val="accent2">
                  <a:lumMod val="50000"/>
                </a:schemeClr>
              </a:solidFill>
              <a:latin typeface="Corbel" pitchFamily="34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5016062" y="2444204"/>
            <a:ext cx="34421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i="1" dirty="0">
                <a:latin typeface="Corbel" pitchFamily="34" charset="0"/>
              </a:rPr>
              <a:t>……… other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016062" y="2820739"/>
            <a:ext cx="34421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i="1" dirty="0">
                <a:latin typeface="Corbel" pitchFamily="34" charset="0"/>
              </a:rPr>
              <a:t>……… another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5016062" y="3277939"/>
            <a:ext cx="34421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i="1" dirty="0">
                <a:latin typeface="Corbel" pitchFamily="34" charset="0"/>
              </a:rPr>
              <a:t>……… certain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5016062" y="3735139"/>
            <a:ext cx="34421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i="1" dirty="0">
                <a:latin typeface="Corbel" pitchFamily="34" charset="0"/>
              </a:rPr>
              <a:t>……… each, every single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5016062" y="4192339"/>
            <a:ext cx="34421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i="1" dirty="0">
                <a:latin typeface="Corbel" pitchFamily="34" charset="0"/>
              </a:rPr>
              <a:t>……… several</a:t>
            </a: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5016062" y="4649539"/>
            <a:ext cx="43565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i="1" dirty="0">
                <a:latin typeface="Corbel" pitchFamily="34" charset="0"/>
              </a:rPr>
              <a:t>……… some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5016062" y="5029200"/>
            <a:ext cx="34421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i="1" dirty="0">
                <a:latin typeface="Corbel" pitchFamily="34" charset="0"/>
              </a:rPr>
              <a:t>……… such (a)</a:t>
            </a: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5016062" y="5481935"/>
            <a:ext cx="40517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i="1" dirty="0">
                <a:latin typeface="Corbel" pitchFamily="34" charset="0"/>
              </a:rPr>
              <a:t>……… every, all</a:t>
            </a:r>
          </a:p>
        </p:txBody>
      </p:sp>
    </p:spTree>
    <p:extLst>
      <p:ext uri="{BB962C8B-B14F-4D97-AF65-F5344CB8AC3E}">
        <p14:creationId xmlns:p14="http://schemas.microsoft.com/office/powerpoint/2010/main" val="3315700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600200" y="670375"/>
            <a:ext cx="7467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ts val="600"/>
              </a:spcBef>
            </a:pPr>
            <a:r>
              <a:rPr lang="en-US" altLang="en-US" sz="3200" dirty="0">
                <a:solidFill>
                  <a:srgbClr val="FF0000"/>
                </a:solidFill>
                <a:latin typeface="Corbel" pitchFamily="34" charset="0"/>
              </a:rPr>
              <a:t>Les PRONOMS </a:t>
            </a:r>
            <a:r>
              <a:rPr lang="en-US" altLang="en-US" sz="3200" dirty="0" err="1">
                <a:solidFill>
                  <a:srgbClr val="FF0000"/>
                </a:solidFill>
                <a:latin typeface="Corbel" pitchFamily="34" charset="0"/>
              </a:rPr>
              <a:t>indéfinis</a:t>
            </a:r>
            <a:endParaRPr lang="en-US" altLang="en-US" sz="3200" b="1" dirty="0">
              <a:solidFill>
                <a:srgbClr val="FF0000"/>
              </a:solidFill>
              <a:latin typeface="Corbel" pitchFamily="34" charset="0"/>
            </a:endParaRPr>
          </a:p>
        </p:txBody>
      </p:sp>
      <p:sp>
        <p:nvSpPr>
          <p:cNvPr id="38" name="Text Box 5"/>
          <p:cNvSpPr txBox="1">
            <a:spLocks noChangeArrowheads="1"/>
          </p:cNvSpPr>
          <p:nvPr/>
        </p:nvSpPr>
        <p:spPr bwMode="auto">
          <a:xfrm>
            <a:off x="1565953" y="1707885"/>
            <a:ext cx="7543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ts val="600"/>
              </a:spcBef>
              <a:defRPr/>
            </a:pPr>
            <a:r>
              <a:rPr lang="en-US" sz="2800" dirty="0" err="1">
                <a:solidFill>
                  <a:schemeClr val="tx2"/>
                </a:solidFill>
                <a:latin typeface="Corbel" pitchFamily="34" charset="0"/>
              </a:rPr>
              <a:t>Utilisez</a:t>
            </a:r>
            <a:r>
              <a:rPr lang="en-US" sz="2800" dirty="0">
                <a:solidFill>
                  <a:schemeClr val="tx2"/>
                </a:solidFill>
                <a:latin typeface="Corbel" pitchFamily="34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Corbel" pitchFamily="34" charset="0"/>
              </a:rPr>
              <a:t>ces</a:t>
            </a:r>
            <a:r>
              <a:rPr lang="en-US" sz="2800" dirty="0">
                <a:solidFill>
                  <a:schemeClr val="tx2"/>
                </a:solidFill>
                <a:latin typeface="Corbel" pitchFamily="34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Corbel" pitchFamily="34" charset="0"/>
              </a:rPr>
              <a:t>adjectifs</a:t>
            </a:r>
            <a:r>
              <a:rPr lang="en-US" sz="2800" dirty="0">
                <a:solidFill>
                  <a:schemeClr val="tx2"/>
                </a:solidFill>
                <a:latin typeface="Corbel" pitchFamily="34" charset="0"/>
              </a:rPr>
              <a:t> dans les phrases affirmatives</a:t>
            </a:r>
            <a:endParaRPr lang="en-US" sz="2800" b="1" dirty="0">
              <a:solidFill>
                <a:srgbClr val="FF0000"/>
              </a:solidFill>
              <a:latin typeface="Corbel" pitchFamily="34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600200" y="2456051"/>
            <a:ext cx="3657600" cy="358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ts val="600"/>
              </a:spcBef>
              <a:defRPr/>
            </a:pP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Corbel" pitchFamily="34" charset="0"/>
              </a:rPr>
              <a:t>chacun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Corbel" pitchFamily="34" charset="0"/>
              </a:rPr>
              <a:t>(e)</a:t>
            </a:r>
          </a:p>
          <a:p>
            <a:pPr>
              <a:spcBef>
                <a:spcPts val="600"/>
              </a:spcBef>
              <a:defRPr/>
            </a:pP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Corbel" pitchFamily="34" charset="0"/>
              </a:rPr>
              <a:t>la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Corbel" pitchFamily="34" charset="0"/>
              </a:rPr>
              <a:t>plupart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Corbel" pitchFamily="34" charset="0"/>
            </a:endParaRPr>
          </a:p>
          <a:p>
            <a:pPr>
              <a:spcBef>
                <a:spcPts val="600"/>
              </a:spcBef>
              <a:defRPr/>
            </a:pP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Corbel" pitchFamily="34" charset="0"/>
              </a:rPr>
              <a:t>plusieurs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Corbel" pitchFamily="34" charset="0"/>
            </a:endParaRPr>
          </a:p>
          <a:p>
            <a:pPr>
              <a:spcBef>
                <a:spcPts val="600"/>
              </a:spcBef>
              <a:defRPr/>
            </a:pP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Corbel" pitchFamily="34" charset="0"/>
              </a:rPr>
              <a:t>quelque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Corbel" pitchFamily="34" charset="0"/>
              </a:rPr>
              <a:t> chose</a:t>
            </a:r>
          </a:p>
          <a:p>
            <a:pPr>
              <a:spcBef>
                <a:spcPts val="600"/>
              </a:spcBef>
              <a:defRPr/>
            </a:pP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Corbel" pitchFamily="34" charset="0"/>
              </a:rPr>
              <a:t>quelques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Corbel" pitchFamily="34" charset="0"/>
              </a:rPr>
              <a:t>-un(e)s</a:t>
            </a:r>
          </a:p>
          <a:p>
            <a:pPr>
              <a:spcBef>
                <a:spcPts val="600"/>
              </a:spcBef>
              <a:defRPr/>
            </a:pP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Corbel" pitchFamily="34" charset="0"/>
              </a:rPr>
              <a:t>quelqu’un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Corbel" pitchFamily="34" charset="0"/>
            </a:endParaRPr>
          </a:p>
          <a:p>
            <a:pPr>
              <a:spcBef>
                <a:spcPts val="600"/>
              </a:spcBef>
              <a:defRPr/>
            </a:pP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Corbel" pitchFamily="34" charset="0"/>
              </a:rPr>
              <a:t>tous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Corbel" pitchFamily="34" charset="0"/>
              </a:rPr>
              <a:t>/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Corbel" pitchFamily="34" charset="0"/>
              </a:rPr>
              <a:t>toutes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Corbel" pitchFamily="34" charset="0"/>
            </a:endParaRPr>
          </a:p>
          <a:p>
            <a:pPr>
              <a:spcBef>
                <a:spcPts val="600"/>
              </a:spcBef>
              <a:defRPr/>
            </a:pP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Corbel" pitchFamily="34" charset="0"/>
              </a:rPr>
              <a:t>tout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Corbel" pitchFamily="34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5016062" y="2444204"/>
            <a:ext cx="34421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i="1" dirty="0">
                <a:latin typeface="Corbel" pitchFamily="34" charset="0"/>
              </a:rPr>
              <a:t>……… each one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016062" y="2820739"/>
            <a:ext cx="34421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i="1" dirty="0">
                <a:latin typeface="Corbel" pitchFamily="34" charset="0"/>
              </a:rPr>
              <a:t>……… most (of them)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5016062" y="3277939"/>
            <a:ext cx="34421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i="1" dirty="0">
                <a:latin typeface="Corbel" pitchFamily="34" charset="0"/>
              </a:rPr>
              <a:t>……… several (of them)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5016062" y="3735139"/>
            <a:ext cx="34421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i="1" dirty="0">
                <a:latin typeface="Corbel" pitchFamily="34" charset="0"/>
              </a:rPr>
              <a:t>……… something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5016061" y="4192339"/>
            <a:ext cx="40936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i="1" dirty="0">
                <a:latin typeface="Corbel" pitchFamily="34" charset="0"/>
              </a:rPr>
              <a:t>……… some, a few (of them)</a:t>
            </a: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5016062" y="4649539"/>
            <a:ext cx="43565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i="1" dirty="0">
                <a:latin typeface="Corbel" pitchFamily="34" charset="0"/>
              </a:rPr>
              <a:t>……… someone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5016062" y="5029200"/>
            <a:ext cx="34421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i="1" dirty="0">
                <a:latin typeface="Corbel" pitchFamily="34" charset="0"/>
              </a:rPr>
              <a:t>……… all (of them)</a:t>
            </a: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5016062" y="5481935"/>
            <a:ext cx="40517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i="1" dirty="0">
                <a:latin typeface="Corbel" pitchFamily="34" charset="0"/>
              </a:rPr>
              <a:t>……… everything</a:t>
            </a:r>
          </a:p>
        </p:txBody>
      </p:sp>
    </p:spTree>
    <p:extLst>
      <p:ext uri="{BB962C8B-B14F-4D97-AF65-F5344CB8AC3E}">
        <p14:creationId xmlns:p14="http://schemas.microsoft.com/office/powerpoint/2010/main" val="2699124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>
            <a:extLst>
              <a:ext uri="{FF2B5EF4-FFF2-40B4-BE49-F238E27FC236}">
                <a16:creationId xmlns:a16="http://schemas.microsoft.com/office/drawing/2014/main" id="{8EFA7115-C3FF-7483-75D3-F959D1C3FA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710625"/>
            <a:ext cx="7467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 err="1">
                <a:latin typeface="Corbel" pitchFamily="34" charset="0"/>
              </a:rPr>
              <a:t>L’invariablitité</a:t>
            </a:r>
            <a:endParaRPr lang="en-US" altLang="en-US" sz="3600" dirty="0">
              <a:latin typeface="Cursive standard" pitchFamily="2" charset="0"/>
            </a:endParaRP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08F5BFCA-8172-22A0-8D70-F45CFA571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676400"/>
            <a:ext cx="7162800" cy="275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ts val="600"/>
              </a:spcBef>
              <a:defRPr/>
            </a:pPr>
            <a:r>
              <a:rPr lang="en-US" sz="2800" dirty="0">
                <a:latin typeface="Corbel" pitchFamily="34" charset="0"/>
              </a:rPr>
              <a:t>des </a:t>
            </a:r>
            <a:r>
              <a:rPr lang="en-US" sz="2800" dirty="0" err="1">
                <a:latin typeface="Corbel" pitchFamily="34" charset="0"/>
              </a:rPr>
              <a:t>adjectifs</a:t>
            </a:r>
            <a:r>
              <a:rPr lang="en-US" sz="2800" dirty="0">
                <a:latin typeface="Corbel" pitchFamily="34" charset="0"/>
              </a:rPr>
              <a:t> &amp; des </a:t>
            </a:r>
            <a:r>
              <a:rPr lang="en-US" sz="2800" dirty="0" err="1">
                <a:latin typeface="Corbel" pitchFamily="34" charset="0"/>
              </a:rPr>
              <a:t>pronoms</a:t>
            </a:r>
            <a:r>
              <a:rPr lang="en-US" sz="2800" dirty="0">
                <a:latin typeface="Corbel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Corbel" pitchFamily="34" charset="0"/>
              </a:rPr>
              <a:t>invariables</a:t>
            </a:r>
            <a:endParaRPr lang="en-US" sz="2800" i="1" dirty="0">
              <a:latin typeface="Corbel" pitchFamily="34" charset="0"/>
            </a:endParaRPr>
          </a:p>
          <a:p>
            <a:pPr lvl="1">
              <a:spcBef>
                <a:spcPts val="600"/>
              </a:spcBef>
              <a:defRPr/>
            </a:pPr>
            <a:r>
              <a:rPr lang="en-US" sz="2400" dirty="0">
                <a:solidFill>
                  <a:srgbClr val="0000FF"/>
                </a:solidFill>
                <a:latin typeface="Corbel" pitchFamily="34" charset="0"/>
              </a:rPr>
              <a:t>   </a:t>
            </a:r>
            <a:r>
              <a:rPr lang="en-US" sz="2400" dirty="0" err="1">
                <a:solidFill>
                  <a:srgbClr val="0000FF"/>
                </a:solidFill>
                <a:latin typeface="Corbel" pitchFamily="34" charset="0"/>
              </a:rPr>
              <a:t>chaque</a:t>
            </a:r>
            <a:r>
              <a:rPr lang="en-US" sz="2400" dirty="0">
                <a:solidFill>
                  <a:srgbClr val="0000FF"/>
                </a:solidFill>
                <a:latin typeface="Corbel" pitchFamily="34" charset="0"/>
              </a:rPr>
              <a:t>		 la </a:t>
            </a:r>
            <a:r>
              <a:rPr lang="en-US" sz="2400" dirty="0" err="1">
                <a:solidFill>
                  <a:srgbClr val="0000FF"/>
                </a:solidFill>
                <a:latin typeface="Corbel" pitchFamily="34" charset="0"/>
              </a:rPr>
              <a:t>plupart</a:t>
            </a:r>
            <a:endParaRPr lang="en-US" sz="2400" dirty="0">
              <a:solidFill>
                <a:srgbClr val="0000FF"/>
              </a:solidFill>
              <a:latin typeface="Corbel" pitchFamily="34" charset="0"/>
            </a:endParaRPr>
          </a:p>
          <a:p>
            <a:pPr lvl="1">
              <a:spcBef>
                <a:spcPts val="600"/>
              </a:spcBef>
              <a:defRPr/>
            </a:pPr>
            <a:r>
              <a:rPr lang="en-US" sz="2400" dirty="0">
                <a:solidFill>
                  <a:srgbClr val="0000FF"/>
                </a:solidFill>
                <a:latin typeface="Corbel" pitchFamily="34" charset="0"/>
              </a:rPr>
              <a:t>   </a:t>
            </a:r>
            <a:r>
              <a:rPr lang="en-US" sz="2400" dirty="0" err="1">
                <a:solidFill>
                  <a:srgbClr val="0000FF"/>
                </a:solidFill>
                <a:latin typeface="Corbel" pitchFamily="34" charset="0"/>
              </a:rPr>
              <a:t>plusieurs</a:t>
            </a:r>
            <a:r>
              <a:rPr lang="en-US" sz="2400" dirty="0">
                <a:solidFill>
                  <a:srgbClr val="0000FF"/>
                </a:solidFill>
                <a:latin typeface="Corbel" pitchFamily="34" charset="0"/>
              </a:rPr>
              <a:t>		 </a:t>
            </a:r>
            <a:r>
              <a:rPr lang="en-US" sz="2400" dirty="0" err="1">
                <a:solidFill>
                  <a:srgbClr val="0000FF"/>
                </a:solidFill>
                <a:latin typeface="Corbel" pitchFamily="34" charset="0"/>
              </a:rPr>
              <a:t>plusieurs</a:t>
            </a:r>
            <a:endParaRPr lang="en-US" sz="2400" dirty="0">
              <a:solidFill>
                <a:srgbClr val="0000FF"/>
              </a:solidFill>
              <a:latin typeface="Corbel" pitchFamily="34" charset="0"/>
            </a:endParaRPr>
          </a:p>
          <a:p>
            <a:pPr lvl="1">
              <a:spcBef>
                <a:spcPts val="600"/>
              </a:spcBef>
              <a:defRPr/>
            </a:pPr>
            <a:r>
              <a:rPr lang="en-US" sz="2400" dirty="0">
                <a:solidFill>
                  <a:srgbClr val="0000FF"/>
                </a:solidFill>
                <a:latin typeface="Corbel" pitchFamily="34" charset="0"/>
              </a:rPr>
              <a:t>   </a:t>
            </a:r>
            <a:r>
              <a:rPr lang="en-US" sz="2400" dirty="0" err="1">
                <a:solidFill>
                  <a:srgbClr val="0000FF"/>
                </a:solidFill>
                <a:latin typeface="Corbel" pitchFamily="34" charset="0"/>
              </a:rPr>
              <a:t>quelques</a:t>
            </a:r>
            <a:r>
              <a:rPr lang="en-US" sz="2400" dirty="0">
                <a:solidFill>
                  <a:srgbClr val="0000FF"/>
                </a:solidFill>
                <a:latin typeface="Corbel" pitchFamily="34" charset="0"/>
              </a:rPr>
              <a:t>                 </a:t>
            </a:r>
            <a:r>
              <a:rPr lang="en-US" sz="2400" dirty="0" err="1">
                <a:solidFill>
                  <a:srgbClr val="0000FF"/>
                </a:solidFill>
                <a:latin typeface="Corbel" pitchFamily="34" charset="0"/>
              </a:rPr>
              <a:t>quelque</a:t>
            </a:r>
            <a:r>
              <a:rPr lang="en-US" sz="2400" dirty="0">
                <a:solidFill>
                  <a:srgbClr val="0000FF"/>
                </a:solidFill>
                <a:latin typeface="Corbel" pitchFamily="34" charset="0"/>
              </a:rPr>
              <a:t> chose</a:t>
            </a:r>
          </a:p>
          <a:p>
            <a:pPr lvl="1">
              <a:spcBef>
                <a:spcPts val="600"/>
              </a:spcBef>
              <a:defRPr/>
            </a:pPr>
            <a:r>
              <a:rPr lang="en-US" sz="2400" dirty="0">
                <a:solidFill>
                  <a:srgbClr val="0000FF"/>
                </a:solidFill>
                <a:latin typeface="Corbel" pitchFamily="34" charset="0"/>
              </a:rPr>
              <a:t>				 </a:t>
            </a:r>
            <a:r>
              <a:rPr lang="en-US" sz="2400" dirty="0" err="1">
                <a:solidFill>
                  <a:srgbClr val="0000FF"/>
                </a:solidFill>
                <a:latin typeface="Corbel" pitchFamily="34" charset="0"/>
              </a:rPr>
              <a:t>quelqu’un</a:t>
            </a:r>
            <a:endParaRPr lang="en-US" sz="2400" dirty="0">
              <a:solidFill>
                <a:srgbClr val="0000FF"/>
              </a:solidFill>
              <a:latin typeface="Corbel" pitchFamily="34" charset="0"/>
            </a:endParaRPr>
          </a:p>
          <a:p>
            <a:pPr lvl="1">
              <a:spcBef>
                <a:spcPts val="600"/>
              </a:spcBef>
              <a:defRPr/>
            </a:pPr>
            <a:r>
              <a:rPr lang="en-US" sz="2400" dirty="0">
                <a:solidFill>
                  <a:srgbClr val="0000FF"/>
                </a:solidFill>
                <a:latin typeface="Corbel" pitchFamily="34" charset="0"/>
              </a:rPr>
              <a:t>				 tout</a:t>
            </a:r>
            <a:endParaRPr lang="en-US" sz="2000" dirty="0">
              <a:solidFill>
                <a:srgbClr val="0000FF"/>
              </a:solidFill>
              <a:latin typeface="Corbel" pitchFamily="34" charset="0"/>
            </a:endParaRP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0AC9C542-5111-183C-8E67-ADE2374BB7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387096"/>
            <a:ext cx="7023538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rbel" pitchFamily="34" charset="0"/>
              </a:rPr>
              <a:t>Quelques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itchFamily="34" charset="0"/>
              </a:rPr>
              <a:t> </a:t>
            </a:r>
            <a:r>
              <a:rPr lang="en-US" alt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rbel" pitchFamily="34" charset="0"/>
              </a:rPr>
              <a:t>exemples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itchFamily="34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altLang="en-US" sz="2000" dirty="0" err="1">
                <a:solidFill>
                  <a:srgbClr val="0000FF"/>
                </a:solidFill>
                <a:latin typeface="Corbel" pitchFamily="34" charset="0"/>
              </a:rPr>
              <a:t>Chaque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itchFamily="34" charset="0"/>
              </a:rPr>
              <a:t> </a:t>
            </a:r>
            <a:r>
              <a:rPr lang="en-US" alt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rbel" pitchFamily="34" charset="0"/>
              </a:rPr>
              <a:t>élève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itchFamily="34" charset="0"/>
              </a:rPr>
              <a:t> a droit à des livres </a:t>
            </a:r>
            <a:r>
              <a:rPr lang="en-US" alt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rbel" pitchFamily="34" charset="0"/>
              </a:rPr>
              <a:t>gratuits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itchFamily="34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altLang="en-US" sz="2000" dirty="0">
                <a:solidFill>
                  <a:srgbClr val="0000FF"/>
                </a:solidFill>
                <a:latin typeface="Corbel" pitchFamily="34" charset="0"/>
              </a:rPr>
              <a:t>Tout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itchFamily="34" charset="0"/>
              </a:rPr>
              <a:t> </a:t>
            </a:r>
            <a:r>
              <a:rPr lang="en-US" alt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rbel" pitchFamily="34" charset="0"/>
              </a:rPr>
              <a:t>va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itchFamily="34" charset="0"/>
              </a:rPr>
              <a:t> </a:t>
            </a:r>
            <a:r>
              <a:rPr lang="en-US" alt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rbel" pitchFamily="34" charset="0"/>
              </a:rPr>
              <a:t>bien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itchFamily="34" charset="0"/>
              </a:rPr>
              <a:t> au </a:t>
            </a:r>
            <a:r>
              <a:rPr lang="en-US" alt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rbel" pitchFamily="34" charset="0"/>
              </a:rPr>
              <a:t>gouvernement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itchFamily="34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itchFamily="34" charset="0"/>
              </a:rPr>
              <a:t>Il y a </a:t>
            </a:r>
            <a:r>
              <a:rPr lang="en-US" altLang="en-US" sz="2000" dirty="0" err="1">
                <a:solidFill>
                  <a:srgbClr val="0000FF"/>
                </a:solidFill>
                <a:latin typeface="Corbel" pitchFamily="34" charset="0"/>
              </a:rPr>
              <a:t>quelqu’un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itchFamily="34" charset="0"/>
              </a:rPr>
              <a:t> </a:t>
            </a:r>
            <a:r>
              <a:rPr lang="en-US" alt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rbel" pitchFamily="34" charset="0"/>
              </a:rPr>
              <a:t>dehors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itchFamily="34" charset="0"/>
              </a:rPr>
              <a:t>?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0A0DEF97-9EFB-7D82-8786-FBB6E28A7E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3167" y="4876800"/>
            <a:ext cx="4038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i="1" dirty="0">
                <a:solidFill>
                  <a:srgbClr val="0000FF"/>
                </a:solidFill>
                <a:latin typeface="Corbel" pitchFamily="34" charset="0"/>
              </a:rPr>
              <a:t>Each</a:t>
            </a:r>
            <a:r>
              <a:rPr lang="en-US" altLang="en-US" i="1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itchFamily="34" charset="0"/>
              </a:rPr>
              <a:t> student is entitled to free books.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C4776661-D529-6F49-9AC8-324D6A7DCC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3167" y="5345668"/>
            <a:ext cx="4038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i="1" dirty="0">
                <a:solidFill>
                  <a:srgbClr val="0000FF"/>
                </a:solidFill>
                <a:latin typeface="Corbel" pitchFamily="34" charset="0"/>
              </a:rPr>
              <a:t>Everything </a:t>
            </a:r>
            <a:r>
              <a:rPr lang="en-US" altLang="en-US" i="1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itchFamily="34" charset="0"/>
              </a:rPr>
              <a:t>goes well in the government.</a:t>
            </a:r>
          </a:p>
        </p:txBody>
      </p:sp>
      <p:sp>
        <p:nvSpPr>
          <p:cNvPr id="17" name="Text Box 5">
            <a:extLst>
              <a:ext uri="{FF2B5EF4-FFF2-40B4-BE49-F238E27FC236}">
                <a16:creationId xmlns:a16="http://schemas.microsoft.com/office/drawing/2014/main" id="{21DA2B99-08E3-9C45-5D33-B8A7847F52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3167" y="5802868"/>
            <a:ext cx="4038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i="1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itchFamily="34" charset="0"/>
              </a:rPr>
              <a:t>Is there </a:t>
            </a:r>
            <a:r>
              <a:rPr lang="en-US" altLang="en-US" i="1" dirty="0">
                <a:solidFill>
                  <a:srgbClr val="0000FF"/>
                </a:solidFill>
                <a:latin typeface="Corbel" pitchFamily="34" charset="0"/>
              </a:rPr>
              <a:t>someone</a:t>
            </a:r>
            <a:r>
              <a:rPr lang="en-US" altLang="en-US" i="1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itchFamily="34" charset="0"/>
              </a:rPr>
              <a:t> outside?</a:t>
            </a:r>
          </a:p>
        </p:txBody>
      </p:sp>
    </p:spTree>
    <p:extLst>
      <p:ext uri="{BB962C8B-B14F-4D97-AF65-F5344CB8AC3E}">
        <p14:creationId xmlns:p14="http://schemas.microsoft.com/office/powerpoint/2010/main" val="3980279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0BBA18FF-0AF4-FC47-030D-770217A79D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710625"/>
            <a:ext cx="7467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 err="1">
                <a:latin typeface="Corbel" pitchFamily="34" charset="0"/>
              </a:rPr>
              <a:t>Quelle</a:t>
            </a:r>
            <a:r>
              <a:rPr lang="en-US" altLang="en-US" sz="2800" dirty="0">
                <a:latin typeface="Corbel" pitchFamily="34" charset="0"/>
              </a:rPr>
              <a:t> </a:t>
            </a:r>
            <a:r>
              <a:rPr lang="en-US" altLang="en-US" sz="2800" dirty="0" err="1">
                <a:latin typeface="Corbel" pitchFamily="34" charset="0"/>
              </a:rPr>
              <a:t>est</a:t>
            </a:r>
            <a:r>
              <a:rPr lang="en-US" altLang="en-US" sz="2800" dirty="0">
                <a:latin typeface="Corbel" pitchFamily="34" charset="0"/>
              </a:rPr>
              <a:t> la difference?</a:t>
            </a:r>
            <a:endParaRPr lang="en-US" altLang="en-US" sz="3600" dirty="0">
              <a:latin typeface="Cursive standard" pitchFamily="2" charset="0"/>
            </a:endParaRP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355ABC72-45C5-06AA-A3FD-655727B438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342599"/>
            <a:ext cx="7391400" cy="3216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400" dirty="0" err="1">
                <a:latin typeface="Corbel" pitchFamily="34" charset="0"/>
              </a:rPr>
              <a:t>Exemples</a:t>
            </a:r>
            <a:r>
              <a:rPr lang="en-US" sz="2400" dirty="0">
                <a:latin typeface="Corbel" pitchFamily="34" charset="0"/>
              </a:rPr>
              <a:t>:  </a:t>
            </a:r>
            <a:r>
              <a:rPr lang="en-US" sz="2400" dirty="0" err="1">
                <a:latin typeface="Corbel" pitchFamily="34" charset="0"/>
              </a:rPr>
              <a:t>Dans</a:t>
            </a:r>
            <a:r>
              <a:rPr lang="en-US" sz="2400" dirty="0">
                <a:latin typeface="Corbel" pitchFamily="34" charset="0"/>
              </a:rPr>
              <a:t> ma </a:t>
            </a:r>
            <a:r>
              <a:rPr lang="en-US" sz="2400" dirty="0" err="1">
                <a:latin typeface="Corbel" pitchFamily="34" charset="0"/>
              </a:rPr>
              <a:t>classe</a:t>
            </a:r>
            <a:r>
              <a:rPr lang="en-US" sz="2400" dirty="0">
                <a:latin typeface="Corbel" pitchFamily="34" charset="0"/>
              </a:rPr>
              <a:t>, </a:t>
            </a:r>
            <a:r>
              <a:rPr lang="en-US" sz="2400" dirty="0" err="1">
                <a:latin typeface="Corbel" pitchFamily="34" charset="0"/>
              </a:rPr>
              <a:t>j’enseigne</a:t>
            </a:r>
            <a:r>
              <a:rPr lang="en-US" sz="2400" dirty="0">
                <a:latin typeface="Corbel" pitchFamily="34" charset="0"/>
              </a:rPr>
              <a:t> à …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i="1" dirty="0" err="1">
                <a:solidFill>
                  <a:srgbClr val="0000FF"/>
                </a:solidFill>
                <a:latin typeface="Corbel" pitchFamily="34" charset="0"/>
              </a:rPr>
              <a:t>quelques</a:t>
            </a:r>
            <a:r>
              <a:rPr lang="en-US" sz="2400" i="1" dirty="0">
                <a:latin typeface="Corbel" pitchFamily="34" charset="0"/>
              </a:rPr>
              <a:t> </a:t>
            </a:r>
            <a:r>
              <a:rPr lang="en-US" sz="2400" i="1" dirty="0" err="1">
                <a:latin typeface="Corbel" pitchFamily="34" charset="0"/>
              </a:rPr>
              <a:t>étudiants</a:t>
            </a:r>
            <a:r>
              <a:rPr lang="en-US" sz="2400" i="1" dirty="0">
                <a:latin typeface="Corbel" pitchFamily="34" charset="0"/>
              </a:rPr>
              <a:t> </a:t>
            </a:r>
            <a:r>
              <a:rPr lang="en-US" sz="2400" i="1" dirty="0" err="1">
                <a:latin typeface="Corbel" pitchFamily="34" charset="0"/>
              </a:rPr>
              <a:t>hispanophones</a:t>
            </a:r>
            <a:r>
              <a:rPr lang="en-US" sz="2400" dirty="0">
                <a:latin typeface="Corbel" pitchFamily="34" charset="0"/>
              </a:rPr>
              <a:t>.   </a:t>
            </a:r>
          </a:p>
          <a:p>
            <a:pPr>
              <a:spcBef>
                <a:spcPts val="600"/>
              </a:spcBef>
              <a:defRPr/>
            </a:pPr>
            <a:endParaRPr lang="en-US" sz="2400" dirty="0">
              <a:latin typeface="Corbel" pitchFamily="34" charset="0"/>
            </a:endParaRPr>
          </a:p>
          <a:p>
            <a:pPr>
              <a:spcBef>
                <a:spcPts val="600"/>
              </a:spcBef>
              <a:defRPr/>
            </a:pPr>
            <a:endParaRPr lang="en-US" sz="2400" dirty="0">
              <a:latin typeface="Corbel" pitchFamily="34" charset="0"/>
            </a:endParaRPr>
          </a:p>
          <a:p>
            <a:pPr>
              <a:spcBef>
                <a:spcPts val="600"/>
              </a:spcBef>
              <a:defRPr/>
            </a:pPr>
            <a:r>
              <a:rPr lang="en-US" sz="2400" dirty="0">
                <a:latin typeface="Corbel" pitchFamily="34" charset="0"/>
              </a:rPr>
              <a:t>		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endParaRPr lang="en-US" sz="2400" dirty="0">
              <a:latin typeface="Corbel" pitchFamily="34" charset="0"/>
            </a:endParaRPr>
          </a:p>
          <a:p>
            <a:pPr>
              <a:spcBef>
                <a:spcPts val="600"/>
              </a:spcBef>
              <a:defRPr/>
            </a:pPr>
            <a:endParaRPr lang="en-US" sz="2400" dirty="0">
              <a:latin typeface="Corbel" pitchFamily="34" charset="0"/>
            </a:endParaRPr>
          </a:p>
        </p:txBody>
      </p:sp>
      <p:sp>
        <p:nvSpPr>
          <p:cNvPr id="9" name="Text Box 38">
            <a:extLst>
              <a:ext uri="{FF2B5EF4-FFF2-40B4-BE49-F238E27FC236}">
                <a16:creationId xmlns:a16="http://schemas.microsoft.com/office/drawing/2014/main" id="{40E221A3-9FA4-59F6-D2EC-AC84091BAA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2938046"/>
            <a:ext cx="2743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ts val="600"/>
              </a:spcBef>
              <a:defRPr/>
            </a:pPr>
            <a:r>
              <a:rPr lang="en-US" sz="1600" dirty="0">
                <a:latin typeface="Corbel" pitchFamily="34" charset="0"/>
              </a:rPr>
              <a:t> (</a:t>
            </a:r>
            <a:r>
              <a:rPr lang="en-US" sz="1600" i="1" dirty="0">
                <a:latin typeface="Corbel" pitchFamily="34" charset="0"/>
              </a:rPr>
              <a:t>= un petit </a:t>
            </a:r>
            <a:r>
              <a:rPr lang="en-US" sz="1600" i="1" dirty="0" err="1">
                <a:latin typeface="Corbel" pitchFamily="34" charset="0"/>
              </a:rPr>
              <a:t>nombre</a:t>
            </a:r>
            <a:r>
              <a:rPr lang="en-US" sz="1600" dirty="0">
                <a:latin typeface="Corbel" pitchFamily="34" charset="0"/>
              </a:rPr>
              <a:t>)</a:t>
            </a:r>
          </a:p>
        </p:txBody>
      </p:sp>
      <p:sp>
        <p:nvSpPr>
          <p:cNvPr id="10" name="Text Box 38">
            <a:extLst>
              <a:ext uri="{FF2B5EF4-FFF2-40B4-BE49-F238E27FC236}">
                <a16:creationId xmlns:a16="http://schemas.microsoft.com/office/drawing/2014/main" id="{B2232FED-890C-A3E4-BD3A-E191E0904B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3581400"/>
            <a:ext cx="32766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ts val="600"/>
              </a:spcBef>
              <a:defRPr/>
            </a:pPr>
            <a:r>
              <a:rPr lang="en-US" sz="1600" dirty="0">
                <a:latin typeface="Corbel" pitchFamily="34" charset="0"/>
              </a:rPr>
              <a:t> (= </a:t>
            </a:r>
            <a:r>
              <a:rPr lang="en-US" sz="1600" i="1" dirty="0">
                <a:latin typeface="Corbel" pitchFamily="34" charset="0"/>
              </a:rPr>
              <a:t>un </a:t>
            </a:r>
            <a:r>
              <a:rPr lang="en-US" sz="1600" i="1" dirty="0" err="1">
                <a:latin typeface="Corbel" pitchFamily="34" charset="0"/>
              </a:rPr>
              <a:t>nombre</a:t>
            </a:r>
            <a:r>
              <a:rPr lang="en-US" sz="1600" i="1" dirty="0">
                <a:latin typeface="Corbel" pitchFamily="34" charset="0"/>
              </a:rPr>
              <a:t> plus important</a:t>
            </a:r>
            <a:r>
              <a:rPr lang="en-US" sz="1600" dirty="0">
                <a:latin typeface="Corbel" pitchFamily="34" charset="0"/>
              </a:rPr>
              <a:t>)</a:t>
            </a:r>
          </a:p>
        </p:txBody>
      </p:sp>
      <p:sp>
        <p:nvSpPr>
          <p:cNvPr id="11" name="Text Box 38">
            <a:extLst>
              <a:ext uri="{FF2B5EF4-FFF2-40B4-BE49-F238E27FC236}">
                <a16:creationId xmlns:a16="http://schemas.microsoft.com/office/drawing/2014/main" id="{6D485AFD-6BCA-8A6B-8A81-02D5B942CB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4186535"/>
            <a:ext cx="32004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ts val="600"/>
              </a:spcBef>
              <a:defRPr/>
            </a:pPr>
            <a:r>
              <a:rPr lang="en-US" sz="1600" dirty="0">
                <a:latin typeface="Corbel" pitchFamily="34" charset="0"/>
              </a:rPr>
              <a:t> (</a:t>
            </a:r>
            <a:r>
              <a:rPr lang="en-US" sz="1600" i="1" dirty="0">
                <a:latin typeface="Corbel" pitchFamily="34" charset="0"/>
              </a:rPr>
              <a:t>=</a:t>
            </a:r>
            <a:r>
              <a:rPr lang="en-US" sz="1600" dirty="0">
                <a:latin typeface="Corbel" pitchFamily="34" charset="0"/>
              </a:rPr>
              <a:t> </a:t>
            </a:r>
            <a:r>
              <a:rPr lang="en-US" sz="1600" i="1" dirty="0" err="1">
                <a:latin typeface="Corbel" pitchFamily="34" charset="0"/>
              </a:rPr>
              <a:t>une</a:t>
            </a:r>
            <a:r>
              <a:rPr lang="en-US" sz="1600" i="1" dirty="0">
                <a:latin typeface="Corbel" pitchFamily="34" charset="0"/>
              </a:rPr>
              <a:t> </a:t>
            </a:r>
            <a:r>
              <a:rPr lang="en-US" sz="1600" i="1" dirty="0" err="1">
                <a:latin typeface="Corbel" pitchFamily="34" charset="0"/>
              </a:rPr>
              <a:t>partie</a:t>
            </a:r>
            <a:r>
              <a:rPr lang="en-US" sz="1600" i="1" dirty="0">
                <a:latin typeface="Corbel" pitchFamily="34" charset="0"/>
              </a:rPr>
              <a:t> d’un ensemble</a:t>
            </a:r>
            <a:r>
              <a:rPr lang="en-US" sz="1600" dirty="0">
                <a:latin typeface="Corbel" pitchFamily="34" charset="0"/>
              </a:rPr>
              <a:t>)</a:t>
            </a:r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id="{A3C1D96B-4E33-D4D4-D32D-C3C75FB01E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534180"/>
            <a:ext cx="7162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800" b="1" dirty="0">
                <a:solidFill>
                  <a:srgbClr val="0000FF"/>
                </a:solidFill>
                <a:latin typeface="Corbel" pitchFamily="34" charset="0"/>
              </a:rPr>
              <a:t>Les </a:t>
            </a:r>
            <a:r>
              <a:rPr lang="en-US" sz="2800" b="1" dirty="0" err="1">
                <a:solidFill>
                  <a:srgbClr val="0000FF"/>
                </a:solidFill>
                <a:latin typeface="Corbel" pitchFamily="34" charset="0"/>
              </a:rPr>
              <a:t>adjectifs</a:t>
            </a:r>
            <a:r>
              <a:rPr lang="en-US" sz="2800" b="1" dirty="0">
                <a:solidFill>
                  <a:srgbClr val="0000FF"/>
                </a:solidFill>
                <a:latin typeface="Corbel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Corbel" pitchFamily="34" charset="0"/>
              </a:rPr>
              <a:t>indéfinis</a:t>
            </a:r>
            <a:r>
              <a:rPr lang="en-US" sz="2800" b="1" dirty="0">
                <a:solidFill>
                  <a:srgbClr val="0000FF"/>
                </a:solidFill>
                <a:latin typeface="Corbel" pitchFamily="34" charset="0"/>
              </a:rPr>
              <a:t> </a:t>
            </a:r>
            <a:r>
              <a:rPr lang="en-US" sz="2800" dirty="0">
                <a:latin typeface="Corbel" pitchFamily="34" charset="0"/>
              </a:rPr>
              <a:t>experiment la </a:t>
            </a:r>
            <a:r>
              <a:rPr lang="en-US" sz="2800" dirty="0" err="1">
                <a:latin typeface="Corbel" pitchFamily="34" charset="0"/>
              </a:rPr>
              <a:t>quantité</a:t>
            </a:r>
            <a:endParaRPr lang="en-US" sz="2800" dirty="0">
              <a:latin typeface="Corbel" pitchFamily="34" charset="0"/>
            </a:endParaRPr>
          </a:p>
        </p:txBody>
      </p:sp>
      <p:sp>
        <p:nvSpPr>
          <p:cNvPr id="13" name="Text Box 38">
            <a:extLst>
              <a:ext uri="{FF2B5EF4-FFF2-40B4-BE49-F238E27FC236}">
                <a16:creationId xmlns:a16="http://schemas.microsoft.com/office/drawing/2014/main" id="{550CE9B7-7296-2684-9ED8-339611B4B6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4796135"/>
            <a:ext cx="32004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ts val="600"/>
              </a:spcBef>
              <a:defRPr/>
            </a:pPr>
            <a:r>
              <a:rPr lang="en-US" sz="1600" dirty="0">
                <a:latin typeface="Corbel" pitchFamily="34" charset="0"/>
              </a:rPr>
              <a:t> </a:t>
            </a:r>
            <a:r>
              <a:rPr lang="en-US" sz="1600" i="1" dirty="0">
                <a:latin typeface="Corbel" pitchFamily="34" charset="0"/>
              </a:rPr>
              <a:t>(=la </a:t>
            </a:r>
            <a:r>
              <a:rPr lang="en-US" sz="1600" i="1" dirty="0" err="1">
                <a:latin typeface="Corbel" pitchFamily="34" charset="0"/>
              </a:rPr>
              <a:t>totalité</a:t>
            </a:r>
            <a:r>
              <a:rPr lang="en-US" sz="1600" i="1" dirty="0">
                <a:latin typeface="Corbel" pitchFamily="34" charset="0"/>
              </a:rPr>
              <a:t>)</a:t>
            </a:r>
          </a:p>
        </p:txBody>
      </p:sp>
      <p:sp>
        <p:nvSpPr>
          <p:cNvPr id="14" name="Text Box 38">
            <a:extLst>
              <a:ext uri="{FF2B5EF4-FFF2-40B4-BE49-F238E27FC236}">
                <a16:creationId xmlns:a16="http://schemas.microsoft.com/office/drawing/2014/main" id="{A354AF17-0528-EE77-1396-28830AD557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2074" y="3505200"/>
            <a:ext cx="6172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i="1" dirty="0" err="1">
                <a:solidFill>
                  <a:srgbClr val="0000FF"/>
                </a:solidFill>
                <a:latin typeface="Corbel" pitchFamily="34" charset="0"/>
              </a:rPr>
              <a:t>plusieurs</a:t>
            </a:r>
            <a:r>
              <a:rPr lang="en-US" sz="2400" i="1" dirty="0">
                <a:latin typeface="Corbel" pitchFamily="34" charset="0"/>
              </a:rPr>
              <a:t> </a:t>
            </a:r>
            <a:r>
              <a:rPr lang="en-US" sz="2400" i="1" dirty="0" err="1">
                <a:latin typeface="Corbel" pitchFamily="34" charset="0"/>
              </a:rPr>
              <a:t>étudiants</a:t>
            </a:r>
            <a:r>
              <a:rPr lang="en-US" sz="2400" i="1" dirty="0">
                <a:latin typeface="Corbel" pitchFamily="34" charset="0"/>
              </a:rPr>
              <a:t> </a:t>
            </a:r>
            <a:r>
              <a:rPr lang="en-US" sz="2400" i="1" dirty="0" err="1">
                <a:latin typeface="Corbel" pitchFamily="34" charset="0"/>
              </a:rPr>
              <a:t>asiatiques</a:t>
            </a:r>
            <a:r>
              <a:rPr lang="en-US" sz="2400" dirty="0">
                <a:latin typeface="Corbel" pitchFamily="34" charset="0"/>
              </a:rPr>
              <a:t>. </a:t>
            </a:r>
          </a:p>
        </p:txBody>
      </p:sp>
      <p:sp>
        <p:nvSpPr>
          <p:cNvPr id="15" name="Text Box 38">
            <a:extLst>
              <a:ext uri="{FF2B5EF4-FFF2-40B4-BE49-F238E27FC236}">
                <a16:creationId xmlns:a16="http://schemas.microsoft.com/office/drawing/2014/main" id="{1E94184A-C77B-79D7-B829-E5C1A35B91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2074" y="4110335"/>
            <a:ext cx="6172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i="1" dirty="0" err="1">
                <a:solidFill>
                  <a:srgbClr val="0000FF"/>
                </a:solidFill>
                <a:latin typeface="Corbel" pitchFamily="34" charset="0"/>
              </a:rPr>
              <a:t>certains</a:t>
            </a:r>
            <a:r>
              <a:rPr lang="en-US" sz="2400" dirty="0">
                <a:latin typeface="Corbel" pitchFamily="34" charset="0"/>
              </a:rPr>
              <a:t> </a:t>
            </a:r>
            <a:r>
              <a:rPr lang="en-US" sz="2400" i="1" dirty="0" err="1">
                <a:latin typeface="Corbel" pitchFamily="34" charset="0"/>
              </a:rPr>
              <a:t>étudiants</a:t>
            </a:r>
            <a:r>
              <a:rPr lang="en-US" sz="2400" i="1" dirty="0">
                <a:latin typeface="Corbel" pitchFamily="34" charset="0"/>
              </a:rPr>
              <a:t> </a:t>
            </a:r>
            <a:r>
              <a:rPr lang="en-US" sz="2400" i="1" dirty="0" err="1">
                <a:latin typeface="Corbel" pitchFamily="34" charset="0"/>
              </a:rPr>
              <a:t>anglophones</a:t>
            </a:r>
            <a:r>
              <a:rPr lang="en-US" sz="2400" dirty="0">
                <a:latin typeface="Corbel" pitchFamily="34" charset="0"/>
              </a:rPr>
              <a:t>.</a:t>
            </a:r>
          </a:p>
        </p:txBody>
      </p:sp>
      <p:sp>
        <p:nvSpPr>
          <p:cNvPr id="16" name="Text Box 38">
            <a:extLst>
              <a:ext uri="{FF2B5EF4-FFF2-40B4-BE49-F238E27FC236}">
                <a16:creationId xmlns:a16="http://schemas.microsoft.com/office/drawing/2014/main" id="{046F36CE-735A-CE30-D746-5929FDC204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2074" y="4725009"/>
            <a:ext cx="6172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i="1" dirty="0" err="1">
                <a:solidFill>
                  <a:srgbClr val="0000FF"/>
                </a:solidFill>
                <a:latin typeface="Corbel" pitchFamily="34" charset="0"/>
              </a:rPr>
              <a:t>tous</a:t>
            </a:r>
            <a:r>
              <a:rPr lang="en-US" sz="2400" i="1" dirty="0">
                <a:latin typeface="Corbel" pitchFamily="34" charset="0"/>
              </a:rPr>
              <a:t> les </a:t>
            </a:r>
            <a:r>
              <a:rPr lang="en-US" sz="2400" i="1" dirty="0" err="1">
                <a:latin typeface="Corbel" pitchFamily="34" charset="0"/>
              </a:rPr>
              <a:t>étudiants</a:t>
            </a:r>
            <a:r>
              <a:rPr lang="en-US" sz="2400" dirty="0">
                <a:latin typeface="Corbe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31802119"/>
      </p:ext>
    </p:extLst>
  </p:cSld>
  <p:clrMapOvr>
    <a:masterClrMapping/>
  </p:clrMapOvr>
</p:sld>
</file>

<file path=ppt/theme/theme1.xml><?xml version="1.0" encoding="utf-8"?>
<a:theme xmlns:a="http://schemas.openxmlformats.org/drawingml/2006/main" name="Echo">
  <a:themeElements>
    <a:clrScheme name="Echo 10">
      <a:dk1>
        <a:srgbClr val="000000"/>
      </a:dk1>
      <a:lt1>
        <a:srgbClr val="FFFFFF"/>
      </a:lt1>
      <a:dk2>
        <a:srgbClr val="000000"/>
      </a:dk2>
      <a:lt2>
        <a:srgbClr val="666699"/>
      </a:lt2>
      <a:accent1>
        <a:srgbClr val="666699"/>
      </a:accent1>
      <a:accent2>
        <a:srgbClr val="9999FF"/>
      </a:accent2>
      <a:accent3>
        <a:srgbClr val="FFFFFF"/>
      </a:accent3>
      <a:accent4>
        <a:srgbClr val="000000"/>
      </a:accent4>
      <a:accent5>
        <a:srgbClr val="B8B8CA"/>
      </a:accent5>
      <a:accent6>
        <a:srgbClr val="8A8AE7"/>
      </a:accent6>
      <a:hlink>
        <a:srgbClr val="3366FF"/>
      </a:hlink>
      <a:folHlink>
        <a:srgbClr val="808080"/>
      </a:folHlink>
    </a:clrScheme>
    <a:fontScheme name="Ech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Echo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TC101790492[[fn=Sketchbook]]</Template>
  <TotalTime>2718</TotalTime>
  <Words>730</Words>
  <Application>Microsoft Office PowerPoint</Application>
  <PresentationFormat>On-screen Show (4:3)</PresentationFormat>
  <Paragraphs>150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Calibri</vt:lpstr>
      <vt:lpstr>Comic Sans MS</vt:lpstr>
      <vt:lpstr>Corbel</vt:lpstr>
      <vt:lpstr>Cursive standard</vt:lpstr>
      <vt:lpstr>Times New Roman</vt:lpstr>
      <vt:lpstr>Wingdings</vt:lpstr>
      <vt:lpstr>Echo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FCBOE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Rozei, Katherine</dc:creator>
  <cp:lastModifiedBy>Rozei, Katherine</cp:lastModifiedBy>
  <cp:revision>216</cp:revision>
  <dcterms:created xsi:type="dcterms:W3CDTF">2006-10-11T19:03:17Z</dcterms:created>
  <dcterms:modified xsi:type="dcterms:W3CDTF">2022-11-27T18:38:07Z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ee3c538-ec52-435f-ae58-017644bd9513_Enabled">
    <vt:lpwstr>true</vt:lpwstr>
  </property>
  <property fmtid="{D5CDD505-2E9C-101B-9397-08002B2CF9AE}" pid="3" name="MSIP_Label_0ee3c538-ec52-435f-ae58-017644bd9513_SetDate">
    <vt:lpwstr>2022-03-03T14:25:32Z</vt:lpwstr>
  </property>
  <property fmtid="{D5CDD505-2E9C-101B-9397-08002B2CF9AE}" pid="4" name="MSIP_Label_0ee3c538-ec52-435f-ae58-017644bd9513_Method">
    <vt:lpwstr>Standard</vt:lpwstr>
  </property>
  <property fmtid="{D5CDD505-2E9C-101B-9397-08002B2CF9AE}" pid="5" name="MSIP_Label_0ee3c538-ec52-435f-ae58-017644bd9513_Name">
    <vt:lpwstr>0ee3c538-ec52-435f-ae58-017644bd9513</vt:lpwstr>
  </property>
  <property fmtid="{D5CDD505-2E9C-101B-9397-08002B2CF9AE}" pid="6" name="MSIP_Label_0ee3c538-ec52-435f-ae58-017644bd9513_SiteId">
    <vt:lpwstr>0cdcb198-8169-4b70-ba9f-da7e3ba700c2</vt:lpwstr>
  </property>
  <property fmtid="{D5CDD505-2E9C-101B-9397-08002B2CF9AE}" pid="7" name="MSIP_Label_0ee3c538-ec52-435f-ae58-017644bd9513_ActionId">
    <vt:lpwstr>9be3c197-e6d0-4630-994a-cb5aa341c9af</vt:lpwstr>
  </property>
  <property fmtid="{D5CDD505-2E9C-101B-9397-08002B2CF9AE}" pid="8" name="MSIP_Label_0ee3c538-ec52-435f-ae58-017644bd9513_ContentBits">
    <vt:lpwstr>0</vt:lpwstr>
  </property>
</Properties>
</file>