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03" r:id="rId2"/>
    <p:sldId id="270" r:id="rId3"/>
    <p:sldId id="271" r:id="rId4"/>
    <p:sldId id="273" r:id="rId5"/>
    <p:sldId id="274" r:id="rId6"/>
    <p:sldId id="256" r:id="rId7"/>
    <p:sldId id="261" r:id="rId8"/>
    <p:sldId id="294" r:id="rId9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3" autoAdjust="0"/>
  </p:normalViewPr>
  <p:slideViewPr>
    <p:cSldViewPr>
      <p:cViewPr varScale="1">
        <p:scale>
          <a:sx n="61" d="100"/>
          <a:sy n="61" d="100"/>
        </p:scale>
        <p:origin x="14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571191-20EA-D7DA-FD54-4BBF61FF82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59BF0-C1FD-F357-8803-A07306E361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DCCEB6-1363-4E9A-87D2-BF9A29C76DCF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2A2910-B6D9-E402-F86F-1C167EEE11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A3A8A1F-7BFC-F981-C9E7-1AA4BAE83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1AA8B-B228-DC55-5A4B-B9DAC3E8C5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4D681-AB82-63EE-DA0A-FB7864DC13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8A3862-3EC2-42A1-A7B2-9D72F62031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6235D224-1365-AEF4-AC47-1A2B50795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8">
            <a:extLst>
              <a:ext uri="{FF2B5EF4-FFF2-40B4-BE49-F238E27FC236}">
                <a16:creationId xmlns:a16="http://schemas.microsoft.com/office/drawing/2014/main" id="{8B729B69-F39A-2D42-B131-4875AFC42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" name="Oval 9">
            <a:extLst>
              <a:ext uri="{FF2B5EF4-FFF2-40B4-BE49-F238E27FC236}">
                <a16:creationId xmlns:a16="http://schemas.microsoft.com/office/drawing/2014/main" id="{8179139F-9ED1-E5F4-CF60-017FB47A8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E84C50C7-D3DC-2E05-5CE8-7069CCBE7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20B9A9C-159B-20E8-B9D9-23CD018823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15931CA-0251-04B8-3BF9-DD506E6A7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16BFED3-68E0-A725-E293-33741579E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7EF3-05AD-44DC-9F35-7017A683F3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87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0AB527-6EA5-3479-391F-8AD3B7F4A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0EA314-0EF5-6D81-7684-D76689755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A4F9EB-4843-1B35-BD88-4DC4AA5AD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C69CD-FEB8-4186-8C3E-C72EC13A5A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54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862B5B-194E-2FFF-3E0C-7C590FE6A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211F59-9AC4-3566-2002-74B9E9DA9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DA66B-1F5A-2C49-837B-36F42E9D5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6F2B-1ED3-4DBA-8456-7AD7DB141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402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B965BA-E302-FE7D-0B36-F8DDCE4CD4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C5574-FCA2-E780-023E-DA1142093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3E28B7-19B9-9662-DF3A-E4593D532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4C780-01CF-4CE3-8B68-D89FB11AD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59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C3F641-98B3-83CB-6F53-4BF8AE536A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CF91F5-F28B-AE08-CA3A-7790CD8EC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6494A3-81B9-9DC1-D787-D5C1F876AD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4FD0C-21C0-4D03-A6C0-B4B2DE3BB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28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DDD943-8EAD-F15C-1FAA-B8683E0AA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2D8EB2-CDD1-629D-108F-151671BD7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0A8586-3908-F3C2-3B25-81491AE78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D8D84-98A7-4775-92B9-6043EC2880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1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888F0A-8557-66FD-8EC8-7AB375493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94CDB-2F75-1C00-78BD-76C095AD0D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BD5D9B-55B0-91B2-6645-FD08E72BF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23BFD-17FA-4C2C-B2A4-ADB273235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65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F5DF6C-45A4-E53C-9D43-D8BAD0BEFC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47332F8-6061-C013-3764-BC0BE5373A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9CFE3BE-0AF0-1E18-8F03-944D5C827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CAAC1-320F-4AF4-9E8D-AC4119B9EF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78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CE2E2E-F0A8-64C3-DC6E-46FD76710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F7899A-BFE4-A84D-AE29-92BAD1D17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BBCD18-6AD7-D699-40C8-2F40224A3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9F330-0819-41FA-9B68-C89D3380C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5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712107F-2E65-F106-A18A-3D4A1FC76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8BE4BC-10B0-6560-B46D-AD8A024F20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6E4944-6C4F-906C-B459-D79955A9F9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752CD-1D52-429D-8AA7-CB9A38CA7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29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1FD2A1-3FC6-63F1-E437-5399C57F0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FA5A95-586A-0C3A-FFC2-574712059C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D1DBC5-7C1E-79A0-4C38-D0EFAB1E3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E8038-9A57-4509-A7CF-C125C5121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35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4EDDF8-D80F-B981-A880-078ECAC3C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06BE7C-4962-38F9-A6C1-F8849A711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933E6-74DD-7C0D-F853-8E593ADD4E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7EEC1-F503-44F4-A168-12686A50A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54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264269-F429-2B7E-6949-983BA0C72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44EB00-4E21-BF45-6260-757020E8C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A8B7166-17FD-B14C-AEB6-E2A1389489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0335B66-0417-CC2D-AC4E-EB799ACD3E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85FF5B3-2056-B593-3443-32982A7F54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AE9F8F-00DD-487A-9A76-33507D666E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1805F30F-B610-1305-228D-78F87E2D95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FADFB44B-0A71-18F1-3A69-B33927199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48C369CB-C7C6-A644-D357-7804206FA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9071545E-7201-EA9A-893A-4D3DCB244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C40E3E34-2535-D270-6EC6-A09E6AEF7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85800"/>
            <a:ext cx="70104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spc="100" dirty="0" err="1">
                <a:solidFill>
                  <a:srgbClr val="FF0000"/>
                </a:solidFill>
                <a:latin typeface="Corbel" charset="0"/>
              </a:rPr>
              <a:t>Révision</a:t>
            </a:r>
            <a:r>
              <a:rPr lang="en-US" sz="3200" b="1" spc="100" dirty="0">
                <a:solidFill>
                  <a:srgbClr val="FF0000"/>
                </a:solidFill>
                <a:latin typeface="Corbel" charset="0"/>
              </a:rPr>
              <a:t> des </a:t>
            </a:r>
            <a:r>
              <a:rPr lang="en-US" sz="3200" b="1" spc="100" dirty="0" err="1">
                <a:solidFill>
                  <a:srgbClr val="FF0000"/>
                </a:solidFill>
                <a:latin typeface="Corbel" charset="0"/>
              </a:rPr>
              <a:t>verbes</a:t>
            </a:r>
            <a:r>
              <a:rPr lang="en-US" sz="3200" b="1" spc="100" dirty="0">
                <a:solidFill>
                  <a:srgbClr val="FF0000"/>
                </a:solidFill>
                <a:latin typeface="Corbel" charset="0"/>
              </a:rPr>
              <a:t> de Français 1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pic>
        <p:nvPicPr>
          <p:cNvPr id="57350" name="Picture 6" descr="Pourquoi je fais toujours la même faute d'orthographe ? - Quora">
            <a:extLst>
              <a:ext uri="{FF2B5EF4-FFF2-40B4-BE49-F238E27FC236}">
                <a16:creationId xmlns:a16="http://schemas.microsoft.com/office/drawing/2014/main" id="{EF52ECB5-1C6D-9CA5-5CBF-35FC7D9BC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51765"/>
            <a:ext cx="8915400" cy="433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20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802F079E-E404-2E78-BFDE-05EE02CB1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85800"/>
            <a:ext cx="14478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spc="100" dirty="0">
                <a:solidFill>
                  <a:srgbClr val="FF0000"/>
                </a:solidFill>
                <a:latin typeface="Corbel" charset="0"/>
              </a:rPr>
              <a:t>ÊTRE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4099" name="Line 33">
            <a:extLst>
              <a:ext uri="{FF2B5EF4-FFF2-40B4-BE49-F238E27FC236}">
                <a16:creationId xmlns:a16="http://schemas.microsoft.com/office/drawing/2014/main" id="{B77F6A78-C6A6-A62F-513F-E0B994E97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098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34">
            <a:extLst>
              <a:ext uri="{FF2B5EF4-FFF2-40B4-BE49-F238E27FC236}">
                <a16:creationId xmlns:a16="http://schemas.microsoft.com/office/drawing/2014/main" id="{E70ADBEC-245E-74EE-5907-91573B188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9670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35">
            <a:extLst>
              <a:ext uri="{FF2B5EF4-FFF2-40B4-BE49-F238E27FC236}">
                <a16:creationId xmlns:a16="http://schemas.microsoft.com/office/drawing/2014/main" id="{853CB20B-8544-DEE4-2904-9842043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05263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36">
            <a:extLst>
              <a:ext uri="{FF2B5EF4-FFF2-40B4-BE49-F238E27FC236}">
                <a16:creationId xmlns:a16="http://schemas.microsoft.com/office/drawing/2014/main" id="{E1117D84-D298-938D-8666-FA6C5C1A5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716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056D849A-2A64-431B-D3EF-3850FA3B1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71675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suis</a:t>
            </a:r>
          </a:p>
        </p:txBody>
      </p:sp>
      <p:sp>
        <p:nvSpPr>
          <p:cNvPr id="4104" name="Text Box 39">
            <a:extLst>
              <a:ext uri="{FF2B5EF4-FFF2-40B4-BE49-F238E27FC236}">
                <a16:creationId xmlns:a16="http://schemas.microsoft.com/office/drawing/2014/main" id="{DBED3BD4-49E1-0ED1-8BB8-3E4F37CD6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098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4105" name="Text Box 40">
            <a:extLst>
              <a:ext uri="{FF2B5EF4-FFF2-40B4-BE49-F238E27FC236}">
                <a16:creationId xmlns:a16="http://schemas.microsoft.com/office/drawing/2014/main" id="{CD98B382-5FED-6F0D-D3F8-7E5029D38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38475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 / on</a:t>
            </a:r>
          </a:p>
        </p:txBody>
      </p:sp>
      <p:sp>
        <p:nvSpPr>
          <p:cNvPr id="4106" name="Text Box 43">
            <a:extLst>
              <a:ext uri="{FF2B5EF4-FFF2-40B4-BE49-F238E27FC236}">
                <a16:creationId xmlns:a16="http://schemas.microsoft.com/office/drawing/2014/main" id="{AA8DD0CF-8181-B260-3C8A-D7DAFDE00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716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4107" name="Text Box 45">
            <a:extLst>
              <a:ext uri="{FF2B5EF4-FFF2-40B4-BE49-F238E27FC236}">
                <a16:creationId xmlns:a16="http://schemas.microsoft.com/office/drawing/2014/main" id="{FFFAD0FD-7C07-6AE5-7DD9-A8E428363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09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4108" name="Text Box 46">
            <a:extLst>
              <a:ext uri="{FF2B5EF4-FFF2-40B4-BE49-F238E27FC236}">
                <a16:creationId xmlns:a16="http://schemas.microsoft.com/office/drawing/2014/main" id="{E2DE4979-C6C1-BAD1-DD37-755C3E571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32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156AD25B-1179-B6D4-9BD0-171AA6D4A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098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9341EC75-DF4F-6FAF-E804-32D2EC570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0432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est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891EC846-70B1-EB28-B00F-E6B7B3267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716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sommes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64231F0E-CBCD-C059-FA0D-2C520CC68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09838"/>
            <a:ext cx="1828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êtes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DD2F204B-0893-4ED8-1569-BF3684304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32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sont</a:t>
            </a:r>
          </a:p>
        </p:txBody>
      </p:sp>
      <p:sp>
        <p:nvSpPr>
          <p:cNvPr id="19" name="Text Box 79">
            <a:extLst>
              <a:ext uri="{FF2B5EF4-FFF2-40B4-BE49-F238E27FC236}">
                <a16:creationId xmlns:a16="http://schemas.microsoft.com/office/drawing/2014/main" id="{7A2A5B96-CCE0-C955-BADE-04509B97A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44925"/>
            <a:ext cx="3962400" cy="1616075"/>
          </a:xfrm>
          <a:prstGeom prst="rect">
            <a:avLst/>
          </a:prstGeom>
          <a:noFill/>
          <a:ln w="12700" cmpd="sng">
            <a:solidFill>
              <a:schemeClr val="accent3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Corbel" pitchFamily="34" charset="0"/>
              </a:rPr>
              <a:t>Imperative Forms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Sois</a:t>
            </a:r>
            <a:r>
              <a:rPr lang="en-US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logique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	    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Be logical.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Soyez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généreux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         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Be generous.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Soyons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optimistes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    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Let</a:t>
            </a:r>
            <a:r>
              <a:rPr lang="en-US" altLang="en-US" i="1" dirty="0">
                <a:solidFill>
                  <a:schemeClr val="tx2"/>
                </a:solidFill>
                <a:latin typeface="Corbel" pitchFamily="34" charset="0"/>
              </a:rPr>
              <a:t>’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s be optimistic.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D9C08D-43DF-0520-8738-1D8F0130DEEE}"/>
              </a:ext>
            </a:extLst>
          </p:cNvPr>
          <p:cNvSpPr txBox="1"/>
          <p:nvPr/>
        </p:nvSpPr>
        <p:spPr>
          <a:xfrm>
            <a:off x="4848225" y="3844925"/>
            <a:ext cx="3838575" cy="2459038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Idiomatic Expressions: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agree 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currently be doing</a:t>
            </a:r>
            <a:r>
              <a:rPr lang="en-US" dirty="0">
                <a:latin typeface="Corbel" pitchFamily="34" charset="0"/>
              </a:rPr>
              <a:t> 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on time</a:t>
            </a:r>
          </a:p>
          <a:p>
            <a:pPr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to be early</a:t>
            </a:r>
          </a:p>
          <a:p>
            <a:pPr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to be late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694C92-7B63-C334-4E2E-3636154AE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d’accord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3952E6-3D75-0563-6B22-86E55D518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465455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en train 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E956B5-B6AD-E5E3-283D-0B3AB9DC0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0403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à l’heure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653D77-E9DB-E770-6654-569419DB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4213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en avance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F353A8-F48C-5B43-CBB4-F42D5C6C7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en retard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8D440B-807D-B8D2-40AD-182B214F3AFC}"/>
              </a:ext>
            </a:extLst>
          </p:cNvPr>
          <p:cNvSpPr/>
          <p:nvPr/>
        </p:nvSpPr>
        <p:spPr>
          <a:xfrm>
            <a:off x="2819400" y="762000"/>
            <a:ext cx="7937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charset="0"/>
              </a:rPr>
              <a:t>to be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4122" name="TextBox 1">
            <a:extLst>
              <a:ext uri="{FF2B5EF4-FFF2-40B4-BE49-F238E27FC236}">
                <a16:creationId xmlns:a16="http://schemas.microsoft.com/office/drawing/2014/main" id="{57D3D8A8-F99E-9F67-F6C9-FC086F7C1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05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6FBB65-B56E-4160-89EA-2FCAFE5A9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09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été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>
            <a:extLst>
              <a:ext uri="{FF2B5EF4-FFF2-40B4-BE49-F238E27FC236}">
                <a16:creationId xmlns:a16="http://schemas.microsoft.com/office/drawing/2014/main" id="{C5600458-C1CE-6630-6C82-2EB187280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2C6E224-23BA-1717-996C-7E9C93F64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620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have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124" name="Line 33">
            <a:extLst>
              <a:ext uri="{FF2B5EF4-FFF2-40B4-BE49-F238E27FC236}">
                <a16:creationId xmlns:a16="http://schemas.microsoft.com/office/drawing/2014/main" id="{E188EBE2-32C1-5B24-9622-9B92745E4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1955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34">
            <a:extLst>
              <a:ext uri="{FF2B5EF4-FFF2-40B4-BE49-F238E27FC236}">
                <a16:creationId xmlns:a16="http://schemas.microsoft.com/office/drawing/2014/main" id="{D1ED1968-7E3C-CDB9-3F30-FE984945D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8813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35">
            <a:extLst>
              <a:ext uri="{FF2B5EF4-FFF2-40B4-BE49-F238E27FC236}">
                <a16:creationId xmlns:a16="http://schemas.microsoft.com/office/drawing/2014/main" id="{B0C0182F-AED6-4488-A81E-62A0E1C03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6002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36">
            <a:extLst>
              <a:ext uri="{FF2B5EF4-FFF2-40B4-BE49-F238E27FC236}">
                <a16:creationId xmlns:a16="http://schemas.microsoft.com/office/drawing/2014/main" id="{3841AE21-F51C-0708-49FE-E75337795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764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j’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071A2ECA-2A22-A141-99B1-D69E5756C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1662113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ai</a:t>
            </a:r>
          </a:p>
        </p:txBody>
      </p:sp>
      <p:sp>
        <p:nvSpPr>
          <p:cNvPr id="5129" name="Text Box 39">
            <a:extLst>
              <a:ext uri="{FF2B5EF4-FFF2-40B4-BE49-F238E27FC236}">
                <a16:creationId xmlns:a16="http://schemas.microsoft.com/office/drawing/2014/main" id="{E98B2890-63E9-7732-4804-7892D2FDA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3479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5130" name="Text Box 40">
            <a:extLst>
              <a:ext uri="{FF2B5EF4-FFF2-40B4-BE49-F238E27FC236}">
                <a16:creationId xmlns:a16="http://schemas.microsoft.com/office/drawing/2014/main" id="{BDA48ACF-5E89-7A18-4423-DF584C16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527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</a:t>
            </a:r>
          </a:p>
        </p:txBody>
      </p:sp>
      <p:sp>
        <p:nvSpPr>
          <p:cNvPr id="5131" name="Text Box 43">
            <a:extLst>
              <a:ext uri="{FF2B5EF4-FFF2-40B4-BE49-F238E27FC236}">
                <a16:creationId xmlns:a16="http://schemas.microsoft.com/office/drawing/2014/main" id="{26E1159C-EC78-C605-4B1E-0DAE7FEFA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6621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5132" name="Text Box 45">
            <a:extLst>
              <a:ext uri="{FF2B5EF4-FFF2-40B4-BE49-F238E27FC236}">
                <a16:creationId xmlns:a16="http://schemas.microsoft.com/office/drawing/2014/main" id="{F14CC5C8-93A8-C12E-2819-FAA1EC240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479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5133" name="Text Box 46">
            <a:extLst>
              <a:ext uri="{FF2B5EF4-FFF2-40B4-BE49-F238E27FC236}">
                <a16:creationId xmlns:a16="http://schemas.microsoft.com/office/drawing/2014/main" id="{1C09DBA8-04AF-78FB-F621-085E50EB4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9527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F2E60F2D-14B7-623C-54F5-79740A136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347913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5C0280D1-634B-75B7-14AF-B72F19109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95275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491909E1-BC93-F7DE-0750-AA20D9096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676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B33825F6-1ECA-6277-1984-52EF3FA97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4791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avez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E0689AC1-04E5-56AE-C6BB-574FDE8DD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95275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ont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AFC525-1E45-964F-0B1E-C2D9EBBE797D}"/>
              </a:ext>
            </a:extLst>
          </p:cNvPr>
          <p:cNvSpPr txBox="1"/>
          <p:nvPr/>
        </p:nvSpPr>
        <p:spPr>
          <a:xfrm>
            <a:off x="457200" y="4017963"/>
            <a:ext cx="8382000" cy="245903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New Idiomatic Expressions: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be hot / cold			           to seem / look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be wrong / right			           to intend</a:t>
            </a:r>
            <a:endParaRPr lang="en-US" dirty="0">
              <a:latin typeface="Corbel" pitchFamily="34" charset="0"/>
            </a:endParaRP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scared			           </a:t>
            </a:r>
            <a:r>
              <a:rPr lang="en-US" i="1" dirty="0">
                <a:latin typeface="Corbel"/>
              </a:rPr>
              <a:t>What’s wrong?</a:t>
            </a:r>
            <a:endParaRPr lang="en-US" i="1" dirty="0">
              <a:latin typeface="Corbel" pitchFamily="34" charset="0"/>
            </a:endParaRP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sleepy			           What’s the matter?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lucky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4CDA85-4B9A-AF59-E102-13EA61CC0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40238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chaud / froid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2B3FF7-B4E2-0BC1-F6D2-BEF340C8D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800600"/>
            <a:ext cx="2257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tort / raison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366831-7EF9-5986-8868-0C3FB1106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689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peur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53F693-A197-416D-1788-6855AB16B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49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sommeil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74A440-806C-FCA7-03F2-F2E0AEF0E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04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de la chance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603870C-47D8-54B5-5049-4CF3D0FBF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29125"/>
            <a:ext cx="186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l’air + adj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4355F6-0429-F0E3-90CA-B26B67440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21238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l’intention de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73D3F9-D7F9-50CA-5B1F-0D5A4A6D6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689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Qu’est-ce qu’il y a?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49CE44-436F-5850-8A6F-F106BC20E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6626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Qu’est-ce que tu as?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72DBE4-DCE8-D3C0-77F6-C2E64BDB9A1E}"/>
              </a:ext>
            </a:extLst>
          </p:cNvPr>
          <p:cNvSpPr txBox="1"/>
          <p:nvPr/>
        </p:nvSpPr>
        <p:spPr>
          <a:xfrm>
            <a:off x="6477000" y="2185988"/>
            <a:ext cx="2286000" cy="1624012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Use to talk about: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age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hunger / thirst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needs / desires</a:t>
            </a:r>
          </a:p>
        </p:txBody>
      </p:sp>
      <p:sp>
        <p:nvSpPr>
          <p:cNvPr id="5150" name="TextBox 1">
            <a:extLst>
              <a:ext uri="{FF2B5EF4-FFF2-40B4-BE49-F238E27FC236}">
                <a16:creationId xmlns:a16="http://schemas.microsoft.com/office/drawing/2014/main" id="{0CECCBBC-2F1D-7284-9B1F-956D2B14D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2954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28A6E2-332A-6483-5EDB-23F22D971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002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eu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CC16637E-EA80-8784-4C66-F49E14EDE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14478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spc="100" dirty="0">
                <a:solidFill>
                  <a:srgbClr val="FF0000"/>
                </a:solidFill>
                <a:latin typeface="Corbel" charset="0"/>
              </a:rPr>
              <a:t>ALLER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7171" name="Line 33">
            <a:extLst>
              <a:ext uri="{FF2B5EF4-FFF2-40B4-BE49-F238E27FC236}">
                <a16:creationId xmlns:a16="http://schemas.microsoft.com/office/drawing/2014/main" id="{EB4025A4-1317-791D-6E5C-778DCBBBE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2812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4">
            <a:extLst>
              <a:ext uri="{FF2B5EF4-FFF2-40B4-BE49-F238E27FC236}">
                <a16:creationId xmlns:a16="http://schemas.microsoft.com/office/drawing/2014/main" id="{AC97195E-7FC3-5744-E34C-C65D6D0FD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7384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35">
            <a:extLst>
              <a:ext uri="{FF2B5EF4-FFF2-40B4-BE49-F238E27FC236}">
                <a16:creationId xmlns:a16="http://schemas.microsoft.com/office/drawing/2014/main" id="{26F8489F-9BD4-28E0-C9E3-E3EAD77267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82403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36">
            <a:extLst>
              <a:ext uri="{FF2B5EF4-FFF2-40B4-BE49-F238E27FC236}">
                <a16:creationId xmlns:a16="http://schemas.microsoft.com/office/drawing/2014/main" id="{CAD709DD-ACA3-3660-DADD-8C497B1A6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430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D92A57F3-8320-567E-4C1E-1D80B6FA1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43075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vais</a:t>
            </a:r>
          </a:p>
        </p:txBody>
      </p:sp>
      <p:sp>
        <p:nvSpPr>
          <p:cNvPr id="7176" name="Text Box 39">
            <a:extLst>
              <a:ext uri="{FF2B5EF4-FFF2-40B4-BE49-F238E27FC236}">
                <a16:creationId xmlns:a16="http://schemas.microsoft.com/office/drawing/2014/main" id="{B9E45876-CE7B-E4E9-6B8E-BFD77B72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812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7177" name="Text Box 40">
            <a:extLst>
              <a:ext uri="{FF2B5EF4-FFF2-40B4-BE49-F238E27FC236}">
                <a16:creationId xmlns:a16="http://schemas.microsoft.com/office/drawing/2014/main" id="{6A83B16E-8D3C-D3D3-50AE-5A5446555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09875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 / on</a:t>
            </a:r>
          </a:p>
        </p:txBody>
      </p:sp>
      <p:sp>
        <p:nvSpPr>
          <p:cNvPr id="7178" name="Text Box 43">
            <a:extLst>
              <a:ext uri="{FF2B5EF4-FFF2-40B4-BE49-F238E27FC236}">
                <a16:creationId xmlns:a16="http://schemas.microsoft.com/office/drawing/2014/main" id="{4740B123-47E1-97B7-DD6C-425C1D08D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7430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7179" name="Text Box 45">
            <a:extLst>
              <a:ext uri="{FF2B5EF4-FFF2-40B4-BE49-F238E27FC236}">
                <a16:creationId xmlns:a16="http://schemas.microsoft.com/office/drawing/2014/main" id="{9818BBEF-3480-D33A-6C7E-87DEE124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12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7180" name="Text Box 46">
            <a:extLst>
              <a:ext uri="{FF2B5EF4-FFF2-40B4-BE49-F238E27FC236}">
                <a16:creationId xmlns:a16="http://schemas.microsoft.com/office/drawing/2014/main" id="{7234E6D9-5909-E349-6526-3F4519130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8146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8050A5C5-12C6-3B5F-496A-2E5A5DBDE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812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1C1CFA39-7FC2-DCB0-3F24-8BAF66325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146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A78F7480-7250-87E0-400D-609F207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7430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F2F58BC7-36C5-073A-EC5B-483D2F12A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81238"/>
            <a:ext cx="1828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allez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C6618B4C-F72D-574D-57FD-F0DE0119E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146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vont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56C6F4-B08E-AA0D-10A9-FE70380098DB}"/>
              </a:ext>
            </a:extLst>
          </p:cNvPr>
          <p:cNvSpPr/>
          <p:nvPr/>
        </p:nvSpPr>
        <p:spPr>
          <a:xfrm>
            <a:off x="3079750" y="609600"/>
            <a:ext cx="9112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>
                <a:solidFill>
                  <a:schemeClr val="tx2"/>
                </a:solidFill>
                <a:latin typeface="Corbel" charset="0"/>
              </a:rPr>
              <a:t>to go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3F7BC74F-FF0E-33F0-4DFB-D141C49A6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733800"/>
            <a:ext cx="4038600" cy="1262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dirty="0">
                <a:latin typeface="Corbel" charset="0"/>
              </a:rPr>
              <a:t>prepositions used with </a:t>
            </a:r>
            <a:r>
              <a:rPr lang="en-US" sz="2200" dirty="0" err="1">
                <a:solidFill>
                  <a:srgbClr val="0000FF"/>
                </a:solidFill>
                <a:latin typeface="Corbel" charset="0"/>
              </a:rPr>
              <a:t>aller</a:t>
            </a:r>
            <a:r>
              <a:rPr lang="en-US" sz="2200" dirty="0">
                <a:latin typeface="Corbel" charset="0"/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lang="en-US" sz="2200" i="1" spc="100" dirty="0">
                <a:latin typeface="Corbel" charset="0"/>
              </a:rPr>
              <a:t>	</a:t>
            </a:r>
            <a:r>
              <a:rPr lang="en-US" sz="2200" spc="100" dirty="0">
                <a:latin typeface="Corbel" charset="0"/>
              </a:rPr>
              <a:t>à</a:t>
            </a:r>
          </a:p>
          <a:p>
            <a:pPr>
              <a:spcBef>
                <a:spcPts val="600"/>
              </a:spcBef>
              <a:defRPr/>
            </a:pPr>
            <a:r>
              <a:rPr lang="en-US" sz="2200" spc="100" dirty="0">
                <a:latin typeface="Corbel" charset="0"/>
              </a:rPr>
              <a:t>	chez	</a:t>
            </a:r>
            <a:endParaRPr lang="en-US" sz="2200" i="1" dirty="0">
              <a:latin typeface="Corbe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51D4BD-1B24-19FA-1B21-970933E3DC19}"/>
              </a:ext>
            </a:extLst>
          </p:cNvPr>
          <p:cNvSpPr/>
          <p:nvPr/>
        </p:nvSpPr>
        <p:spPr>
          <a:xfrm>
            <a:off x="3429000" y="4191000"/>
            <a:ext cx="11430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to, at, for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697DE3-E9FE-2DD8-F252-08349BC01C74}"/>
              </a:ext>
            </a:extLst>
          </p:cNvPr>
          <p:cNvSpPr/>
          <p:nvPr/>
        </p:nvSpPr>
        <p:spPr>
          <a:xfrm>
            <a:off x="3429000" y="4572000"/>
            <a:ext cx="19907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home of , place of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F714F3F6-5D30-1EDC-A859-AE749FC1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48275"/>
            <a:ext cx="6248400" cy="10779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i="1" spc="100" dirty="0" err="1">
                <a:latin typeface="Corbel" charset="0"/>
              </a:rPr>
              <a:t>Exemples</a:t>
            </a:r>
            <a:r>
              <a:rPr lang="en-US" i="1" spc="100" dirty="0">
                <a:latin typeface="Corbel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pc="100" dirty="0">
                <a:latin typeface="Corbel" charset="0"/>
              </a:rPr>
              <a:t>	</a:t>
            </a:r>
            <a:r>
              <a:rPr lang="en-US" dirty="0">
                <a:latin typeface="Corbel" charset="0"/>
              </a:rPr>
              <a:t>Je</a:t>
            </a:r>
            <a:r>
              <a:rPr lang="en-US" spc="100" dirty="0">
                <a:latin typeface="Corbel" charset="0"/>
              </a:rPr>
              <a:t> ______ </a:t>
            </a:r>
            <a:r>
              <a:rPr lang="en-US" dirty="0">
                <a:latin typeface="Corbel" charset="0"/>
              </a:rPr>
              <a:t>au </a:t>
            </a:r>
            <a:r>
              <a:rPr lang="en-US" dirty="0" err="1">
                <a:latin typeface="Corbel" charset="0"/>
              </a:rPr>
              <a:t>musée</a:t>
            </a:r>
            <a:r>
              <a:rPr lang="en-US" spc="100" dirty="0">
                <a:latin typeface="Corbel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pc="100" dirty="0">
                <a:latin typeface="Corbel" charset="0"/>
              </a:rPr>
              <a:t>	</a:t>
            </a:r>
            <a:r>
              <a:rPr lang="en-US" dirty="0">
                <a:latin typeface="Corbel" charset="0"/>
              </a:rPr>
              <a:t>Nous</a:t>
            </a:r>
            <a:r>
              <a:rPr lang="en-US" spc="100" dirty="0">
                <a:latin typeface="Corbel" charset="0"/>
              </a:rPr>
              <a:t> _______ </a:t>
            </a:r>
            <a:r>
              <a:rPr lang="en-US" dirty="0">
                <a:latin typeface="Corbel" charset="0"/>
              </a:rPr>
              <a:t>à la </a:t>
            </a:r>
            <a:r>
              <a:rPr lang="en-US" dirty="0" err="1">
                <a:latin typeface="Corbel" charset="0"/>
              </a:rPr>
              <a:t>bibliothèque</a:t>
            </a:r>
            <a:r>
              <a:rPr lang="en-US" dirty="0">
                <a:latin typeface="Corbel" charset="0"/>
              </a:rPr>
              <a:t>.</a:t>
            </a:r>
            <a:r>
              <a:rPr lang="en-US" spc="100" dirty="0">
                <a:latin typeface="Corbel" charset="0"/>
              </a:rPr>
              <a:t>	</a:t>
            </a:r>
            <a:endParaRPr lang="en-US" i="1" dirty="0">
              <a:latin typeface="Corbe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615FA8-55E2-E4E6-C5D1-8A027F76E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5467350"/>
            <a:ext cx="619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vais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2A5E70-2AD3-2009-D61F-D164C2FA8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8674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D99B9E-EDCE-241C-CC3F-836153DC8B9A}"/>
              </a:ext>
            </a:extLst>
          </p:cNvPr>
          <p:cNvSpPr/>
          <p:nvPr/>
        </p:nvSpPr>
        <p:spPr>
          <a:xfrm>
            <a:off x="7010400" y="3843338"/>
            <a:ext cx="1447800" cy="126206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FF"/>
                </a:solidFill>
                <a:latin typeface="Corbel" charset="0"/>
              </a:rPr>
              <a:t>FORMS: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charset="0"/>
              </a:rPr>
              <a:t>au / aux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charset="0"/>
              </a:rPr>
              <a:t>à la, à l’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546BD06-05AB-0644-355A-EB00C97D08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38700" y="4391025"/>
            <a:ext cx="19431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5" name="TextBox 1">
            <a:extLst>
              <a:ext uri="{FF2B5EF4-FFF2-40B4-BE49-F238E27FC236}">
                <a16:creationId xmlns:a16="http://schemas.microsoft.com/office/drawing/2014/main" id="{06D06B3F-EBB2-FB31-4DCC-2D598870B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764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93668D-E99C-AF47-D214-EA4DD18C6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9812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être allé(e)(s)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76D9600D-F165-FACA-4E81-F4006B90B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66294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spc="100" dirty="0">
                <a:solidFill>
                  <a:srgbClr val="FF0000"/>
                </a:solidFill>
                <a:latin typeface="Corbel" charset="0"/>
              </a:rPr>
              <a:t>LE FUTUR PROCHE: </a:t>
            </a:r>
            <a:r>
              <a:rPr lang="en-US" sz="2800" b="1" spc="100" dirty="0">
                <a:solidFill>
                  <a:srgbClr val="0000FF"/>
                </a:solidFill>
                <a:latin typeface="Corbel" charset="0"/>
              </a:rPr>
              <a:t>ALLER + </a:t>
            </a:r>
            <a:r>
              <a:rPr lang="en-US" sz="2800" b="1" spc="100" dirty="0" err="1">
                <a:solidFill>
                  <a:srgbClr val="0000FF"/>
                </a:solidFill>
                <a:latin typeface="Corbel" charset="0"/>
              </a:rPr>
              <a:t>infinitif</a:t>
            </a:r>
            <a:endParaRPr lang="en-US" sz="2400" b="1" i="1" dirty="0">
              <a:solidFill>
                <a:srgbClr val="0000FF"/>
              </a:solidFill>
              <a:latin typeface="Corbe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472271-A2EC-C250-2C23-83DAD4ECDF41}"/>
              </a:ext>
            </a:extLst>
          </p:cNvPr>
          <p:cNvSpPr/>
          <p:nvPr/>
        </p:nvSpPr>
        <p:spPr>
          <a:xfrm>
            <a:off x="6324600" y="1981200"/>
            <a:ext cx="24384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= going to ________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8196" name="Rectangle 1">
            <a:extLst>
              <a:ext uri="{FF2B5EF4-FFF2-40B4-BE49-F238E27FC236}">
                <a16:creationId xmlns:a16="http://schemas.microsoft.com/office/drawing/2014/main" id="{97A1DF6A-3BB7-FDE7-89EE-78853A862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00200"/>
            <a:ext cx="655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To express the near future (plans &amp; intentions)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	PRESENT of 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aller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+ INFINITIF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E7E38D-F57A-2F71-FFA0-0531BCFA5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2667000"/>
            <a:ext cx="70104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exemples: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Ils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vont finir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leurs devoirs.	</a:t>
            </a: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They are going to finish their homework.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Je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vais aller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en ville.	</a:t>
            </a: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I’m going to go downtown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E3E47E-1FD2-7A4F-A9FB-EDB4EEACABCB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4191000"/>
          <a:ext cx="82296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Negative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Inversion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rbel" pitchFamily="34" charset="0"/>
                        </a:rPr>
                        <a:t>forme</a:t>
                      </a:r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rbel" pitchFamily="34" charset="0"/>
                        </a:rPr>
                        <a:t>SUB +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ne</a:t>
                      </a:r>
                      <a:r>
                        <a:rPr lang="en-US" sz="1600" dirty="0">
                          <a:solidFill>
                            <a:schemeClr val="accent2">
                              <a:lumMod val="90000"/>
                            </a:schemeClr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dirty="0">
                          <a:latin typeface="Corbel" pitchFamily="34" charset="0"/>
                        </a:rPr>
                        <a:t>+ PRES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aller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+</a:t>
                      </a:r>
                      <a:r>
                        <a:rPr lang="en-US" sz="1600" dirty="0">
                          <a:solidFill>
                            <a:schemeClr val="accent2">
                              <a:lumMod val="90000"/>
                            </a:schemeClr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pas</a:t>
                      </a:r>
                      <a:r>
                        <a:rPr lang="en-US" sz="1600" dirty="0">
                          <a:solidFill>
                            <a:schemeClr val="accent2">
                              <a:lumMod val="90000"/>
                            </a:schemeClr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dirty="0">
                          <a:latin typeface="Corbel" pitchFamily="34" charset="0"/>
                        </a:rPr>
                        <a:t>+</a:t>
                      </a:r>
                      <a:r>
                        <a:rPr lang="en-US" sz="1600" baseline="0" dirty="0">
                          <a:latin typeface="Corbel" pitchFamily="34" charset="0"/>
                        </a:rPr>
                        <a:t> </a:t>
                      </a:r>
                      <a:r>
                        <a:rPr lang="en-US" sz="1600" baseline="0" dirty="0" err="1">
                          <a:latin typeface="Corbel" pitchFamily="34" charset="0"/>
                        </a:rPr>
                        <a:t>inf</a:t>
                      </a:r>
                      <a:r>
                        <a:rPr lang="en-US" sz="1600" dirty="0">
                          <a:latin typeface="Corbel" pitchFamily="34" charset="0"/>
                        </a:rPr>
                        <a:t>…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Que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word + PRES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aller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–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sub + </a:t>
                      </a:r>
                      <a:r>
                        <a:rPr lang="en-US" sz="1600" b="0" baseline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inf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…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rbel" pitchFamily="34" charset="0"/>
                        </a:rPr>
                        <a:t>exemple</a:t>
                      </a:r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Sylvie 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ne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va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pas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regarder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la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télé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.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Que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va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-t-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elle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manger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?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169C880-4457-8EC9-A52E-DA051158C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705475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EXCEPTION: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aller chercher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71B08B-9939-4EDA-4E33-2A94425FA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484813"/>
            <a:ext cx="594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 b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to get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:  	        Alice 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 chercher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son cousin à l’aéroport.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to pick up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:     Je dois 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aller chercher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un livre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                         à la bibliothèque.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>
            <a:extLst>
              <a:ext uri="{FF2B5EF4-FFF2-40B4-BE49-F238E27FC236}">
                <a16:creationId xmlns:a16="http://schemas.microsoft.com/office/drawing/2014/main" id="{61F68094-7190-ADF6-7B2F-27A725F44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096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PRENDRE</a:t>
            </a:r>
          </a:p>
        </p:txBody>
      </p:sp>
      <p:sp>
        <p:nvSpPr>
          <p:cNvPr id="18435" name="Line 33">
            <a:extLst>
              <a:ext uri="{FF2B5EF4-FFF2-40B4-BE49-F238E27FC236}">
                <a16:creationId xmlns:a16="http://schemas.microsoft.com/office/drawing/2014/main" id="{440748E1-6834-D8A4-4756-027B967A3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581275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34">
            <a:extLst>
              <a:ext uri="{FF2B5EF4-FFF2-40B4-BE49-F238E27FC236}">
                <a16:creationId xmlns:a16="http://schemas.microsoft.com/office/drawing/2014/main" id="{43E794B2-910F-170D-756E-AED488F642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267075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35">
            <a:extLst>
              <a:ext uri="{FF2B5EF4-FFF2-40B4-BE49-F238E27FC236}">
                <a16:creationId xmlns:a16="http://schemas.microsoft.com/office/drawing/2014/main" id="{7028842D-08AB-A231-12B3-33C770BFC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971675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36">
            <a:extLst>
              <a:ext uri="{FF2B5EF4-FFF2-40B4-BE49-F238E27FC236}">
                <a16:creationId xmlns:a16="http://schemas.microsoft.com/office/drawing/2014/main" id="{0A1FF171-6EAE-019E-3365-F3A80727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478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2086" name="Text Box 38">
            <a:extLst>
              <a:ext uri="{FF2B5EF4-FFF2-40B4-BE49-F238E27FC236}">
                <a16:creationId xmlns:a16="http://schemas.microsoft.com/office/drawing/2014/main" id="{FFE85BA9-F106-C213-7627-9D871CE3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03358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prends</a:t>
            </a:r>
          </a:p>
        </p:txBody>
      </p:sp>
      <p:sp>
        <p:nvSpPr>
          <p:cNvPr id="18440" name="Text Box 39">
            <a:extLst>
              <a:ext uri="{FF2B5EF4-FFF2-40B4-BE49-F238E27FC236}">
                <a16:creationId xmlns:a16="http://schemas.microsoft.com/office/drawing/2014/main" id="{03339036-2BEE-4F05-088B-C159F6176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1938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8441" name="Text Box 40">
            <a:extLst>
              <a:ext uri="{FF2B5EF4-FFF2-40B4-BE49-F238E27FC236}">
                <a16:creationId xmlns:a16="http://schemas.microsoft.com/office/drawing/2014/main" id="{8060F8BB-438A-C67C-4C77-D8351F310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242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8442" name="Text Box 43">
            <a:extLst>
              <a:ext uri="{FF2B5EF4-FFF2-40B4-BE49-F238E27FC236}">
                <a16:creationId xmlns:a16="http://schemas.microsoft.com/office/drawing/2014/main" id="{C9520AAB-A827-CC8D-F4A6-2FCF1BBC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3358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8443" name="Text Box 45">
            <a:extLst>
              <a:ext uri="{FF2B5EF4-FFF2-40B4-BE49-F238E27FC236}">
                <a16:creationId xmlns:a16="http://schemas.microsoft.com/office/drawing/2014/main" id="{463388C7-7517-B0CE-105C-BAAFB7192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71938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8444" name="Text Box 46">
            <a:extLst>
              <a:ext uri="{FF2B5EF4-FFF2-40B4-BE49-F238E27FC236}">
                <a16:creationId xmlns:a16="http://schemas.microsoft.com/office/drawing/2014/main" id="{05D0FF1E-3F42-6065-17F1-7835A6A8F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24225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2103" name="Text Box 55">
            <a:extLst>
              <a:ext uri="{FF2B5EF4-FFF2-40B4-BE49-F238E27FC236}">
                <a16:creationId xmlns:a16="http://schemas.microsoft.com/office/drawing/2014/main" id="{AEC31A02-F6AC-B1AC-42D6-A2F2B7F47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71938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prends</a:t>
            </a:r>
          </a:p>
        </p:txBody>
      </p:sp>
      <p:sp>
        <p:nvSpPr>
          <p:cNvPr id="2104" name="Text Box 56">
            <a:extLst>
              <a:ext uri="{FF2B5EF4-FFF2-40B4-BE49-F238E27FC236}">
                <a16:creationId xmlns:a16="http://schemas.microsoft.com/office/drawing/2014/main" id="{D4701EF5-65AD-D085-D7B8-D4707EC88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324225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pren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d</a:t>
            </a:r>
          </a:p>
        </p:txBody>
      </p:sp>
      <p:sp>
        <p:nvSpPr>
          <p:cNvPr id="2105" name="Text Box 57">
            <a:extLst>
              <a:ext uri="{FF2B5EF4-FFF2-40B4-BE49-F238E27FC236}">
                <a16:creationId xmlns:a16="http://schemas.microsoft.com/office/drawing/2014/main" id="{D50C0051-32C7-A589-57CF-4B7A6E730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0478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2106" name="Text Box 58">
            <a:extLst>
              <a:ext uri="{FF2B5EF4-FFF2-40B4-BE49-F238E27FC236}">
                <a16:creationId xmlns:a16="http://schemas.microsoft.com/office/drawing/2014/main" id="{B9E40076-DA14-1F72-131D-D55B29C5F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7193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2107" name="Text Box 59">
            <a:extLst>
              <a:ext uri="{FF2B5EF4-FFF2-40B4-BE49-F238E27FC236}">
                <a16:creationId xmlns:a16="http://schemas.microsoft.com/office/drawing/2014/main" id="{F8DF7D23-177E-1A4F-B691-66CB11A6F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2422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127" name="Text Box 79">
            <a:extLst>
              <a:ext uri="{FF2B5EF4-FFF2-40B4-BE49-F238E27FC236}">
                <a16:creationId xmlns:a16="http://schemas.microsoft.com/office/drawing/2014/main" id="{FDBB34DB-8B85-E884-16BF-F13AD655F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92613"/>
            <a:ext cx="7315200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prendre:   			   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apprendre		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comprendre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reprendre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surprendre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9" name="Text Box 5">
            <a:extLst>
              <a:ext uri="{FF2B5EF4-FFF2-40B4-BE49-F238E27FC236}">
                <a16:creationId xmlns:a16="http://schemas.microsoft.com/office/drawing/2014/main" id="{0F2095F4-18A4-C15F-782F-C19E9820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71755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take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8452" name="TextBox 1">
            <a:extLst>
              <a:ext uri="{FF2B5EF4-FFF2-40B4-BE49-F238E27FC236}">
                <a16:creationId xmlns:a16="http://schemas.microsoft.com/office/drawing/2014/main" id="{8145569D-8B5F-556E-8362-CA1A2A70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600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FA381BC-2F5E-03E7-B8B3-F14D7FC83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043113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pris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45B8D2-198A-B3EE-D933-92FC1C289F18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262188"/>
            <a:ext cx="1341438" cy="928687"/>
            <a:chOff x="76200" y="2576512"/>
            <a:chExt cx="1341120" cy="928688"/>
          </a:xfrm>
        </p:grpSpPr>
        <p:sp>
          <p:nvSpPr>
            <p:cNvPr id="18469" name="Cloud Callout 28">
              <a:extLst>
                <a:ext uri="{FF2B5EF4-FFF2-40B4-BE49-F238E27FC236}">
                  <a16:creationId xmlns:a16="http://schemas.microsoft.com/office/drawing/2014/main" id="{42B38B7D-906B-2687-1DA4-9B8F80AD21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46218" flipH="1">
              <a:off x="118872" y="2576512"/>
              <a:ext cx="1252728" cy="928688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470" name="TextBox 29">
              <a:extLst>
                <a:ext uri="{FF2B5EF4-FFF2-40B4-BE49-F238E27FC236}">
                  <a16:creationId xmlns:a16="http://schemas.microsoft.com/office/drawing/2014/main" id="{A29C138C-90AF-D81F-5902-B7E60DBED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2630269"/>
              <a:ext cx="134112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20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prahwn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75E0C0E-0B08-4DD8-3918-AAF7A9E5FE07}"/>
              </a:ext>
            </a:extLst>
          </p:cNvPr>
          <p:cNvGrpSpPr>
            <a:grpSpLocks/>
          </p:cNvGrpSpPr>
          <p:nvPr/>
        </p:nvGrpSpPr>
        <p:grpSpPr bwMode="auto">
          <a:xfrm>
            <a:off x="6983413" y="2908300"/>
            <a:ext cx="1398587" cy="984250"/>
            <a:chOff x="6906591" y="3381535"/>
            <a:chExt cx="1399209" cy="983466"/>
          </a:xfrm>
        </p:grpSpPr>
        <p:sp>
          <p:nvSpPr>
            <p:cNvPr id="18467" name="Cloud Callout 30">
              <a:extLst>
                <a:ext uri="{FF2B5EF4-FFF2-40B4-BE49-F238E27FC236}">
                  <a16:creationId xmlns:a16="http://schemas.microsoft.com/office/drawing/2014/main" id="{BDF25650-7669-CB25-ABAB-C08E0FFEF9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81668">
              <a:off x="6906591" y="3381535"/>
              <a:ext cx="1397465" cy="98346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468" name="TextBox 31">
              <a:extLst>
                <a:ext uri="{FF2B5EF4-FFF2-40B4-BE49-F238E27FC236}">
                  <a16:creationId xmlns:a16="http://schemas.microsoft.com/office/drawing/2014/main" id="{A9479CE8-12E7-8F46-D53D-320C74E2D5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3575447"/>
              <a:ext cx="137160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20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prenn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33" name="Left Brace 32">
            <a:extLst>
              <a:ext uri="{FF2B5EF4-FFF2-40B4-BE49-F238E27FC236}">
                <a16:creationId xmlns:a16="http://schemas.microsoft.com/office/drawing/2014/main" id="{74F447FF-2306-2877-ADEC-69614CED7329}"/>
              </a:ext>
            </a:extLst>
          </p:cNvPr>
          <p:cNvSpPr>
            <a:spLocks/>
          </p:cNvSpPr>
          <p:nvPr/>
        </p:nvSpPr>
        <p:spPr bwMode="auto">
          <a:xfrm>
            <a:off x="1371600" y="2155825"/>
            <a:ext cx="533400" cy="1568450"/>
          </a:xfrm>
          <a:prstGeom prst="leftBrace">
            <a:avLst>
              <a:gd name="adj1" fmla="val 8331"/>
              <a:gd name="adj2" fmla="val 50000"/>
            </a:avLst>
          </a:prstGeom>
          <a:noFill/>
          <a:ln w="31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4F2FD172-F2A7-A7B9-EA56-122448736DFE}"/>
              </a:ext>
            </a:extLst>
          </p:cNvPr>
          <p:cNvSpPr>
            <a:spLocks/>
          </p:cNvSpPr>
          <p:nvPr/>
        </p:nvSpPr>
        <p:spPr bwMode="auto">
          <a:xfrm flipH="1">
            <a:off x="6657975" y="3324225"/>
            <a:ext cx="152400" cy="541338"/>
          </a:xfrm>
          <a:prstGeom prst="leftBrace">
            <a:avLst>
              <a:gd name="adj1" fmla="val 8338"/>
              <a:gd name="adj2" fmla="val 50000"/>
            </a:avLst>
          </a:prstGeom>
          <a:noFill/>
          <a:ln w="31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CEC88E06-A47E-3F6F-623C-8417F310C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7361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learn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6" name="Text Box 5">
            <a:extLst>
              <a:ext uri="{FF2B5EF4-FFF2-40B4-BE49-F238E27FC236}">
                <a16:creationId xmlns:a16="http://schemas.microsoft.com/office/drawing/2014/main" id="{769805A4-00CE-CEA4-405B-90A2570CA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3556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understand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01E92682-96AD-0FCB-9BB4-A8D6EBCE1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516563"/>
            <a:ext cx="2286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retake, take again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F945DD9A-E1C1-A689-AC0C-BF2C14F08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89756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surprise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88F9F199-2F6E-034F-FC79-37FC09BE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37356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3" name="Text Box 5">
            <a:extLst>
              <a:ext uri="{FF2B5EF4-FFF2-40B4-BE49-F238E27FC236}">
                <a16:creationId xmlns:a16="http://schemas.microsoft.com/office/drawing/2014/main" id="{6F2CC9F3-80DE-7848-8823-740B416CB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754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appris</a:t>
            </a:r>
          </a:p>
        </p:txBody>
      </p:sp>
      <p:sp>
        <p:nvSpPr>
          <p:cNvPr id="48" name="Text Box 5">
            <a:extLst>
              <a:ext uri="{FF2B5EF4-FFF2-40B4-BE49-F238E27FC236}">
                <a16:creationId xmlns:a16="http://schemas.microsoft.com/office/drawing/2014/main" id="{FE68D41C-F0C1-B83F-089F-29DFE4E95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135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compris</a:t>
            </a:r>
          </a:p>
        </p:txBody>
      </p:sp>
      <p:sp>
        <p:nvSpPr>
          <p:cNvPr id="50" name="Text Box 5">
            <a:extLst>
              <a:ext uri="{FF2B5EF4-FFF2-40B4-BE49-F238E27FC236}">
                <a16:creationId xmlns:a16="http://schemas.microsoft.com/office/drawing/2014/main" id="{658A0AFD-B16D-9C9A-03AC-35001ED37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516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repris</a:t>
            </a:r>
          </a:p>
        </p:txBody>
      </p:sp>
      <p:sp>
        <p:nvSpPr>
          <p:cNvPr id="51" name="Text Box 5">
            <a:extLst>
              <a:ext uri="{FF2B5EF4-FFF2-40B4-BE49-F238E27FC236}">
                <a16:creationId xmlns:a16="http://schemas.microsoft.com/office/drawing/2014/main" id="{E89A004F-E48F-1ABC-16AC-D402F28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897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surpris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" grpId="0"/>
      <p:bldP spid="2103" grpId="0"/>
      <p:bldP spid="2104" grpId="0"/>
      <p:bldP spid="2105" grpId="0"/>
      <p:bldP spid="2106" grpId="0"/>
      <p:bldP spid="2107" grpId="0"/>
      <p:bldP spid="2127" grpId="0"/>
      <p:bldP spid="39" grpId="0"/>
      <p:bldP spid="46" grpId="0"/>
      <p:bldP spid="33" grpId="0" animBg="1"/>
      <p:bldP spid="34" grpId="0" animBg="1"/>
      <p:bldP spid="35" grpId="0"/>
      <p:bldP spid="36" grpId="0"/>
      <p:bldP spid="37" grpId="0"/>
      <p:bldP spid="38" grpId="0"/>
      <p:bldP spid="40" grpId="0"/>
      <p:bldP spid="43" grpId="0"/>
      <p:bldP spid="48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>
            <a:extLst>
              <a:ext uri="{FF2B5EF4-FFF2-40B4-BE49-F238E27FC236}">
                <a16:creationId xmlns:a16="http://schemas.microsoft.com/office/drawing/2014/main" id="{B87E78CF-B70F-95B8-7683-3B4BC532C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96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BOIRE</a:t>
            </a:r>
          </a:p>
        </p:txBody>
      </p:sp>
      <p:sp>
        <p:nvSpPr>
          <p:cNvPr id="47" name="Text Box 5">
            <a:extLst>
              <a:ext uri="{FF2B5EF4-FFF2-40B4-BE49-F238E27FC236}">
                <a16:creationId xmlns:a16="http://schemas.microsoft.com/office/drawing/2014/main" id="{51371E10-9380-F5FF-C4D3-C12B512FA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556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drink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2532" name="Line 33">
            <a:extLst>
              <a:ext uri="{FF2B5EF4-FFF2-40B4-BE49-F238E27FC236}">
                <a16:creationId xmlns:a16="http://schemas.microsoft.com/office/drawing/2014/main" id="{88492F08-ACC8-0E68-6721-ECD37E5DD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34">
            <a:extLst>
              <a:ext uri="{FF2B5EF4-FFF2-40B4-BE49-F238E27FC236}">
                <a16:creationId xmlns:a16="http://schemas.microsoft.com/office/drawing/2014/main" id="{92E02AE8-EB80-CE28-53D4-9A33F7BB6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048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35">
            <a:extLst>
              <a:ext uri="{FF2B5EF4-FFF2-40B4-BE49-F238E27FC236}">
                <a16:creationId xmlns:a16="http://schemas.microsoft.com/office/drawing/2014/main" id="{ACF3CFCE-3BEB-FA97-314F-1F919FEBE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7526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Text Box 36">
            <a:extLst>
              <a:ext uri="{FF2B5EF4-FFF2-40B4-BE49-F238E27FC236}">
                <a16:creationId xmlns:a16="http://schemas.microsoft.com/office/drawing/2014/main" id="{FE70B40B-1655-C9E0-91A2-83D6AF93E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28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52" name="Text Box 38">
            <a:extLst>
              <a:ext uri="{FF2B5EF4-FFF2-40B4-BE49-F238E27FC236}">
                <a16:creationId xmlns:a16="http://schemas.microsoft.com/office/drawing/2014/main" id="{7D94146C-7AFD-668D-3EC8-1E165A608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8145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bois</a:t>
            </a:r>
          </a:p>
        </p:txBody>
      </p:sp>
      <p:sp>
        <p:nvSpPr>
          <p:cNvPr id="22537" name="Text Box 39">
            <a:extLst>
              <a:ext uri="{FF2B5EF4-FFF2-40B4-BE49-F238E27FC236}">
                <a16:creationId xmlns:a16="http://schemas.microsoft.com/office/drawing/2014/main" id="{E075D98C-C33E-6E40-29C7-E531BBB92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003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2538" name="Text Box 40">
            <a:extLst>
              <a:ext uri="{FF2B5EF4-FFF2-40B4-BE49-F238E27FC236}">
                <a16:creationId xmlns:a16="http://schemas.microsoft.com/office/drawing/2014/main" id="{C877AB1A-C349-84C7-8376-B74BE3441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051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2539" name="Text Box 43">
            <a:extLst>
              <a:ext uri="{FF2B5EF4-FFF2-40B4-BE49-F238E27FC236}">
                <a16:creationId xmlns:a16="http://schemas.microsoft.com/office/drawing/2014/main" id="{AB8A1776-E11C-DF59-0D3E-B42513C65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8145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2540" name="Text Box 45">
            <a:extLst>
              <a:ext uri="{FF2B5EF4-FFF2-40B4-BE49-F238E27FC236}">
                <a16:creationId xmlns:a16="http://schemas.microsoft.com/office/drawing/2014/main" id="{FE69C7AE-230A-3E32-2AE9-60A7A4FC8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003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2541" name="Text Box 46">
            <a:extLst>
              <a:ext uri="{FF2B5EF4-FFF2-40B4-BE49-F238E27FC236}">
                <a16:creationId xmlns:a16="http://schemas.microsoft.com/office/drawing/2014/main" id="{3C4A3AB3-87DC-0A62-27F8-6559C774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1051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58" name="Text Box 55">
            <a:extLst>
              <a:ext uri="{FF2B5EF4-FFF2-40B4-BE49-F238E27FC236}">
                <a16:creationId xmlns:a16="http://schemas.microsoft.com/office/drawing/2014/main" id="{8D6E88F9-C147-4CBD-900F-F5CE95942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003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bois</a:t>
            </a:r>
          </a:p>
        </p:txBody>
      </p:sp>
      <p:sp>
        <p:nvSpPr>
          <p:cNvPr id="59" name="Text Box 56">
            <a:extLst>
              <a:ext uri="{FF2B5EF4-FFF2-40B4-BE49-F238E27FC236}">
                <a16:creationId xmlns:a16="http://schemas.microsoft.com/office/drawing/2014/main" id="{1B8744B1-3946-1473-62AF-14D7E8B2A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0515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boit</a:t>
            </a:r>
          </a:p>
        </p:txBody>
      </p:sp>
      <p:sp>
        <p:nvSpPr>
          <p:cNvPr id="60" name="Text Box 57">
            <a:extLst>
              <a:ext uri="{FF2B5EF4-FFF2-40B4-BE49-F238E27FC236}">
                <a16:creationId xmlns:a16="http://schemas.microsoft.com/office/drawing/2014/main" id="{735A7947-C25F-4DA1-84AA-88AEF8201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288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uv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61" name="Text Box 58">
            <a:extLst>
              <a:ext uri="{FF2B5EF4-FFF2-40B4-BE49-F238E27FC236}">
                <a16:creationId xmlns:a16="http://schemas.microsoft.com/office/drawing/2014/main" id="{8EB36541-E941-BE38-7D47-42A5A0D96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0031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uv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62" name="Text Box 59">
            <a:extLst>
              <a:ext uri="{FF2B5EF4-FFF2-40B4-BE49-F238E27FC236}">
                <a16:creationId xmlns:a16="http://schemas.microsoft.com/office/drawing/2014/main" id="{77BF5CA0-3D33-5746-6720-3E5CFB675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0515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oiv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2547" name="TextBox 1">
            <a:extLst>
              <a:ext uri="{FF2B5EF4-FFF2-40B4-BE49-F238E27FC236}">
                <a16:creationId xmlns:a16="http://schemas.microsoft.com/office/drawing/2014/main" id="{4E862D86-289D-7EC4-8177-B0152A8BB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28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03C6FCE-5F6C-90E9-0155-505412700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33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 bu</a:t>
            </a:r>
          </a:p>
        </p:txBody>
      </p:sp>
      <p:sp>
        <p:nvSpPr>
          <p:cNvPr id="66" name="Text Box 79">
            <a:extLst>
              <a:ext uri="{FF2B5EF4-FFF2-40B4-BE49-F238E27FC236}">
                <a16:creationId xmlns:a16="http://schemas.microsoft.com/office/drawing/2014/main" id="{6C190D20-1654-5776-0306-92EA31B7A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38600"/>
            <a:ext cx="225425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boire: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voir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croire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67" name="Text Box 5">
            <a:extLst>
              <a:ext uri="{FF2B5EF4-FFF2-40B4-BE49-F238E27FC236}">
                <a16:creationId xmlns:a16="http://schemas.microsoft.com/office/drawing/2014/main" id="{E192188F-C0F4-FB1A-E482-5F9646484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466725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see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7C34BCB4-3D95-C863-D8DD-08C759416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5029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believe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9" name="Text Box 5">
            <a:extLst>
              <a:ext uri="{FF2B5EF4-FFF2-40B4-BE49-F238E27FC236}">
                <a16:creationId xmlns:a16="http://schemas.microsoft.com/office/drawing/2014/main" id="{15EB2146-8293-D991-19BC-45C062868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0" y="4267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70" name="Text Box 5">
            <a:extLst>
              <a:ext uri="{FF2B5EF4-FFF2-40B4-BE49-F238E27FC236}">
                <a16:creationId xmlns:a16="http://schemas.microsoft.com/office/drawing/2014/main" id="{BEE7C526-9AEA-C0FD-7044-B222CEE5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950" y="464820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vu</a:t>
            </a:r>
          </a:p>
        </p:txBody>
      </p:sp>
      <p:sp>
        <p:nvSpPr>
          <p:cNvPr id="71" name="Text Box 5">
            <a:extLst>
              <a:ext uri="{FF2B5EF4-FFF2-40B4-BE49-F238E27FC236}">
                <a16:creationId xmlns:a16="http://schemas.microsoft.com/office/drawing/2014/main" id="{457C62CC-AAE4-9A9F-5916-75CDA0F3F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950" y="502920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cru</a:t>
            </a:r>
          </a:p>
        </p:txBody>
      </p:sp>
      <p:sp>
        <p:nvSpPr>
          <p:cNvPr id="72" name="Text Box 5">
            <a:extLst>
              <a:ext uri="{FF2B5EF4-FFF2-40B4-BE49-F238E27FC236}">
                <a16:creationId xmlns:a16="http://schemas.microsoft.com/office/drawing/2014/main" id="{A3228016-AE2D-7A1C-5F92-33D1D7C11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4648200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je v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s / nous v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73" name="Text Box 5">
            <a:extLst>
              <a:ext uri="{FF2B5EF4-FFF2-40B4-BE49-F238E27FC236}">
                <a16:creationId xmlns:a16="http://schemas.microsoft.com/office/drawing/2014/main" id="{CE595A9C-15BD-76C0-9B2D-AE258097A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5010150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je cr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s / nous cr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2" grpId="0"/>
      <p:bldP spid="58" grpId="0"/>
      <p:bldP spid="59" grpId="0"/>
      <p:bldP spid="60" grpId="0"/>
      <p:bldP spid="61" grpId="0"/>
      <p:bldP spid="62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>
            <a:extLst>
              <a:ext uri="{FF2B5EF4-FFF2-40B4-BE49-F238E27FC236}">
                <a16:creationId xmlns:a16="http://schemas.microsoft.com/office/drawing/2014/main" id="{C20DBBCC-5027-C7E9-DDC7-A70F7A81B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5000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L’IMPÉRATIF</a:t>
            </a:r>
          </a:p>
        </p:txBody>
      </p:sp>
      <p:sp>
        <p:nvSpPr>
          <p:cNvPr id="41987" name="Text Box 6">
            <a:extLst>
              <a:ext uri="{FF2B5EF4-FFF2-40B4-BE49-F238E27FC236}">
                <a16:creationId xmlns:a16="http://schemas.microsoft.com/office/drawing/2014/main" id="{1C15F135-2688-058B-12E5-BD7F2E64E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00188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>
                <a:latin typeface="Corbel" panose="020B0503020204020204" pitchFamily="34" charset="0"/>
              </a:rPr>
              <a:t>used to make suggestions, give orders and advice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F598D78-3377-46CA-A7C0-8309C8C50C5B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133600"/>
          <a:ext cx="8077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parler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finir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vendre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être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aller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011" name="Text Box 141">
            <a:extLst>
              <a:ext uri="{FF2B5EF4-FFF2-40B4-BE49-F238E27FC236}">
                <a16:creationId xmlns:a16="http://schemas.microsoft.com/office/drawing/2014/main" id="{E80FAF0E-DCA9-D223-9DCB-D954D8DB3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57513"/>
            <a:ext cx="9144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(tu)</a:t>
            </a:r>
            <a:endParaRPr lang="en-US" altLang="en-US" sz="1800" b="1">
              <a:solidFill>
                <a:schemeClr val="bg2"/>
              </a:solidFill>
              <a:latin typeface="Corbel" panose="020B0503020204020204" pitchFamily="34" charset="0"/>
            </a:endParaRPr>
          </a:p>
          <a:p>
            <a:pPr>
              <a:spcBef>
                <a:spcPts val="24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(nous)</a:t>
            </a:r>
            <a:endParaRPr lang="en-US" altLang="en-US" sz="1800" b="1">
              <a:solidFill>
                <a:schemeClr val="bg2"/>
              </a:solidFill>
              <a:latin typeface="Corbel" panose="020B0503020204020204" pitchFamily="34" charset="0"/>
            </a:endParaRP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(vous)</a:t>
            </a:r>
            <a:endParaRPr lang="en-US" altLang="en-US" sz="1800" b="1">
              <a:solidFill>
                <a:schemeClr val="bg2"/>
              </a:solidFill>
              <a:latin typeface="Corbel" panose="020B0503020204020204" pitchFamily="34" charset="0"/>
            </a:endParaRPr>
          </a:p>
        </p:txBody>
      </p:sp>
      <p:sp>
        <p:nvSpPr>
          <p:cNvPr id="7" name="Text Box 139">
            <a:extLst>
              <a:ext uri="{FF2B5EF4-FFF2-40B4-BE49-F238E27FC236}">
                <a16:creationId xmlns:a16="http://schemas.microsoft.com/office/drawing/2014/main" id="{A1FD024B-99FE-800B-6B6D-8A6A3033B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97188"/>
            <a:ext cx="1295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parl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parl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parl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8" name="Text Box 142">
            <a:extLst>
              <a:ext uri="{FF2B5EF4-FFF2-40B4-BE49-F238E27FC236}">
                <a16:creationId xmlns:a16="http://schemas.microsoft.com/office/drawing/2014/main" id="{6C412BA8-616E-81ED-1C00-30CEBE0EC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973388"/>
            <a:ext cx="14478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fin</a:t>
            </a:r>
            <a:r>
              <a:rPr lang="en-US" altLang="en-US" sz="2200">
                <a:solidFill>
                  <a:srgbClr val="0000FF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fin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issons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fin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issez</a:t>
            </a:r>
          </a:p>
        </p:txBody>
      </p:sp>
      <p:sp>
        <p:nvSpPr>
          <p:cNvPr id="9" name="Text Box 143">
            <a:extLst>
              <a:ext uri="{FF2B5EF4-FFF2-40B4-BE49-F238E27FC236}">
                <a16:creationId xmlns:a16="http://schemas.microsoft.com/office/drawing/2014/main" id="{7FB46C74-D9EE-7558-D37E-2C705CA02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973388"/>
            <a:ext cx="1752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vend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vend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vend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0" name="Text Box 144">
            <a:extLst>
              <a:ext uri="{FF2B5EF4-FFF2-40B4-BE49-F238E27FC236}">
                <a16:creationId xmlns:a16="http://schemas.microsoft.com/office/drawing/2014/main" id="{21AFFBA1-FB9C-8FE0-0210-244071C37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971800"/>
            <a:ext cx="1219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sois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soyons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soyez</a:t>
            </a:r>
          </a:p>
        </p:txBody>
      </p:sp>
      <p:sp>
        <p:nvSpPr>
          <p:cNvPr id="11" name="Text Box 144">
            <a:extLst>
              <a:ext uri="{FF2B5EF4-FFF2-40B4-BE49-F238E27FC236}">
                <a16:creationId xmlns:a16="http://schemas.microsoft.com/office/drawing/2014/main" id="{680B3DD7-0562-738D-0500-8B21A84AA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971800"/>
            <a:ext cx="914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a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all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all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2" name="Text Box 68">
            <a:extLst>
              <a:ext uri="{FF2B5EF4-FFF2-40B4-BE49-F238E27FC236}">
                <a16:creationId xmlns:a16="http://schemas.microsoft.com/office/drawing/2014/main" id="{4B703545-801D-7BBB-D8F0-46831C159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76800"/>
            <a:ext cx="75438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>
                <a:latin typeface="Corbel" panose="020B0503020204020204" pitchFamily="34" charset="0"/>
              </a:rPr>
              <a:t>for all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–er </a:t>
            </a:r>
            <a:r>
              <a:rPr lang="en-US" altLang="en-US" sz="1800">
                <a:latin typeface="Corbel" panose="020B0503020204020204" pitchFamily="34" charset="0"/>
              </a:rPr>
              <a:t>verbs, including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aller</a:t>
            </a:r>
            <a:r>
              <a:rPr lang="en-US" altLang="en-US" sz="1800">
                <a:latin typeface="Corbel" panose="020B0503020204020204" pitchFamily="34" charset="0"/>
              </a:rPr>
              <a:t>, the</a:t>
            </a:r>
            <a:r>
              <a:rPr lang="en-US" altLang="en-US" sz="1800" b="1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–s </a:t>
            </a:r>
            <a:r>
              <a:rPr lang="en-US" altLang="en-US" sz="1800">
                <a:latin typeface="Corbel" panose="020B0503020204020204" pitchFamily="34" charset="0"/>
              </a:rPr>
              <a:t>of the 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</a:rPr>
              <a:t>tu</a:t>
            </a:r>
            <a:r>
              <a:rPr lang="en-US" altLang="en-US" sz="1800">
                <a:latin typeface="Corbel" panose="020B0503020204020204" pitchFamily="34" charset="0"/>
              </a:rPr>
              <a:t> form is dropped: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	  ex:   Tu parles anglais.   		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Parle</a:t>
            </a:r>
            <a:r>
              <a:rPr lang="en-US" altLang="en-US" sz="1800">
                <a:latin typeface="Corbel" panose="020B0503020204020204" pitchFamily="34" charset="0"/>
              </a:rPr>
              <a:t> français s’il te plaît.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          	            Tu vas au café. 		</a:t>
            </a:r>
            <a:r>
              <a:rPr lang="en-US" altLang="en-US" sz="1800" b="1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Va </a:t>
            </a:r>
            <a:r>
              <a:rPr lang="en-US" altLang="en-US" sz="1800">
                <a:latin typeface="Corbel" panose="020B0503020204020204" pitchFamily="34" charset="0"/>
              </a:rPr>
              <a:t>à la bibliothèque.</a:t>
            </a:r>
          </a:p>
        </p:txBody>
      </p:sp>
      <p:sp>
        <p:nvSpPr>
          <p:cNvPr id="13" name="Text Box 138">
            <a:extLst>
              <a:ext uri="{FF2B5EF4-FFF2-40B4-BE49-F238E27FC236}">
                <a16:creationId xmlns:a16="http://schemas.microsoft.com/office/drawing/2014/main" id="{D0831962-B24E-5DF3-D8ED-AB4275D9D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96000"/>
            <a:ext cx="75438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>
                <a:latin typeface="Corbel" panose="020B0503020204020204" pitchFamily="34" charset="0"/>
              </a:rPr>
              <a:t>negative imperative: 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ne</a:t>
            </a:r>
            <a:r>
              <a:rPr lang="en-US" altLang="en-US" sz="1800">
                <a:latin typeface="Corbel" panose="020B0503020204020204" pitchFamily="34" charset="0"/>
              </a:rPr>
              <a:t> + VERB +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1800">
                <a:solidFill>
                  <a:schemeClr val="bg2"/>
                </a:solidFill>
                <a:latin typeface="Corbel" panose="020B0503020204020204" pitchFamily="34" charset="0"/>
              </a:rPr>
              <a:t>	                   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Ne choisis pas </a:t>
            </a:r>
            <a:r>
              <a:rPr lang="en-US" altLang="en-US" sz="1800">
                <a:latin typeface="Corbel" panose="020B0503020204020204" pitchFamily="34" charset="0"/>
              </a:rPr>
              <a:t>ce blouson.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1875</TotalTime>
  <Words>652</Words>
  <Application>Microsoft Office PowerPoint</Application>
  <PresentationFormat>On-screen Show (4:3)</PresentationFormat>
  <Paragraphs>212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Comic Sans MS</vt:lpstr>
      <vt:lpstr>Arial</vt:lpstr>
      <vt:lpstr>Wingdings</vt:lpstr>
      <vt:lpstr>Calibri</vt:lpstr>
      <vt:lpstr>Times New Roman</vt:lpstr>
      <vt:lpstr>Corbel</vt:lpstr>
      <vt:lpstr>ＭＳ Ｐゴシック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130</cp:revision>
  <dcterms:created xsi:type="dcterms:W3CDTF">2006-10-11T19:03:17Z</dcterms:created>
  <dcterms:modified xsi:type="dcterms:W3CDTF">2023-09-20T15:08:03Z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2022-10-04T15:10:39Z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4a6fabc4-dda8-473d-a651-ef1d1bd782a4</vt:lpwstr>
  </property>
  <property fmtid="{D5CDD505-2E9C-101B-9397-08002B2CF9AE}" pid="8" name="MSIP_Label_0ee3c538-ec52-435f-ae58-017644bd9513_ContentBits">
    <vt:lpwstr>0</vt:lpwstr>
  </property>
</Properties>
</file>