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sldIdLst>
    <p:sldId id="256" r:id="rId2"/>
    <p:sldId id="281" r:id="rId3"/>
    <p:sldId id="278" r:id="rId4"/>
    <p:sldId id="279" r:id="rId5"/>
    <p:sldId id="270" r:id="rId6"/>
    <p:sldId id="274" r:id="rId7"/>
    <p:sldId id="275" r:id="rId8"/>
    <p:sldId id="276" r:id="rId9"/>
    <p:sldId id="271" r:id="rId10"/>
    <p:sldId id="272" r:id="rId11"/>
    <p:sldId id="277" r:id="rId12"/>
    <p:sldId id="273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09" autoAdjust="0"/>
  </p:normalViewPr>
  <p:slideViewPr>
    <p:cSldViewPr>
      <p:cViewPr varScale="1">
        <p:scale>
          <a:sx n="69" d="100"/>
          <a:sy n="69" d="100"/>
        </p:scale>
        <p:origin x="141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FCA58825-A06A-49DE-8D65-22ABF0A70CCF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490F01CB-797A-41F4-B679-483912DDD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51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fld id="{C79732E3-2CD0-41C3-92CE-2060DA42EC3F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5789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fld id="{C79732E3-2CD0-41C3-92CE-2060DA42EC3F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6679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fld id="{6F25919F-E8EF-4A3A-8237-F75052E9A4FC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0157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fld id="{6F25919F-E8EF-4A3A-8237-F75052E9A4FC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0749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fld id="{6F25919F-E8EF-4A3A-8237-F75052E9A4FC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1421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fld id="{6F25919F-E8EF-4A3A-8237-F75052E9A4FC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1725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A36A9-EF34-40CB-9B31-FA993FF71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8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96E5B-DCC0-4AB1-B917-39D4BF1C8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8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40945-B7F4-4334-BE23-13B463848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99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4C447-B0B5-4FFF-B234-4673F6B96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7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31CF9-4F70-45EA-825F-EEB197133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3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C9922-13D9-4828-AB5A-DC93C71B9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1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A7918-48D4-46E4-B501-8B1D03808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0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3AF0B-8BFA-4D09-A368-0BDAC8DA2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296A-28BD-4283-8FB1-9EC8B4405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2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D35C8-4FB6-43D1-BC4B-8B5AA27AC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0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61F8A-514A-462D-8475-67F1B0291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0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83A2D-6D9C-4024-9F9B-E3FA7FE38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3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B602FC2F-B107-4900-A1B1-72CE463B4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482436" y="685800"/>
            <a:ext cx="685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dirty="0" err="1" smtClean="0">
                <a:latin typeface="Cursive standard" pitchFamily="2" charset="0"/>
              </a:rPr>
              <a:t>Révision</a:t>
            </a:r>
            <a:r>
              <a:rPr lang="en-US" sz="2800" dirty="0" smtClean="0">
                <a:latin typeface="Cursive standard" pitchFamily="2" charset="0"/>
              </a:rPr>
              <a:t> des </a:t>
            </a:r>
            <a:r>
              <a:rPr lang="en-US" sz="2800" dirty="0" err="1" smtClean="0">
                <a:latin typeface="Cursive standard" pitchFamily="2" charset="0"/>
              </a:rPr>
              <a:t>pronoms</a:t>
            </a:r>
            <a:r>
              <a:rPr lang="en-US" sz="2800" dirty="0" smtClean="0">
                <a:latin typeface="Cursive standard" pitchFamily="2" charset="0"/>
              </a:rPr>
              <a:t> </a:t>
            </a:r>
            <a:r>
              <a:rPr lang="en-US" sz="2800" dirty="0" err="1" smtClean="0">
                <a:latin typeface="Cursive standard" pitchFamily="2" charset="0"/>
              </a:rPr>
              <a:t>objets</a:t>
            </a:r>
            <a:r>
              <a:rPr lang="en-US" sz="2800" dirty="0" smtClean="0">
                <a:latin typeface="Cursive standard" pitchFamily="2" charset="0"/>
              </a:rPr>
              <a:t> / </a:t>
            </a:r>
            <a:r>
              <a:rPr lang="en-US" sz="2800" dirty="0" err="1" smtClean="0">
                <a:latin typeface="Cursive standard" pitchFamily="2" charset="0"/>
              </a:rPr>
              <a:t>français</a:t>
            </a:r>
            <a:r>
              <a:rPr lang="en-US" sz="2800" dirty="0" smtClean="0">
                <a:latin typeface="Cursive standard" pitchFamily="2" charset="0"/>
              </a:rPr>
              <a:t> 2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AYT Cursive Hand" pitchFamily="66" charset="0"/>
            </a:endParaRPr>
          </a:p>
        </p:txBody>
      </p:sp>
      <p:sp>
        <p:nvSpPr>
          <p:cNvPr id="3075" name="Rectangle 27"/>
          <p:cNvSpPr>
            <a:spLocks noChangeArrowheads="1"/>
          </p:cNvSpPr>
          <p:nvPr/>
        </p:nvSpPr>
        <p:spPr bwMode="auto">
          <a:xfrm>
            <a:off x="1496291" y="1391426"/>
            <a:ext cx="7239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Corbel" pitchFamily="34" charset="0"/>
              </a:rPr>
              <a:t>LES PRONOMS COMPLÉMENTS </a:t>
            </a:r>
            <a:r>
              <a:rPr lang="en-US" altLang="en-US" sz="2000" dirty="0">
                <a:latin typeface="Corbel" pitchFamily="34" charset="0"/>
              </a:rPr>
              <a:t>/ object pronouns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81176"/>
            <a:ext cx="5222560" cy="43958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600200" y="1447800"/>
            <a:ext cx="434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200" dirty="0">
                <a:latin typeface="Corbel" pitchFamily="34" charset="0"/>
              </a:rPr>
              <a:t>Position à </a:t>
            </a:r>
            <a:r>
              <a:rPr lang="en-US" altLang="en-US" sz="2800" dirty="0">
                <a:latin typeface="Corbel" pitchFamily="34" charset="0"/>
              </a:rPr>
              <a:t>L’IMPÉRATIF</a:t>
            </a:r>
            <a:r>
              <a:rPr lang="en-US" altLang="en-US" sz="2400" dirty="0">
                <a:latin typeface="Corbel" pitchFamily="34" charset="0"/>
              </a:rPr>
              <a:t>: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itchFamily="34" charset="0"/>
              </a:rPr>
              <a:t>Les pronoms compléments</a:t>
            </a:r>
            <a:endParaRPr lang="en-US" altLang="en-US" sz="2400" b="1">
              <a:solidFill>
                <a:schemeClr val="tx1"/>
              </a:solidFill>
              <a:latin typeface="AYT Cursive Hand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2209800"/>
          <a:ext cx="7391400" cy="2042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39611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Affirmative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Negative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2704"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2704"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162" name="TextBox 3"/>
          <p:cNvSpPr txBox="1">
            <a:spLocks noChangeArrowheads="1"/>
          </p:cNvSpPr>
          <p:nvPr/>
        </p:nvSpPr>
        <p:spPr bwMode="auto">
          <a:xfrm>
            <a:off x="1600200" y="2743200"/>
            <a:ext cx="251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dirty="0">
                <a:latin typeface="Corbel" pitchFamily="34" charset="0"/>
              </a:rPr>
              <a:t>verb + </a:t>
            </a:r>
            <a:r>
              <a:rPr lang="en-US" altLang="en-US" sz="2800" b="1" dirty="0">
                <a:solidFill>
                  <a:srgbClr val="0000FF"/>
                </a:solidFill>
                <a:latin typeface="Corbel" pitchFamily="34" charset="0"/>
              </a:rPr>
              <a:t>OP</a:t>
            </a:r>
            <a:r>
              <a:rPr lang="en-US" altLang="en-US" sz="2800" dirty="0">
                <a:latin typeface="Corbel" pitchFamily="34" charset="0"/>
              </a:rPr>
              <a:t> + …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24400" y="2743200"/>
            <a:ext cx="388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>
                <a:latin typeface="Corbel" pitchFamily="34" charset="0"/>
              </a:rPr>
              <a:t>Ne + </a:t>
            </a:r>
            <a:r>
              <a:rPr lang="en-US" altLang="en-US" sz="2800" b="1">
                <a:solidFill>
                  <a:srgbClr val="0000FF"/>
                </a:solidFill>
                <a:latin typeface="Corbel" pitchFamily="34" charset="0"/>
              </a:rPr>
              <a:t>OP</a:t>
            </a:r>
            <a:r>
              <a:rPr lang="en-US" altLang="en-US" sz="2800">
                <a:latin typeface="Corbel" pitchFamily="34" charset="0"/>
              </a:rPr>
              <a:t> + verb + pas + …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71600" y="3581400"/>
            <a:ext cx="327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Téléphone-</a:t>
            </a:r>
            <a:r>
              <a:rPr lang="en-US" altLang="en-US" sz="2400" b="1">
                <a:solidFill>
                  <a:srgbClr val="0000FF"/>
                </a:solidFill>
                <a:latin typeface="Corbel" pitchFamily="34" charset="0"/>
              </a:rPr>
              <a:t>moi </a:t>
            </a:r>
            <a:r>
              <a:rPr lang="en-US" altLang="en-US" sz="2400">
                <a:latin typeface="Corbel" pitchFamily="34" charset="0"/>
              </a:rPr>
              <a:t>ce soir.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24400" y="3581400"/>
            <a:ext cx="396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Ne </a:t>
            </a:r>
            <a:r>
              <a:rPr lang="en-US" altLang="en-US" sz="2400" b="1">
                <a:solidFill>
                  <a:srgbClr val="0000FF"/>
                </a:solidFill>
                <a:latin typeface="Corbel" pitchFamily="34" charset="0"/>
              </a:rPr>
              <a:t>me</a:t>
            </a:r>
            <a:r>
              <a:rPr lang="en-US" altLang="en-US" sz="2400">
                <a:latin typeface="Corbel" pitchFamily="34" charset="0"/>
              </a:rPr>
              <a:t> téléphone pas ce soir.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371600" y="4491038"/>
            <a:ext cx="723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In AFFIRMATIVE commands, </a:t>
            </a:r>
            <a:r>
              <a:rPr lang="en-US" altLang="en-US" sz="2400" i="1">
                <a:solidFill>
                  <a:srgbClr val="0000FF"/>
                </a:solidFill>
                <a:latin typeface="Corbel" pitchFamily="34" charset="0"/>
              </a:rPr>
              <a:t>me</a:t>
            </a:r>
            <a:r>
              <a:rPr lang="en-US" altLang="en-US" sz="2400">
                <a:latin typeface="Corbel" pitchFamily="34" charset="0"/>
              </a:rPr>
              <a:t> becomes </a:t>
            </a:r>
            <a:r>
              <a:rPr lang="en-US" altLang="en-US" sz="2400" b="1">
                <a:solidFill>
                  <a:srgbClr val="0000FF"/>
                </a:solidFill>
                <a:latin typeface="Corbel" pitchFamily="34" charset="0"/>
              </a:rPr>
              <a:t>moi</a:t>
            </a:r>
            <a:r>
              <a:rPr lang="en-US" altLang="en-US" sz="2400">
                <a:latin typeface="Corbel" pitchFamily="34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71600" y="4953000"/>
            <a:ext cx="4267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400">
                <a:latin typeface="Corbel" pitchFamily="34" charset="0"/>
              </a:rPr>
              <a:t>Invitez-</a:t>
            </a:r>
            <a:r>
              <a:rPr lang="en-US" altLang="en-US" sz="2400" b="1">
                <a:solidFill>
                  <a:srgbClr val="0000FF"/>
                </a:solidFill>
                <a:latin typeface="Corbel" pitchFamily="34" charset="0"/>
              </a:rPr>
              <a:t>nous </a:t>
            </a:r>
            <a:r>
              <a:rPr lang="en-US" altLang="en-US" sz="2400">
                <a:latin typeface="Corbel" pitchFamily="34" charset="0"/>
              </a:rPr>
              <a:t>au concert.</a:t>
            </a:r>
          </a:p>
          <a:p>
            <a:pPr>
              <a:lnSpc>
                <a:spcPct val="150000"/>
              </a:lnSpc>
            </a:pPr>
            <a:r>
              <a:rPr lang="en-US" altLang="en-US" sz="2400">
                <a:latin typeface="Corbel" pitchFamily="34" charset="0"/>
              </a:rPr>
              <a:t>Faites-</a:t>
            </a:r>
            <a:r>
              <a:rPr lang="en-US" altLang="en-US" sz="2400" b="1">
                <a:solidFill>
                  <a:srgbClr val="0000FF"/>
                </a:solidFill>
                <a:latin typeface="Corbel" pitchFamily="34" charset="0"/>
              </a:rPr>
              <a:t>moi </a:t>
            </a:r>
            <a:r>
              <a:rPr lang="en-US" altLang="en-US" sz="2400">
                <a:latin typeface="Corbel" pitchFamily="34" charset="0"/>
              </a:rPr>
              <a:t>un gâteau.</a:t>
            </a:r>
          </a:p>
          <a:p>
            <a:pPr>
              <a:lnSpc>
                <a:spcPct val="150000"/>
              </a:lnSpc>
            </a:pPr>
            <a:r>
              <a:rPr lang="en-US" altLang="en-US" sz="2400">
                <a:latin typeface="Corbel" pitchFamily="34" charset="0"/>
              </a:rPr>
              <a:t>Ne </a:t>
            </a:r>
            <a:r>
              <a:rPr lang="en-US" altLang="en-US" sz="2400" b="1">
                <a:solidFill>
                  <a:srgbClr val="0000FF"/>
                </a:solidFill>
                <a:latin typeface="Corbel" pitchFamily="34" charset="0"/>
              </a:rPr>
              <a:t>nous</a:t>
            </a:r>
            <a:r>
              <a:rPr lang="en-US" altLang="en-US" sz="2400">
                <a:latin typeface="Corbel" pitchFamily="34" charset="0"/>
              </a:rPr>
              <a:t> apporte pas de café.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486400" y="5100638"/>
            <a:ext cx="3276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200" i="1">
                <a:latin typeface="Corbel" pitchFamily="34" charset="0"/>
              </a:rPr>
              <a:t>Invite </a:t>
            </a:r>
            <a:r>
              <a:rPr lang="en-US" altLang="en-US" sz="2200" i="1">
                <a:solidFill>
                  <a:srgbClr val="0000FF"/>
                </a:solidFill>
                <a:latin typeface="Corbel" pitchFamily="34" charset="0"/>
              </a:rPr>
              <a:t>us</a:t>
            </a:r>
            <a:r>
              <a:rPr lang="en-US" altLang="en-US" sz="2200" i="1">
                <a:latin typeface="Corbel" pitchFamily="34" charset="0"/>
              </a:rPr>
              <a:t> to the concert.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486400" y="5634038"/>
            <a:ext cx="3276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200" i="1">
                <a:latin typeface="Corbel" pitchFamily="34" charset="0"/>
              </a:rPr>
              <a:t>Make </a:t>
            </a:r>
            <a:r>
              <a:rPr lang="en-US" altLang="en-US" sz="2200" i="1">
                <a:solidFill>
                  <a:srgbClr val="0000FF"/>
                </a:solidFill>
                <a:latin typeface="Corbel" pitchFamily="34" charset="0"/>
              </a:rPr>
              <a:t>me</a:t>
            </a:r>
            <a:r>
              <a:rPr lang="en-US" altLang="en-US" sz="2200" i="1">
                <a:latin typeface="Corbel" pitchFamily="34" charset="0"/>
              </a:rPr>
              <a:t> a cake.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486400" y="6199188"/>
            <a:ext cx="36576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200" i="1">
                <a:latin typeface="Corbel" pitchFamily="34" charset="0"/>
              </a:rPr>
              <a:t>Don’t bring </a:t>
            </a:r>
            <a:r>
              <a:rPr lang="en-US" altLang="en-US" sz="2200" i="1">
                <a:solidFill>
                  <a:srgbClr val="0000FF"/>
                </a:solidFill>
                <a:latin typeface="Corbel" pitchFamily="34" charset="0"/>
              </a:rPr>
              <a:t>us</a:t>
            </a:r>
            <a:r>
              <a:rPr lang="en-US" altLang="en-US" sz="2200" i="1">
                <a:latin typeface="Corbel" pitchFamily="34" charset="0"/>
              </a:rPr>
              <a:t> (any) coffee.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itchFamily="34" charset="0"/>
              </a:rPr>
              <a:t>Les pronoms compléments</a:t>
            </a:r>
            <a:endParaRPr lang="en-US" altLang="en-US" sz="2400" b="1">
              <a:solidFill>
                <a:schemeClr val="tx1"/>
              </a:solidFill>
              <a:latin typeface="AYT Cursive Hand" pitchFamily="66" charset="0"/>
            </a:endParaRPr>
          </a:p>
        </p:txBody>
      </p:sp>
      <p:pic>
        <p:nvPicPr>
          <p:cNvPr id="23554" name="Picture 2" descr="J'aime le français's photo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7010400" cy="49072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itchFamily="34" charset="0"/>
              </a:rPr>
              <a:t>Pratiquons …</a:t>
            </a:r>
            <a:endParaRPr lang="en-US" altLang="en-US" sz="2400" b="1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28600" y="1616075"/>
            <a:ext cx="35814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Mark brings us some </a:t>
            </a:r>
            <a:r>
              <a:rPr lang="en-US" sz="1600" dirty="0" err="1" smtClean="0">
                <a:latin typeface="Corbel" pitchFamily="34" charset="0"/>
              </a:rPr>
              <a:t>limonade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Céline loans you some CDs.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Vincent visits you in the countryside.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Sophie gives me her number.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My parents call me.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The teacher gives us back our tests.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Invite me to the concert!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Don’t bring those old books to us.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Let’s show you &amp; your family the town.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I want to invite you &amp; Paul to my party.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Can you loan me 20 €?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She is going to tell me and you the time.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I just told you where she is.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Stop asking me questions.</a:t>
            </a:r>
            <a:endParaRPr lang="en-US" sz="1600" dirty="0"/>
          </a:p>
          <a:p>
            <a:pPr algn="r"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267200" y="1644650"/>
            <a:ext cx="3733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Mark ………… </a:t>
            </a:r>
            <a:r>
              <a:rPr lang="en-US" sz="1600" dirty="0" err="1" smtClean="0">
                <a:latin typeface="Corbel" pitchFamily="34" charset="0"/>
              </a:rPr>
              <a:t>apporte</a:t>
            </a:r>
            <a:r>
              <a:rPr lang="en-US" sz="1600" dirty="0" smtClean="0">
                <a:latin typeface="Corbel" pitchFamily="34" charset="0"/>
              </a:rPr>
              <a:t> de la lemonade.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160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nous</a:t>
            </a:r>
            <a:endParaRPr lang="en-US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267200" y="1981200"/>
            <a:ext cx="3733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Céline ………… </a:t>
            </a:r>
            <a:r>
              <a:rPr lang="en-US" sz="1600" dirty="0" err="1" smtClean="0">
                <a:latin typeface="Corbel" pitchFamily="34" charset="0"/>
              </a:rPr>
              <a:t>prête</a:t>
            </a:r>
            <a:r>
              <a:rPr lang="en-US" sz="1600" dirty="0" smtClean="0">
                <a:latin typeface="Corbel" pitchFamily="34" charset="0"/>
              </a:rPr>
              <a:t> des CD.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267200" y="23622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Vincent ……… rend </a:t>
            </a:r>
            <a:r>
              <a:rPr lang="en-US" sz="1600" dirty="0" err="1" smtClean="0">
                <a:latin typeface="Corbel" pitchFamily="34" charset="0"/>
              </a:rPr>
              <a:t>visite</a:t>
            </a:r>
            <a:r>
              <a:rPr lang="en-US" sz="1600" dirty="0" smtClean="0">
                <a:latin typeface="Corbel" pitchFamily="34" charset="0"/>
              </a:rPr>
              <a:t> à la </a:t>
            </a:r>
            <a:r>
              <a:rPr lang="en-US" sz="1600" dirty="0" err="1" smtClean="0">
                <a:latin typeface="Corbel" pitchFamily="34" charset="0"/>
              </a:rPr>
              <a:t>campagne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267200" y="2709446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Sophie ………… </a:t>
            </a:r>
            <a:r>
              <a:rPr lang="en-US" sz="1600" dirty="0" err="1" smtClean="0">
                <a:latin typeface="Corbel" pitchFamily="34" charset="0"/>
              </a:rPr>
              <a:t>donne</a:t>
            </a:r>
            <a:r>
              <a:rPr lang="en-US" sz="1600" dirty="0" smtClean="0">
                <a:latin typeface="Corbel" pitchFamily="34" charset="0"/>
              </a:rPr>
              <a:t> son </a:t>
            </a:r>
            <a:r>
              <a:rPr lang="en-US" sz="1600" dirty="0" err="1" smtClean="0">
                <a:latin typeface="Corbel" pitchFamily="34" charset="0"/>
              </a:rPr>
              <a:t>numéro</a:t>
            </a:r>
            <a:r>
              <a:rPr lang="en-US" sz="1600" dirty="0" smtClean="0">
                <a:latin typeface="Corbel" pitchFamily="34" charset="0"/>
              </a:rPr>
              <a:t> de portable.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67200" y="3048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 smtClean="0">
                <a:latin typeface="Corbel" pitchFamily="34" charset="0"/>
              </a:rPr>
              <a:t>Mes</a:t>
            </a:r>
            <a:r>
              <a:rPr lang="en-US" sz="1600" dirty="0" smtClean="0">
                <a:latin typeface="Corbel" pitchFamily="34" charset="0"/>
              </a:rPr>
              <a:t> parents ………  </a:t>
            </a:r>
            <a:r>
              <a:rPr lang="en-US" sz="1600" dirty="0" err="1" smtClean="0">
                <a:latin typeface="Corbel" pitchFamily="34" charset="0"/>
              </a:rPr>
              <a:t>téléphonent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267200" y="3429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La prof ………………  rend </a:t>
            </a:r>
            <a:r>
              <a:rPr lang="en-US" sz="1600" dirty="0" err="1" smtClean="0">
                <a:latin typeface="Corbel" pitchFamily="34" charset="0"/>
              </a:rPr>
              <a:t>nos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examens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267200" y="3810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Invite - ……… au concert.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267200" y="4191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Ne …………  </a:t>
            </a:r>
            <a:r>
              <a:rPr lang="en-US" sz="1600" dirty="0" err="1" smtClean="0">
                <a:latin typeface="Corbel" pitchFamily="34" charset="0"/>
              </a:rPr>
              <a:t>apportez</a:t>
            </a:r>
            <a:r>
              <a:rPr lang="en-US" sz="1600" dirty="0" smtClean="0">
                <a:latin typeface="Corbel" pitchFamily="34" charset="0"/>
              </a:rPr>
              <a:t> pas  </a:t>
            </a:r>
            <a:r>
              <a:rPr lang="en-US" sz="1600" dirty="0" err="1" smtClean="0">
                <a:latin typeface="Corbel" pitchFamily="34" charset="0"/>
              </a:rPr>
              <a:t>ces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vieux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livres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267200" y="4572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 smtClean="0">
                <a:latin typeface="Corbel" pitchFamily="34" charset="0"/>
              </a:rPr>
              <a:t>Montrons</a:t>
            </a:r>
            <a:r>
              <a:rPr lang="en-US" sz="1600" dirty="0" smtClean="0">
                <a:latin typeface="Corbel" pitchFamily="34" charset="0"/>
              </a:rPr>
              <a:t> -  ………  la </a:t>
            </a:r>
            <a:r>
              <a:rPr lang="en-US" sz="1600" dirty="0" err="1" smtClean="0">
                <a:latin typeface="Corbel" pitchFamily="34" charset="0"/>
              </a:rPr>
              <a:t>ville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267200" y="4953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Je </a:t>
            </a:r>
            <a:r>
              <a:rPr lang="en-US" sz="1600" dirty="0" err="1" smtClean="0">
                <a:latin typeface="Corbel" pitchFamily="34" charset="0"/>
              </a:rPr>
              <a:t>veux</a:t>
            </a:r>
            <a:r>
              <a:rPr lang="en-US" sz="1600" dirty="0" smtClean="0">
                <a:latin typeface="Corbel" pitchFamily="34" charset="0"/>
              </a:rPr>
              <a:t> ………… inviter à ma </a:t>
            </a:r>
            <a:r>
              <a:rPr lang="en-US" sz="1600" dirty="0" err="1" smtClean="0">
                <a:latin typeface="Corbel" pitchFamily="34" charset="0"/>
              </a:rPr>
              <a:t>boum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4267200" y="52578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 smtClean="0">
                <a:latin typeface="Corbel" pitchFamily="34" charset="0"/>
              </a:rPr>
              <a:t>Peux</a:t>
            </a:r>
            <a:r>
              <a:rPr lang="en-US" sz="1600" dirty="0" smtClean="0">
                <a:latin typeface="Corbel" pitchFamily="34" charset="0"/>
              </a:rPr>
              <a:t>- </a:t>
            </a:r>
            <a:r>
              <a:rPr lang="en-US" sz="1600" dirty="0" err="1" smtClean="0">
                <a:latin typeface="Corbel" pitchFamily="34" charset="0"/>
              </a:rPr>
              <a:t>tu</a:t>
            </a:r>
            <a:r>
              <a:rPr lang="en-US" sz="1600" dirty="0" smtClean="0">
                <a:latin typeface="Corbel" pitchFamily="34" charset="0"/>
              </a:rPr>
              <a:t> ………… </a:t>
            </a:r>
            <a:r>
              <a:rPr lang="en-US" sz="1600" dirty="0" err="1" smtClean="0">
                <a:latin typeface="Corbel" pitchFamily="34" charset="0"/>
              </a:rPr>
              <a:t>prêter</a:t>
            </a:r>
            <a:r>
              <a:rPr lang="en-US" sz="1600" dirty="0" smtClean="0">
                <a:latin typeface="Corbel" pitchFamily="34" charset="0"/>
              </a:rPr>
              <a:t> 20€?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4267200" y="56388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Elle </a:t>
            </a:r>
            <a:r>
              <a:rPr lang="en-US" sz="1600" dirty="0" err="1" smtClean="0">
                <a:latin typeface="Corbel" pitchFamily="34" charset="0"/>
              </a:rPr>
              <a:t>va</a:t>
            </a:r>
            <a:r>
              <a:rPr lang="en-US" sz="1600" dirty="0" smtClean="0">
                <a:latin typeface="Corbel" pitchFamily="34" charset="0"/>
              </a:rPr>
              <a:t> ………………  dire </a:t>
            </a:r>
            <a:r>
              <a:rPr lang="en-US" sz="1600" dirty="0" err="1" smtClean="0">
                <a:latin typeface="Corbel" pitchFamily="34" charset="0"/>
              </a:rPr>
              <a:t>l’heure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4267200" y="60198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Je </a:t>
            </a:r>
            <a:r>
              <a:rPr lang="en-US" sz="1600" dirty="0" err="1" smtClean="0">
                <a:latin typeface="Corbel" pitchFamily="34" charset="0"/>
              </a:rPr>
              <a:t>viens</a:t>
            </a:r>
            <a:r>
              <a:rPr lang="en-US" sz="1600" dirty="0" smtClean="0">
                <a:latin typeface="Corbel" pitchFamily="34" charset="0"/>
              </a:rPr>
              <a:t> de ………………  dire </a:t>
            </a:r>
            <a:r>
              <a:rPr lang="en-US" sz="1600" dirty="0" err="1" smtClean="0">
                <a:latin typeface="Corbel" pitchFamily="34" charset="0"/>
              </a:rPr>
              <a:t>où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elle</a:t>
            </a:r>
            <a:r>
              <a:rPr lang="en-US" sz="1600" dirty="0" smtClean="0">
                <a:latin typeface="Corbel" pitchFamily="34" charset="0"/>
              </a:rPr>
              <a:t> est.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267200" y="63246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 smtClean="0">
                <a:latin typeface="Corbel" pitchFamily="34" charset="0"/>
              </a:rPr>
              <a:t>Arrete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smtClean="0">
                <a:latin typeface="Corbel" pitchFamily="34" charset="0"/>
              </a:rPr>
              <a:t>de ………………  poser des questions!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3000" y="190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v</a:t>
            </a:r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ous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29200" y="2297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te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029200" y="2678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m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10200" y="2971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m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29200" y="33644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nous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953000" y="37454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moi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648200" y="41264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nous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334000" y="45074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vous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029200" y="48884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vous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181600" y="5193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m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105400" y="5562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n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ous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10200" y="5955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v</a:t>
            </a:r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ous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334000" y="62600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m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compléments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: </a:t>
            </a:r>
            <a:r>
              <a:rPr lang="en-US" altLang="en-US" sz="2400" b="1" dirty="0" smtClean="0">
                <a:solidFill>
                  <a:srgbClr val="FF0000"/>
                </a:solidFill>
                <a:latin typeface="Corbel" pitchFamily="34" charset="0"/>
              </a:rPr>
              <a:t>le, la, les</a:t>
            </a:r>
            <a:endParaRPr lang="en-US" altLang="en-US" sz="2400" b="1" dirty="0">
              <a:solidFill>
                <a:srgbClr val="FF0000"/>
              </a:solidFill>
              <a:latin typeface="AYT Cursive Hand" pitchFamily="66" charset="0"/>
            </a:endParaRP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1524000" y="1676400"/>
            <a:ext cx="5943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solidFill>
                  <a:srgbClr val="FF0000"/>
                </a:solidFill>
                <a:latin typeface="Corbel" pitchFamily="34" charset="0"/>
              </a:rPr>
              <a:t>Les </a:t>
            </a:r>
            <a:r>
              <a:rPr lang="en-US" altLang="en-US" sz="2600" dirty="0" err="1" smtClean="0">
                <a:solidFill>
                  <a:srgbClr val="FF0000"/>
                </a:solidFill>
                <a:latin typeface="Corbel" pitchFamily="34" charset="0"/>
              </a:rPr>
              <a:t>objets</a:t>
            </a:r>
            <a:r>
              <a:rPr lang="en-US" altLang="en-US" sz="2600" dirty="0" smtClean="0">
                <a:solidFill>
                  <a:srgbClr val="FF0000"/>
                </a:solidFill>
                <a:latin typeface="Corbel" pitchFamily="34" charset="0"/>
              </a:rPr>
              <a:t> DIRECTS</a:t>
            </a:r>
            <a:endParaRPr lang="en-US" altLang="en-US" sz="2600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524000" y="2301235"/>
            <a:ext cx="7315200" cy="362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 smtClean="0">
                <a:latin typeface="Corbel" pitchFamily="34" charset="0"/>
              </a:rPr>
              <a:t>Tu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connais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Patrick</a:t>
            </a:r>
            <a:r>
              <a:rPr lang="en-US" altLang="en-US" sz="2200" dirty="0" smtClean="0">
                <a:latin typeface="Corbel" pitchFamily="34" charset="0"/>
              </a:rPr>
              <a:t>?		</a:t>
            </a:r>
            <a:r>
              <a:rPr lang="en-US" altLang="en-US" sz="2200" dirty="0" err="1" smtClean="0">
                <a:latin typeface="Corbel" pitchFamily="34" charset="0"/>
              </a:rPr>
              <a:t>Oui</a:t>
            </a:r>
            <a:r>
              <a:rPr lang="en-US" altLang="en-US" sz="2200" dirty="0" smtClean="0">
                <a:latin typeface="Corbel" pitchFamily="34" charset="0"/>
              </a:rPr>
              <a:t>, je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le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connais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 smtClean="0">
                <a:latin typeface="Corbel" pitchFamily="34" charset="0"/>
              </a:rPr>
              <a:t>Tu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vois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souvent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Anne</a:t>
            </a:r>
            <a:r>
              <a:rPr lang="en-US" altLang="en-US" sz="2200" dirty="0" smtClean="0">
                <a:latin typeface="Corbel" pitchFamily="34" charset="0"/>
              </a:rPr>
              <a:t>?		</a:t>
            </a:r>
            <a:r>
              <a:rPr lang="en-US" altLang="en-US" sz="2200" dirty="0" err="1" smtClean="0">
                <a:latin typeface="Corbel" pitchFamily="34" charset="0"/>
              </a:rPr>
              <a:t>Oui</a:t>
            </a:r>
            <a:r>
              <a:rPr lang="en-US" altLang="en-US" sz="2200" dirty="0" smtClean="0">
                <a:latin typeface="Corbel" pitchFamily="34" charset="0"/>
              </a:rPr>
              <a:t>, je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la </a:t>
            </a:r>
            <a:r>
              <a:rPr lang="en-US" altLang="en-US" sz="2200" dirty="0" err="1" smtClean="0">
                <a:latin typeface="Corbel" pitchFamily="34" charset="0"/>
              </a:rPr>
              <a:t>vois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souvent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 smtClean="0">
                <a:latin typeface="Corbel" pitchFamily="34" charset="0"/>
              </a:rPr>
              <a:t>Tu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connais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mes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copains</a:t>
            </a:r>
            <a:r>
              <a:rPr lang="en-US" altLang="en-US" sz="2200" dirty="0" smtClean="0">
                <a:latin typeface="Corbel" pitchFamily="34" charset="0"/>
              </a:rPr>
              <a:t>?	</a:t>
            </a:r>
            <a:r>
              <a:rPr lang="en-US" altLang="en-US" sz="2200" dirty="0" err="1" smtClean="0">
                <a:latin typeface="Corbel" pitchFamily="34" charset="0"/>
              </a:rPr>
              <a:t>Oui</a:t>
            </a:r>
            <a:r>
              <a:rPr lang="en-US" altLang="en-US" sz="2200" dirty="0" smtClean="0">
                <a:latin typeface="Corbel" pitchFamily="34" charset="0"/>
              </a:rPr>
              <a:t>, je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les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connais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bien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 smtClean="0">
                <a:latin typeface="Corbel" pitchFamily="34" charset="0"/>
              </a:rPr>
              <a:t>Tu</a:t>
            </a:r>
            <a:r>
              <a:rPr lang="en-US" altLang="en-US" sz="2200" dirty="0" smtClean="0">
                <a:latin typeface="Corbel" pitchFamily="34" charset="0"/>
              </a:rPr>
              <a:t> invites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tes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copines</a:t>
            </a:r>
            <a:r>
              <a:rPr lang="en-US" altLang="en-US" sz="2200" dirty="0" smtClean="0">
                <a:latin typeface="Corbel" pitchFamily="34" charset="0"/>
              </a:rPr>
              <a:t>?		</a:t>
            </a:r>
            <a:r>
              <a:rPr lang="en-US" altLang="en-US" sz="2200" dirty="0" err="1" smtClean="0">
                <a:latin typeface="Corbel" pitchFamily="34" charset="0"/>
              </a:rPr>
              <a:t>Oui</a:t>
            </a:r>
            <a:r>
              <a:rPr lang="en-US" altLang="en-US" sz="2200" dirty="0" smtClean="0">
                <a:latin typeface="Corbel" pitchFamily="34" charset="0"/>
              </a:rPr>
              <a:t>, je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les</a:t>
            </a:r>
            <a:r>
              <a:rPr lang="en-US" altLang="en-US" sz="2200" dirty="0" smtClean="0">
                <a:latin typeface="Corbel" pitchFamily="34" charset="0"/>
              </a:rPr>
              <a:t> invite.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96385" y="2971800"/>
            <a:ext cx="259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i="1" dirty="0" smtClean="0">
                <a:latin typeface="Corbel" pitchFamily="34" charset="0"/>
              </a:rPr>
              <a:t>Yes, I know </a:t>
            </a:r>
            <a:r>
              <a:rPr lang="en-US" altLang="en-US" sz="2000" i="1" dirty="0" smtClean="0">
                <a:solidFill>
                  <a:srgbClr val="0000FF"/>
                </a:solidFill>
                <a:latin typeface="Corbel" pitchFamily="34" charset="0"/>
              </a:rPr>
              <a:t>him</a:t>
            </a:r>
            <a:r>
              <a:rPr lang="en-US" altLang="en-US" sz="2000" i="1" dirty="0" smtClean="0">
                <a:latin typeface="Corbel" pitchFamily="34" charset="0"/>
              </a:rPr>
              <a:t>.</a:t>
            </a:r>
            <a:endParaRPr lang="en-US" altLang="en-US" sz="2000" i="1" dirty="0">
              <a:latin typeface="Corbe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81600" y="3943290"/>
            <a:ext cx="259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i="1" dirty="0" smtClean="0">
                <a:latin typeface="Corbel" pitchFamily="34" charset="0"/>
              </a:rPr>
              <a:t>Yes, I see </a:t>
            </a:r>
            <a:r>
              <a:rPr lang="en-US" altLang="en-US" sz="2000" i="1" dirty="0" smtClean="0">
                <a:solidFill>
                  <a:srgbClr val="0000FF"/>
                </a:solidFill>
                <a:latin typeface="Corbel" pitchFamily="34" charset="0"/>
              </a:rPr>
              <a:t>her</a:t>
            </a:r>
            <a:r>
              <a:rPr lang="en-US" altLang="en-US" sz="2000" i="1" dirty="0">
                <a:latin typeface="Corbel" pitchFamily="34" charset="0"/>
              </a:rPr>
              <a:t> </a:t>
            </a:r>
            <a:r>
              <a:rPr lang="en-US" altLang="en-US" sz="2000" i="1" dirty="0" smtClean="0">
                <a:latin typeface="Corbel" pitchFamily="34" charset="0"/>
              </a:rPr>
              <a:t> often.</a:t>
            </a:r>
            <a:endParaRPr lang="en-US" altLang="en-US" sz="2000" i="1" dirty="0">
              <a:latin typeface="Corbe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81600" y="4933890"/>
            <a:ext cx="259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i="1" dirty="0" smtClean="0">
                <a:latin typeface="Corbel" pitchFamily="34" charset="0"/>
              </a:rPr>
              <a:t>Yes, I know </a:t>
            </a:r>
            <a:r>
              <a:rPr lang="en-US" altLang="en-US" sz="2000" i="1" dirty="0" smtClean="0">
                <a:solidFill>
                  <a:srgbClr val="0000FF"/>
                </a:solidFill>
                <a:latin typeface="Corbel" pitchFamily="34" charset="0"/>
              </a:rPr>
              <a:t>them</a:t>
            </a:r>
            <a:r>
              <a:rPr lang="en-US" altLang="en-US" sz="2000" i="1" dirty="0">
                <a:latin typeface="Corbel" pitchFamily="34" charset="0"/>
              </a:rPr>
              <a:t> </a:t>
            </a:r>
            <a:r>
              <a:rPr lang="en-US" altLang="en-US" sz="2000" i="1" dirty="0" smtClean="0">
                <a:latin typeface="Corbel" pitchFamily="34" charset="0"/>
              </a:rPr>
              <a:t>well.</a:t>
            </a:r>
            <a:endParaRPr lang="en-US" altLang="en-US" sz="2000" i="1" dirty="0">
              <a:latin typeface="Corbe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57800" y="5867400"/>
            <a:ext cx="259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i="1" dirty="0" smtClean="0">
                <a:latin typeface="Corbel" pitchFamily="34" charset="0"/>
              </a:rPr>
              <a:t>Yes, I’m inviting </a:t>
            </a:r>
            <a:r>
              <a:rPr lang="en-US" altLang="en-US" sz="2000" i="1" dirty="0" smtClean="0">
                <a:solidFill>
                  <a:srgbClr val="0000FF"/>
                </a:solidFill>
                <a:latin typeface="Corbel" pitchFamily="34" charset="0"/>
              </a:rPr>
              <a:t>them</a:t>
            </a:r>
            <a:r>
              <a:rPr lang="en-US" altLang="en-US" sz="2000" i="1" dirty="0" smtClean="0">
                <a:latin typeface="Corbel" pitchFamily="34" charset="0"/>
              </a:rPr>
              <a:t>.</a:t>
            </a:r>
            <a:endParaRPr lang="en-US" altLang="en-US" sz="2000" i="1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0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compléments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objets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directs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1600200" y="13716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Forms: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988689"/>
              </p:ext>
            </p:extLst>
          </p:nvPr>
        </p:nvGraphicFramePr>
        <p:xfrm>
          <a:off x="1712225" y="1899229"/>
          <a:ext cx="510540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4384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SINGULAR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PLURAL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i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masculine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feminine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62600" y="2593182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l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es </a:t>
            </a:r>
            <a:r>
              <a:rPr lang="en-US" altLang="en-US" sz="1600" dirty="0" smtClean="0">
                <a:latin typeface="Corbel" pitchFamily="34" charset="0"/>
              </a:rPr>
              <a:t>them</a:t>
            </a:r>
            <a:endParaRPr lang="en-US" altLang="en-US" sz="1600" dirty="0">
              <a:latin typeface="Corbe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52800" y="2362200"/>
            <a:ext cx="175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le (l’)  </a:t>
            </a:r>
            <a:r>
              <a:rPr lang="en-US" altLang="en-US" sz="1600" dirty="0" smtClean="0">
                <a:latin typeface="Corbel" pitchFamily="34" charset="0"/>
              </a:rPr>
              <a:t>him, it</a:t>
            </a:r>
            <a:endParaRPr lang="en-US" altLang="en-US" sz="1600" dirty="0">
              <a:latin typeface="Corbe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33466" y="3119438"/>
            <a:ext cx="1752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l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a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(l’)  </a:t>
            </a:r>
            <a:r>
              <a:rPr lang="en-US" altLang="en-US" sz="1600" dirty="0" smtClean="0">
                <a:latin typeface="Corbel" pitchFamily="34" charset="0"/>
              </a:rPr>
              <a:t>her, it</a:t>
            </a:r>
            <a:endParaRPr lang="en-US" altLang="en-US" sz="1600" dirty="0">
              <a:latin typeface="Corbe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2900" y="3805535"/>
            <a:ext cx="8801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smtClean="0">
                <a:latin typeface="Corbel" pitchFamily="34" charset="0"/>
              </a:rPr>
              <a:t>The direct object pronouns 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le</a:t>
            </a:r>
            <a:r>
              <a:rPr lang="en-US" altLang="en-US" sz="2400" dirty="0" smtClean="0">
                <a:latin typeface="Corbel" pitchFamily="34" charset="0"/>
              </a:rPr>
              <a:t>, 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la</a:t>
            </a:r>
            <a:r>
              <a:rPr lang="en-US" altLang="en-US" sz="2400" dirty="0" smtClean="0">
                <a:latin typeface="Corbel" pitchFamily="34" charset="0"/>
              </a:rPr>
              <a:t>, 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les</a:t>
            </a:r>
            <a:r>
              <a:rPr lang="en-US" altLang="en-US" sz="2400" dirty="0" smtClean="0">
                <a:latin typeface="Corbel" pitchFamily="34" charset="0"/>
              </a:rPr>
              <a:t> can refer to PEOPLE &amp; THINGS</a:t>
            </a:r>
            <a:endParaRPr lang="en-US" altLang="en-US" sz="2400" dirty="0">
              <a:latin typeface="Corbel" pitchFamily="34" charset="0"/>
            </a:endParaRPr>
          </a:p>
        </p:txBody>
      </p:sp>
      <p:pic>
        <p:nvPicPr>
          <p:cNvPr id="9" name="Picture 2" descr="C:\Users\rozei\AppData\Local\Microsoft\Windows\Temporary Internet Files\Content.IE5\5DX6TMOR\MP90044857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44503"/>
            <a:ext cx="2667000" cy="17800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733800" y="4419600"/>
            <a:ext cx="3276600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lnSpc>
                <a:spcPct val="200000"/>
              </a:lnSpc>
              <a:spcAft>
                <a:spcPts val="1800"/>
              </a:spcAft>
            </a:pPr>
            <a:r>
              <a:rPr lang="en-US" altLang="en-US" sz="2400" dirty="0" err="1" smtClean="0">
                <a:latin typeface="Corbel" pitchFamily="34" charset="0"/>
              </a:rPr>
              <a:t>Tu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2400" dirty="0" err="1" smtClean="0">
                <a:latin typeface="Corbel" pitchFamily="34" charset="0"/>
              </a:rPr>
              <a:t>vois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  <a:latin typeface="Corbel" pitchFamily="34" charset="0"/>
              </a:rPr>
              <a:t>Hélène</a:t>
            </a:r>
            <a:r>
              <a:rPr lang="en-US" altLang="en-US" sz="2400" dirty="0" smtClean="0">
                <a:latin typeface="Corbel" pitchFamily="34" charset="0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en-US" altLang="en-US" sz="2400" dirty="0" err="1" smtClean="0">
                <a:latin typeface="Corbel" pitchFamily="34" charset="0"/>
              </a:rPr>
              <a:t>Tu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2400" dirty="0" err="1" smtClean="0">
                <a:latin typeface="Corbel" pitchFamily="34" charset="0"/>
              </a:rPr>
              <a:t>vois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Corbel" pitchFamily="34" charset="0"/>
              </a:rPr>
              <a:t>sa</a:t>
            </a:r>
            <a:r>
              <a:rPr lang="en-US" altLang="en-US" sz="2400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Corbel" pitchFamily="34" charset="0"/>
              </a:rPr>
              <a:t>flûte</a:t>
            </a:r>
            <a:r>
              <a:rPr lang="en-US" altLang="en-US" sz="2400" dirty="0" smtClean="0">
                <a:latin typeface="Corbel" pitchFamily="34" charset="0"/>
              </a:rPr>
              <a:t>?</a:t>
            </a:r>
            <a:endParaRPr lang="en-US" altLang="en-US" sz="2400" dirty="0">
              <a:latin typeface="Corbe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324600" y="4691628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err="1" smtClean="0">
                <a:latin typeface="Corbel" pitchFamily="34" charset="0"/>
              </a:rPr>
              <a:t>Oui</a:t>
            </a:r>
            <a:r>
              <a:rPr lang="en-US" altLang="en-US" sz="2400" dirty="0" smtClean="0">
                <a:latin typeface="Corbel" pitchFamily="34" charset="0"/>
              </a:rPr>
              <a:t>, je 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la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2400" dirty="0" err="1" smtClean="0">
                <a:latin typeface="Corbel" pitchFamily="34" charset="0"/>
              </a:rPr>
              <a:t>vois</a:t>
            </a:r>
            <a:r>
              <a:rPr lang="en-US" altLang="en-US" sz="2400" dirty="0" smtClean="0">
                <a:latin typeface="Corbel" pitchFamily="34" charset="0"/>
              </a:rPr>
              <a:t>.</a:t>
            </a:r>
            <a:endParaRPr lang="en-US" altLang="en-US" sz="2400" dirty="0">
              <a:latin typeface="Corbe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324600" y="5634335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err="1" smtClean="0">
                <a:latin typeface="Corbel" pitchFamily="34" charset="0"/>
              </a:rPr>
              <a:t>Oui</a:t>
            </a:r>
            <a:r>
              <a:rPr lang="en-US" altLang="en-US" sz="2400" dirty="0" smtClean="0">
                <a:latin typeface="Corbel" pitchFamily="34" charset="0"/>
              </a:rPr>
              <a:t>, je 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la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2400" dirty="0" err="1" smtClean="0">
                <a:latin typeface="Corbel" pitchFamily="34" charset="0"/>
              </a:rPr>
              <a:t>vois</a:t>
            </a:r>
            <a:r>
              <a:rPr lang="en-US" altLang="en-US" sz="2400" dirty="0" smtClean="0">
                <a:latin typeface="Corbel" pitchFamily="34" charset="0"/>
              </a:rPr>
              <a:t>.</a:t>
            </a:r>
            <a:endParaRPr lang="en-US" altLang="en-US" sz="2400" dirty="0">
              <a:latin typeface="Corbe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324600" y="5088761"/>
            <a:ext cx="3352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 smtClean="0">
                <a:latin typeface="Corbel" pitchFamily="34" charset="0"/>
              </a:rPr>
              <a:t>Yes, I see </a:t>
            </a:r>
            <a:r>
              <a:rPr lang="en-US" altLang="en-US" i="1" dirty="0" smtClean="0">
                <a:solidFill>
                  <a:srgbClr val="0000FF"/>
                </a:solidFill>
                <a:latin typeface="Corbel" pitchFamily="34" charset="0"/>
              </a:rPr>
              <a:t>her</a:t>
            </a:r>
            <a:r>
              <a:rPr lang="en-US" altLang="en-US" i="1" dirty="0" smtClean="0">
                <a:latin typeface="Corbel" pitchFamily="34" charset="0"/>
              </a:rPr>
              <a:t>.</a:t>
            </a:r>
            <a:endParaRPr lang="en-US" altLang="en-US" i="1" dirty="0">
              <a:latin typeface="Corbe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324600" y="6031468"/>
            <a:ext cx="3352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 smtClean="0">
                <a:latin typeface="Corbel" pitchFamily="34" charset="0"/>
              </a:rPr>
              <a:t>Yes, I see </a:t>
            </a:r>
            <a:r>
              <a:rPr lang="en-US" altLang="en-US" i="1" dirty="0" smtClean="0">
                <a:solidFill>
                  <a:srgbClr val="0000FF"/>
                </a:solidFill>
                <a:latin typeface="Corbel" pitchFamily="34" charset="0"/>
              </a:rPr>
              <a:t>it</a:t>
            </a:r>
            <a:r>
              <a:rPr lang="en-US" altLang="en-US" i="1" dirty="0" smtClean="0">
                <a:latin typeface="Corbel" pitchFamily="34" charset="0"/>
              </a:rPr>
              <a:t>.</a:t>
            </a:r>
            <a:endParaRPr lang="en-US" altLang="en-US" i="1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71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compléments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objets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directs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1600200" y="16764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smtClean="0">
                <a:latin typeface="Corbel" pitchFamily="34" charset="0"/>
              </a:rPr>
              <a:t>ALL Forms</a:t>
            </a:r>
            <a:r>
              <a:rPr lang="en-US" altLang="en-US" sz="2400" dirty="0">
                <a:latin typeface="Corbel" pitchFamily="34" charset="0"/>
              </a:rPr>
              <a:t>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062779"/>
              </p:ext>
            </p:extLst>
          </p:nvPr>
        </p:nvGraphicFramePr>
        <p:xfrm>
          <a:off x="838200" y="2412682"/>
          <a:ext cx="760748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3102769"/>
                <a:gridCol w="2904520"/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Direct Object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Pronoun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Example: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je</a:t>
                      </a: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tu</a:t>
                      </a: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il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/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elle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/ on</a:t>
                      </a: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nous</a:t>
                      </a: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vous</a:t>
                      </a: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ils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/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elles</a:t>
                      </a: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0" y="2890837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me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(m’)  </a:t>
            </a:r>
            <a:r>
              <a:rPr lang="en-US" altLang="en-US" sz="1600" dirty="0" smtClean="0">
                <a:latin typeface="Corbel" pitchFamily="34" charset="0"/>
              </a:rPr>
              <a:t>me</a:t>
            </a:r>
            <a:endParaRPr lang="en-US" altLang="en-US" sz="1600" dirty="0">
              <a:latin typeface="Corbe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0" y="3348038"/>
            <a:ext cx="2286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te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(t’)      </a:t>
            </a:r>
            <a:r>
              <a:rPr lang="en-US" altLang="en-US" sz="1600" dirty="0" smtClean="0">
                <a:latin typeface="Corbel" pitchFamily="34" charset="0"/>
              </a:rPr>
              <a:t>you</a:t>
            </a:r>
            <a:endParaRPr lang="en-US" altLang="en-US" sz="1600" dirty="0">
              <a:latin typeface="Corbe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0" y="3805535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le / la (l’)  </a:t>
            </a:r>
            <a:r>
              <a:rPr lang="en-US" altLang="en-US" sz="1600" dirty="0" smtClean="0">
                <a:latin typeface="Corbel" pitchFamily="34" charset="0"/>
              </a:rPr>
              <a:t>him/her/it</a:t>
            </a:r>
            <a:endParaRPr lang="en-US" altLang="en-US" sz="1100" dirty="0">
              <a:latin typeface="Corbe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0" y="4267200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nous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1600" dirty="0" smtClean="0">
                <a:latin typeface="Corbel" pitchFamily="34" charset="0"/>
              </a:rPr>
              <a:t>us</a:t>
            </a:r>
            <a:endParaRPr lang="en-US" altLang="en-US" sz="1100" dirty="0">
              <a:latin typeface="Corbe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0" y="4724400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v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ous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1600" dirty="0" smtClean="0">
                <a:latin typeface="Corbel" pitchFamily="34" charset="0"/>
              </a:rPr>
              <a:t>you</a:t>
            </a:r>
            <a:endParaRPr lang="en-US" altLang="en-US" sz="1100" dirty="0">
              <a:latin typeface="Corbe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48000" y="5177135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les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1600" dirty="0" smtClean="0">
                <a:latin typeface="Corbel" pitchFamily="34" charset="0"/>
              </a:rPr>
              <a:t>them</a:t>
            </a:r>
            <a:endParaRPr lang="en-US" altLang="en-US" sz="1100" dirty="0">
              <a:latin typeface="Corbe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15000" y="295275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 smtClean="0">
                <a:latin typeface="Corbel" pitchFamily="34" charset="0"/>
              </a:rPr>
              <a:t>Paul </a:t>
            </a:r>
            <a:r>
              <a:rPr lang="en-US" altLang="en-US" sz="2000" b="1" dirty="0" err="1" smtClean="0">
                <a:solidFill>
                  <a:srgbClr val="0000FF"/>
                </a:solidFill>
                <a:latin typeface="Corbel" pitchFamily="34" charset="0"/>
              </a:rPr>
              <a:t>m’</a:t>
            </a:r>
            <a:r>
              <a:rPr lang="en-US" altLang="en-US" sz="2000" dirty="0" err="1" smtClean="0">
                <a:latin typeface="Corbel" pitchFamily="34" charset="0"/>
              </a:rPr>
              <a:t>invite</a:t>
            </a:r>
            <a:r>
              <a:rPr lang="en-US" altLang="en-US" sz="2000" dirty="0">
                <a:latin typeface="Corbel" pitchFamily="34" charset="0"/>
              </a:rPr>
              <a:t>.</a:t>
            </a:r>
            <a:endParaRPr lang="en-US" altLang="en-US" sz="1400" dirty="0">
              <a:latin typeface="Corbe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15000" y="340995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 smtClean="0">
                <a:latin typeface="Corbel" pitchFamily="34" charset="0"/>
              </a:rPr>
              <a:t>Je </a:t>
            </a:r>
            <a:r>
              <a:rPr lang="en-US" altLang="en-US" sz="2000" b="1" dirty="0" err="1" smtClean="0">
                <a:solidFill>
                  <a:srgbClr val="0000FF"/>
                </a:solidFill>
                <a:latin typeface="Corbel" pitchFamily="34" charset="0"/>
              </a:rPr>
              <a:t>t’</a:t>
            </a:r>
            <a:r>
              <a:rPr lang="en-US" altLang="en-US" sz="2000" dirty="0" err="1" smtClean="0">
                <a:latin typeface="Corbel" pitchFamily="34" charset="0"/>
              </a:rPr>
              <a:t>aime</a:t>
            </a:r>
            <a:r>
              <a:rPr lang="en-US" altLang="en-US" sz="2000" dirty="0" smtClean="0">
                <a:latin typeface="Corbel" pitchFamily="34" charset="0"/>
              </a:rPr>
              <a:t>.</a:t>
            </a:r>
            <a:endParaRPr lang="en-US" altLang="en-US" sz="1400" dirty="0">
              <a:latin typeface="Corbe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15000" y="386715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 err="1" smtClean="0">
                <a:latin typeface="Corbel" pitchFamily="34" charset="0"/>
              </a:rPr>
              <a:t>Tu</a:t>
            </a:r>
            <a:r>
              <a:rPr lang="en-US" altLang="en-US" sz="2000" dirty="0" smtClean="0">
                <a:latin typeface="Corbel" pitchFamily="34" charset="0"/>
              </a:rPr>
              <a:t> </a:t>
            </a:r>
            <a:r>
              <a:rPr lang="en-US" altLang="en-US" sz="2000" b="1" dirty="0" smtClean="0">
                <a:solidFill>
                  <a:srgbClr val="0000FF"/>
                </a:solidFill>
                <a:latin typeface="Corbel" pitchFamily="34" charset="0"/>
              </a:rPr>
              <a:t>la </a:t>
            </a:r>
            <a:r>
              <a:rPr lang="en-US" altLang="en-US" sz="2000" dirty="0" err="1" smtClean="0">
                <a:latin typeface="Corbel" pitchFamily="34" charset="0"/>
              </a:rPr>
              <a:t>cherches</a:t>
            </a:r>
            <a:r>
              <a:rPr lang="en-US" altLang="en-US" sz="2000" dirty="0" smtClean="0">
                <a:latin typeface="Corbel" pitchFamily="34" charset="0"/>
              </a:rPr>
              <a:t>.</a:t>
            </a:r>
            <a:endParaRPr lang="en-US" altLang="en-US" sz="1400" dirty="0">
              <a:latin typeface="Corbe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15000" y="4324350"/>
            <a:ext cx="266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 err="1" smtClean="0">
                <a:latin typeface="Corbel" pitchFamily="34" charset="0"/>
              </a:rPr>
              <a:t>Ils</a:t>
            </a:r>
            <a:r>
              <a:rPr lang="en-US" altLang="en-US" sz="2000" dirty="0" smtClean="0">
                <a:latin typeface="Corbel" pitchFamily="34" charset="0"/>
              </a:rPr>
              <a:t>  </a:t>
            </a:r>
            <a:r>
              <a:rPr lang="en-US" altLang="en-US" sz="2000" b="1" dirty="0" smtClean="0">
                <a:solidFill>
                  <a:srgbClr val="0000FF"/>
                </a:solidFill>
                <a:latin typeface="Corbel" pitchFamily="34" charset="0"/>
              </a:rPr>
              <a:t>nous </a:t>
            </a:r>
            <a:r>
              <a:rPr lang="en-US" altLang="en-US" sz="2000" dirty="0" err="1" smtClean="0">
                <a:latin typeface="Corbel" pitchFamily="34" charset="0"/>
              </a:rPr>
              <a:t>attendent</a:t>
            </a:r>
            <a:r>
              <a:rPr lang="en-US" altLang="en-US" sz="2000" dirty="0" smtClean="0">
                <a:latin typeface="Corbel" pitchFamily="34" charset="0"/>
              </a:rPr>
              <a:t>.</a:t>
            </a:r>
            <a:endParaRPr lang="en-US" altLang="en-US" sz="1400" dirty="0">
              <a:latin typeface="Corbe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715000" y="4781490"/>
            <a:ext cx="266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 smtClean="0">
                <a:latin typeface="Corbel" pitchFamily="34" charset="0"/>
              </a:rPr>
              <a:t>Je </a:t>
            </a:r>
            <a:r>
              <a:rPr lang="en-US" altLang="en-US" sz="2000" b="1" dirty="0" err="1" smtClean="0">
                <a:solidFill>
                  <a:srgbClr val="0000FF"/>
                </a:solidFill>
                <a:latin typeface="Corbel" pitchFamily="34" charset="0"/>
              </a:rPr>
              <a:t>vous</a:t>
            </a:r>
            <a:r>
              <a:rPr lang="en-US" altLang="en-US" sz="20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000" dirty="0" smtClean="0">
                <a:latin typeface="Corbel" pitchFamily="34" charset="0"/>
              </a:rPr>
              <a:t>aide.</a:t>
            </a:r>
            <a:endParaRPr lang="en-US" altLang="en-US" sz="1400" dirty="0">
              <a:latin typeface="Corbe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15000" y="5257800"/>
            <a:ext cx="266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 smtClean="0">
                <a:latin typeface="Corbel" pitchFamily="34" charset="0"/>
              </a:rPr>
              <a:t>Mon </a:t>
            </a:r>
            <a:r>
              <a:rPr lang="en-US" altLang="en-US" sz="2000" dirty="0" err="1" smtClean="0">
                <a:latin typeface="Corbel" pitchFamily="34" charset="0"/>
              </a:rPr>
              <a:t>ami</a:t>
            </a:r>
            <a:r>
              <a:rPr lang="en-US" altLang="en-US" sz="2000" dirty="0" smtClean="0">
                <a:latin typeface="Corbel" pitchFamily="34" charset="0"/>
              </a:rPr>
              <a:t> </a:t>
            </a:r>
            <a:r>
              <a:rPr lang="en-US" altLang="en-US" sz="2000" b="1" dirty="0" smtClean="0">
                <a:solidFill>
                  <a:srgbClr val="0000FF"/>
                </a:solidFill>
                <a:latin typeface="Corbel" pitchFamily="34" charset="0"/>
              </a:rPr>
              <a:t>les </a:t>
            </a:r>
            <a:r>
              <a:rPr lang="en-US" altLang="en-US" sz="2000" dirty="0" err="1" smtClean="0">
                <a:latin typeface="Corbel" pitchFamily="34" charset="0"/>
              </a:rPr>
              <a:t>connaît</a:t>
            </a:r>
            <a:r>
              <a:rPr lang="en-US" altLang="en-US" sz="2000" dirty="0" smtClean="0">
                <a:latin typeface="Corbel" pitchFamily="34" charset="0"/>
              </a:rPr>
              <a:t>.</a:t>
            </a:r>
            <a:endParaRPr lang="en-US" altLang="en-US" sz="14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4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compléments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objets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directs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1600200" y="13716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smtClean="0">
                <a:latin typeface="Corbel" pitchFamily="34" charset="0"/>
              </a:rPr>
              <a:t>Position:</a:t>
            </a:r>
            <a:endParaRPr lang="en-US" altLang="en-US" sz="2400" dirty="0">
              <a:latin typeface="Corbe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676400" y="2057400"/>
            <a:ext cx="3276600" cy="5238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dirty="0">
                <a:latin typeface="Corbel" pitchFamily="34" charset="0"/>
              </a:rPr>
              <a:t>subject + </a:t>
            </a:r>
            <a:r>
              <a:rPr lang="en-US" altLang="en-US" sz="2800" b="1" dirty="0">
                <a:solidFill>
                  <a:srgbClr val="0000FF"/>
                </a:solidFill>
                <a:latin typeface="Corbel" pitchFamily="34" charset="0"/>
              </a:rPr>
              <a:t>OP</a:t>
            </a:r>
            <a:r>
              <a:rPr lang="en-US" altLang="en-US" sz="2800" dirty="0">
                <a:latin typeface="Corbel" pitchFamily="34" charset="0"/>
              </a:rPr>
              <a:t> + verb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981200" y="2730500"/>
            <a:ext cx="3124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smtClean="0">
                <a:latin typeface="Corbel" pitchFamily="34" charset="0"/>
              </a:rPr>
              <a:t>Qui </a:t>
            </a:r>
            <a:r>
              <a:rPr lang="en-US" altLang="en-US" sz="2200" dirty="0" err="1" smtClean="0">
                <a:latin typeface="Corbel" pitchFamily="34" charset="0"/>
              </a:rPr>
              <a:t>connaît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Paul</a:t>
            </a:r>
            <a:r>
              <a:rPr lang="en-US" altLang="en-US" sz="2200" dirty="0" smtClean="0">
                <a:latin typeface="Corbel" pitchFamily="34" charset="0"/>
              </a:rPr>
              <a:t>?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57800" y="2743200"/>
            <a:ext cx="3657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Je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l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e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connais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57800" y="3124200"/>
            <a:ext cx="3886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>
                <a:latin typeface="Corbel" pitchFamily="34" charset="0"/>
              </a:rPr>
              <a:t>Tu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Corbel" pitchFamily="34" charset="0"/>
              </a:rPr>
              <a:t>ne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le </a:t>
            </a:r>
            <a:r>
              <a:rPr lang="en-US" altLang="en-US" sz="2200" dirty="0" err="1" smtClean="0">
                <a:latin typeface="Corbel" pitchFamily="34" charset="0"/>
              </a:rPr>
              <a:t>connais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smtClean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2200" dirty="0" smtClean="0">
                <a:latin typeface="Corbel" pitchFamily="34" charset="0"/>
              </a:rPr>
              <a:t>. 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76400" y="4038600"/>
            <a:ext cx="4800600" cy="5238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dirty="0">
                <a:latin typeface="Corbel" pitchFamily="34" charset="0"/>
              </a:rPr>
              <a:t>subject + verb + </a:t>
            </a:r>
            <a:r>
              <a:rPr lang="en-US" altLang="en-US" sz="2800" b="1" dirty="0">
                <a:solidFill>
                  <a:srgbClr val="0000FF"/>
                </a:solidFill>
                <a:latin typeface="Corbel" pitchFamily="34" charset="0"/>
              </a:rPr>
              <a:t>OP</a:t>
            </a:r>
            <a:r>
              <a:rPr lang="en-US" altLang="en-US" sz="2800" dirty="0">
                <a:latin typeface="Corbel" pitchFamily="34" charset="0"/>
              </a:rPr>
              <a:t> + infinitive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981200" y="4800600"/>
            <a:ext cx="3124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smtClean="0">
                <a:latin typeface="Corbel" pitchFamily="34" charset="0"/>
              </a:rPr>
              <a:t>Qui </a:t>
            </a:r>
            <a:r>
              <a:rPr lang="en-US" altLang="en-US" sz="2200" dirty="0" err="1" smtClean="0">
                <a:latin typeface="Corbel" pitchFamily="34" charset="0"/>
              </a:rPr>
              <a:t>va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regarder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le film</a:t>
            </a:r>
            <a:r>
              <a:rPr lang="en-US" altLang="en-US" sz="2200" dirty="0" smtClean="0">
                <a:latin typeface="Corbel" pitchFamily="34" charset="0"/>
              </a:rPr>
              <a:t>?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57800" y="4813300"/>
            <a:ext cx="3657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2200" dirty="0">
                <a:latin typeface="Corbel" pitchFamily="34" charset="0"/>
              </a:rPr>
              <a:t>Je </a:t>
            </a:r>
            <a:r>
              <a:rPr lang="en-US" altLang="en-US" sz="2200" dirty="0" err="1" smtClean="0">
                <a:latin typeface="Corbel" pitchFamily="34" charset="0"/>
              </a:rPr>
              <a:t>vais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le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regarder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2200" dirty="0" smtClean="0">
                <a:latin typeface="Corbel" pitchFamily="34" charset="0"/>
              </a:rPr>
              <a:t>Marc </a:t>
            </a:r>
            <a:r>
              <a:rPr lang="en-US" altLang="en-US" sz="2200" dirty="0" smtClean="0">
                <a:solidFill>
                  <a:srgbClr val="FF0000"/>
                </a:solidFill>
                <a:latin typeface="Corbel" pitchFamily="34" charset="0"/>
              </a:rPr>
              <a:t>ne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va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smtClean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le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regarder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1981200" y="5791874"/>
            <a:ext cx="3124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 smtClean="0">
                <a:latin typeface="Corbel" pitchFamily="34" charset="0"/>
              </a:rPr>
              <a:t>Tu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veux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écouter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ces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CD</a:t>
            </a:r>
            <a:r>
              <a:rPr lang="en-US" altLang="en-US" sz="2200" dirty="0" smtClean="0">
                <a:latin typeface="Corbel" pitchFamily="34" charset="0"/>
              </a:rPr>
              <a:t>?</a:t>
            </a:r>
            <a:endParaRPr lang="en-US" altLang="en-US" sz="2200" dirty="0">
              <a:latin typeface="Corbe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257800" y="5791200"/>
            <a:ext cx="3886200" cy="938719"/>
            <a:chOff x="5257800" y="5791200"/>
            <a:chExt cx="3886200" cy="938719"/>
          </a:xfrm>
        </p:grpSpPr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5257800" y="5791200"/>
              <a:ext cx="3886200" cy="938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2200" dirty="0" smtClean="0">
                  <a:latin typeface="Corbel" pitchFamily="34" charset="0"/>
                </a:rPr>
                <a:t>Je </a:t>
              </a:r>
              <a:r>
                <a:rPr lang="en-US" altLang="en-US" sz="2200" dirty="0" err="1" smtClean="0">
                  <a:latin typeface="Corbel" pitchFamily="34" charset="0"/>
                </a:rPr>
                <a:t>veux</a:t>
              </a:r>
              <a:r>
                <a:rPr lang="en-US" altLang="en-US" sz="2200" dirty="0" smtClean="0">
                  <a:latin typeface="Corbel" pitchFamily="34" charset="0"/>
                </a:rPr>
                <a:t> </a:t>
              </a:r>
              <a:r>
                <a:rPr lang="en-US" altLang="en-US" sz="2200" b="1" dirty="0" smtClean="0">
                  <a:solidFill>
                    <a:srgbClr val="0000FF"/>
                  </a:solidFill>
                  <a:latin typeface="Corbel" pitchFamily="34" charset="0"/>
                </a:rPr>
                <a:t>les </a:t>
              </a:r>
              <a:r>
                <a:rPr lang="en-US" altLang="en-US" sz="2200" dirty="0" err="1" smtClean="0">
                  <a:latin typeface="Corbel" pitchFamily="34" charset="0"/>
                </a:rPr>
                <a:t>écouter</a:t>
              </a:r>
              <a:r>
                <a:rPr lang="en-US" altLang="en-US" sz="2200" dirty="0" smtClean="0">
                  <a:latin typeface="Corbel" pitchFamily="34" charset="0"/>
                </a:rPr>
                <a:t>.</a:t>
              </a:r>
            </a:p>
            <a:p>
              <a:pPr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2200" dirty="0" smtClean="0">
                  <a:latin typeface="Corbel" pitchFamily="34" charset="0"/>
                </a:rPr>
                <a:t>Je </a:t>
              </a:r>
              <a:r>
                <a:rPr lang="en-US" altLang="en-US" sz="2200" dirty="0" smtClean="0">
                  <a:solidFill>
                    <a:srgbClr val="FF0000"/>
                  </a:solidFill>
                  <a:latin typeface="Corbel" pitchFamily="34" charset="0"/>
                </a:rPr>
                <a:t>ne</a:t>
              </a:r>
              <a:r>
                <a:rPr lang="en-US" altLang="en-US" sz="2200" dirty="0" smtClean="0">
                  <a:latin typeface="Corbel" pitchFamily="34" charset="0"/>
                </a:rPr>
                <a:t> </a:t>
              </a:r>
              <a:r>
                <a:rPr lang="en-US" altLang="en-US" sz="2200" dirty="0" err="1" smtClean="0">
                  <a:latin typeface="Corbel" pitchFamily="34" charset="0"/>
                </a:rPr>
                <a:t>veux</a:t>
              </a:r>
              <a:r>
                <a:rPr lang="en-US" altLang="en-US" sz="2200" dirty="0" smtClean="0">
                  <a:latin typeface="Corbel" pitchFamily="34" charset="0"/>
                </a:rPr>
                <a:t> </a:t>
              </a:r>
              <a:r>
                <a:rPr lang="en-US" altLang="en-US" sz="2200" dirty="0" smtClean="0">
                  <a:solidFill>
                    <a:srgbClr val="FF0000"/>
                  </a:solidFill>
                  <a:latin typeface="Corbel" pitchFamily="34" charset="0"/>
                </a:rPr>
                <a:t>pas</a:t>
              </a:r>
              <a:r>
                <a:rPr lang="en-US" altLang="en-US" sz="2200" dirty="0" smtClean="0">
                  <a:latin typeface="Corbel" pitchFamily="34" charset="0"/>
                </a:rPr>
                <a:t> </a:t>
              </a:r>
              <a:r>
                <a:rPr lang="en-US" altLang="en-US" sz="2200" b="1" dirty="0" smtClean="0">
                  <a:solidFill>
                    <a:srgbClr val="0000FF"/>
                  </a:solidFill>
                  <a:latin typeface="Corbel" pitchFamily="34" charset="0"/>
                </a:rPr>
                <a:t>les</a:t>
              </a:r>
              <a:r>
                <a:rPr lang="en-US" altLang="en-US" sz="2200" dirty="0" smtClean="0">
                  <a:latin typeface="Corbel" pitchFamily="34" charset="0"/>
                </a:rPr>
                <a:t> </a:t>
              </a:r>
              <a:r>
                <a:rPr lang="en-US" altLang="en-US" sz="2200" dirty="0" err="1" smtClean="0">
                  <a:latin typeface="Corbel" pitchFamily="34" charset="0"/>
                </a:rPr>
                <a:t>écouter</a:t>
              </a:r>
              <a:r>
                <a:rPr lang="en-US" altLang="en-US" sz="2200" dirty="0" smtClean="0">
                  <a:latin typeface="Corbel" pitchFamily="34" charset="0"/>
                </a:rPr>
                <a:t>. </a:t>
              </a:r>
              <a:endParaRPr lang="en-US" altLang="en-US" sz="2200" dirty="0">
                <a:latin typeface="Corbel" pitchFamily="34" charset="0"/>
              </a:endParaRPr>
            </a:p>
          </p:txBody>
        </p:sp>
        <p:sp>
          <p:nvSpPr>
            <p:cNvPr id="14" name="Arc 13"/>
            <p:cNvSpPr/>
            <p:nvPr/>
          </p:nvSpPr>
          <p:spPr bwMode="auto">
            <a:xfrm rot="8466954">
              <a:off x="6402501" y="5802192"/>
              <a:ext cx="457200" cy="409575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Arc 14"/>
            <p:cNvSpPr/>
            <p:nvPr/>
          </p:nvSpPr>
          <p:spPr bwMode="auto">
            <a:xfrm rot="8466954">
              <a:off x="7164501" y="6274099"/>
              <a:ext cx="457200" cy="409575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904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compléments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objets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directs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600200" y="1844124"/>
            <a:ext cx="434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200" dirty="0">
                <a:latin typeface="Corbel" pitchFamily="34" charset="0"/>
              </a:rPr>
              <a:t>Position à </a:t>
            </a:r>
            <a:r>
              <a:rPr lang="en-US" altLang="en-US" sz="2800" dirty="0">
                <a:latin typeface="Corbel" pitchFamily="34" charset="0"/>
              </a:rPr>
              <a:t>L’IMPÉRATIF</a:t>
            </a:r>
            <a:r>
              <a:rPr lang="en-US" altLang="en-US" sz="2400" dirty="0">
                <a:latin typeface="Corbel" pitchFamily="34" charset="0"/>
              </a:rPr>
              <a:t>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643097"/>
              </p:ext>
            </p:extLst>
          </p:nvPr>
        </p:nvGraphicFramePr>
        <p:xfrm>
          <a:off x="1219200" y="2606124"/>
          <a:ext cx="7391400" cy="1219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39611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Affirmative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Negative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2704"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676400" y="3124200"/>
            <a:ext cx="251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dirty="0">
                <a:latin typeface="Corbel" pitchFamily="34" charset="0"/>
              </a:rPr>
              <a:t>verb + </a:t>
            </a:r>
            <a:r>
              <a:rPr lang="en-US" altLang="en-US" sz="2800" b="1" dirty="0" smtClean="0">
                <a:solidFill>
                  <a:srgbClr val="0000FF"/>
                </a:solidFill>
                <a:latin typeface="Corbel" pitchFamily="34" charset="0"/>
              </a:rPr>
              <a:t>OP</a:t>
            </a:r>
            <a:r>
              <a:rPr lang="en-US" altLang="en-US" sz="2800" dirty="0" smtClean="0">
                <a:latin typeface="Corbel" pitchFamily="34" charset="0"/>
              </a:rPr>
              <a:t> </a:t>
            </a:r>
            <a:r>
              <a:rPr lang="en-US" altLang="en-US" sz="2800" dirty="0">
                <a:latin typeface="Corbel" pitchFamily="34" charset="0"/>
              </a:rPr>
              <a:t>+ …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00600" y="3124200"/>
            <a:ext cx="388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dirty="0">
                <a:latin typeface="Corbel" pitchFamily="34" charset="0"/>
              </a:rPr>
              <a:t>Ne + </a:t>
            </a:r>
            <a:r>
              <a:rPr lang="en-US" altLang="en-US" sz="2800" b="1" dirty="0">
                <a:solidFill>
                  <a:srgbClr val="0000FF"/>
                </a:solidFill>
                <a:latin typeface="Corbel" pitchFamily="34" charset="0"/>
              </a:rPr>
              <a:t>OP</a:t>
            </a:r>
            <a:r>
              <a:rPr lang="en-US" altLang="en-US" sz="2800" dirty="0">
                <a:latin typeface="Corbel" pitchFamily="34" charset="0"/>
              </a:rPr>
              <a:t> + verb + pas + …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447800" y="4191000"/>
            <a:ext cx="3124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 smtClean="0">
                <a:latin typeface="Corbel" pitchFamily="34" charset="0"/>
              </a:rPr>
              <a:t>J’invite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Sylvie</a:t>
            </a:r>
            <a:r>
              <a:rPr lang="en-US" altLang="en-US" sz="2200" dirty="0" smtClean="0">
                <a:latin typeface="Corbel" pitchFamily="34" charset="0"/>
              </a:rPr>
              <a:t>?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24400" y="4203700"/>
            <a:ext cx="3657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2200" dirty="0" err="1" smtClean="0">
                <a:latin typeface="Corbel" pitchFamily="34" charset="0"/>
              </a:rPr>
              <a:t>Oui</a:t>
            </a:r>
            <a:r>
              <a:rPr lang="en-US" altLang="en-US" sz="2200" dirty="0" smtClean="0">
                <a:latin typeface="Corbel" pitchFamily="34" charset="0"/>
              </a:rPr>
              <a:t>, invite-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la</a:t>
            </a:r>
            <a:r>
              <a:rPr lang="en-US" altLang="en-US" sz="2200" dirty="0">
                <a:latin typeface="Corbel" pitchFamily="34" charset="0"/>
              </a:rPr>
              <a:t>.</a:t>
            </a:r>
            <a:endParaRPr lang="en-US" altLang="en-US" sz="2200" dirty="0" smtClean="0">
              <a:latin typeface="Corbe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2200" dirty="0" smtClean="0">
                <a:latin typeface="Corbel" pitchFamily="34" charset="0"/>
              </a:rPr>
              <a:t>Non, </a:t>
            </a:r>
            <a:r>
              <a:rPr lang="en-US" altLang="en-US" sz="2200" dirty="0" smtClean="0">
                <a:solidFill>
                  <a:srgbClr val="FF0000"/>
                </a:solidFill>
                <a:latin typeface="Corbel" pitchFamily="34" charset="0"/>
              </a:rPr>
              <a:t>ne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 smtClean="0">
                <a:latin typeface="Corbel" pitchFamily="34" charset="0"/>
              </a:rPr>
              <a:t>invite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smtClean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447800" y="5182274"/>
            <a:ext cx="3124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 smtClean="0">
                <a:latin typeface="Corbel" pitchFamily="34" charset="0"/>
              </a:rPr>
              <a:t>J’achète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les billets</a:t>
            </a:r>
            <a:r>
              <a:rPr lang="en-US" altLang="en-US" sz="2200" dirty="0" smtClean="0">
                <a:latin typeface="Corbel" pitchFamily="34" charset="0"/>
              </a:rPr>
              <a:t>?</a:t>
            </a:r>
            <a:endParaRPr lang="en-US" altLang="en-US" sz="2200" dirty="0">
              <a:latin typeface="Corbe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724400" y="5181600"/>
            <a:ext cx="3886200" cy="938719"/>
            <a:chOff x="4724400" y="5181600"/>
            <a:chExt cx="3886200" cy="938719"/>
          </a:xfrm>
        </p:grpSpPr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4724400" y="5181600"/>
              <a:ext cx="3886200" cy="938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2200" dirty="0" err="1" smtClean="0">
                  <a:latin typeface="Corbel" pitchFamily="34" charset="0"/>
                </a:rPr>
                <a:t>Oui</a:t>
              </a:r>
              <a:r>
                <a:rPr lang="en-US" altLang="en-US" sz="2200" dirty="0" smtClean="0">
                  <a:latin typeface="Corbel" pitchFamily="34" charset="0"/>
                </a:rPr>
                <a:t>, </a:t>
              </a:r>
              <a:r>
                <a:rPr lang="en-US" altLang="en-US" sz="2200" dirty="0" err="1" smtClean="0">
                  <a:latin typeface="Corbel" pitchFamily="34" charset="0"/>
                </a:rPr>
                <a:t>achète</a:t>
              </a:r>
              <a:r>
                <a:rPr lang="en-US" altLang="en-US" sz="2200" dirty="0" smtClean="0">
                  <a:latin typeface="Corbel" pitchFamily="34" charset="0"/>
                </a:rPr>
                <a:t>-</a:t>
              </a:r>
              <a:r>
                <a:rPr lang="en-US" altLang="en-US" sz="2200" b="1" dirty="0" smtClean="0">
                  <a:solidFill>
                    <a:srgbClr val="0000FF"/>
                  </a:solidFill>
                  <a:latin typeface="Corbel" pitchFamily="34" charset="0"/>
                </a:rPr>
                <a:t>les</a:t>
              </a:r>
              <a:r>
                <a:rPr lang="en-US" altLang="en-US" sz="2200" dirty="0" smtClean="0">
                  <a:latin typeface="Corbel" pitchFamily="34" charset="0"/>
                </a:rPr>
                <a:t>.</a:t>
              </a:r>
            </a:p>
            <a:p>
              <a:pPr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en-US" sz="2200" dirty="0" smtClean="0">
                  <a:latin typeface="Corbel" pitchFamily="34" charset="0"/>
                </a:rPr>
                <a:t>Non,  </a:t>
              </a:r>
              <a:r>
                <a:rPr lang="en-US" altLang="en-US" sz="2200" dirty="0" smtClean="0">
                  <a:solidFill>
                    <a:srgbClr val="FF0000"/>
                  </a:solidFill>
                  <a:latin typeface="Corbel" pitchFamily="34" charset="0"/>
                </a:rPr>
                <a:t>ne</a:t>
              </a:r>
              <a:r>
                <a:rPr lang="en-US" altLang="en-US" sz="2200" dirty="0" smtClean="0">
                  <a:latin typeface="Corbel" pitchFamily="34" charset="0"/>
                </a:rPr>
                <a:t> </a:t>
              </a:r>
              <a:r>
                <a:rPr lang="en-US" altLang="en-US" sz="2200" b="1" dirty="0" smtClean="0">
                  <a:solidFill>
                    <a:srgbClr val="0000FF"/>
                  </a:solidFill>
                  <a:latin typeface="Corbel" pitchFamily="34" charset="0"/>
                </a:rPr>
                <a:t>les</a:t>
              </a:r>
              <a:r>
                <a:rPr lang="en-US" altLang="en-US" sz="2200" dirty="0" smtClean="0">
                  <a:latin typeface="Corbel" pitchFamily="34" charset="0"/>
                </a:rPr>
                <a:t> </a:t>
              </a:r>
              <a:r>
                <a:rPr lang="en-US" altLang="en-US" sz="2200" dirty="0" err="1" smtClean="0">
                  <a:latin typeface="Corbel" pitchFamily="34" charset="0"/>
                </a:rPr>
                <a:t>achète</a:t>
              </a:r>
              <a:r>
                <a:rPr lang="en-US" altLang="en-US" sz="2200" dirty="0" smtClean="0">
                  <a:latin typeface="Corbel" pitchFamily="34" charset="0"/>
                </a:rPr>
                <a:t> </a:t>
              </a:r>
              <a:r>
                <a:rPr lang="en-US" altLang="en-US" sz="2200" dirty="0" smtClean="0">
                  <a:solidFill>
                    <a:srgbClr val="FF0000"/>
                  </a:solidFill>
                  <a:latin typeface="Corbel" pitchFamily="34" charset="0"/>
                </a:rPr>
                <a:t>pas</a:t>
              </a:r>
              <a:r>
                <a:rPr lang="en-US" altLang="en-US" sz="2200" dirty="0" smtClean="0">
                  <a:latin typeface="Corbel" pitchFamily="34" charset="0"/>
                </a:rPr>
                <a:t>. </a:t>
              </a:r>
              <a:endParaRPr lang="en-US" altLang="en-US" sz="2200" dirty="0">
                <a:latin typeface="Corbel" pitchFamily="34" charset="0"/>
              </a:endParaRPr>
            </a:p>
          </p:txBody>
        </p:sp>
        <p:sp>
          <p:nvSpPr>
            <p:cNvPr id="12" name="Arc 11"/>
            <p:cNvSpPr/>
            <p:nvPr/>
          </p:nvSpPr>
          <p:spPr bwMode="auto">
            <a:xfrm rot="8466954">
              <a:off x="6021501" y="5664499"/>
              <a:ext cx="457200" cy="409575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368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compléments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1524000" y="1676400"/>
            <a:ext cx="7620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latin typeface="Corbel" pitchFamily="34" charset="0"/>
              </a:rPr>
              <a:t>Des </a:t>
            </a:r>
            <a:r>
              <a:rPr lang="en-US" altLang="en-US" sz="2600" dirty="0" err="1" smtClean="0">
                <a:latin typeface="Corbel" pitchFamily="34" charset="0"/>
              </a:rPr>
              <a:t>verbes</a:t>
            </a:r>
            <a:r>
              <a:rPr lang="en-US" altLang="en-US" sz="2600" dirty="0" smtClean="0">
                <a:latin typeface="Corbel" pitchFamily="34" charset="0"/>
              </a:rPr>
              <a:t> qui </a:t>
            </a:r>
            <a:r>
              <a:rPr lang="en-US" altLang="en-US" sz="2600" dirty="0" err="1" smtClean="0">
                <a:latin typeface="Corbel" pitchFamily="34" charset="0"/>
              </a:rPr>
              <a:t>ont</a:t>
            </a:r>
            <a:r>
              <a:rPr lang="en-US" altLang="en-US" sz="2600" dirty="0" smtClean="0">
                <a:latin typeface="Corbel" pitchFamily="34" charset="0"/>
              </a:rPr>
              <a:t> un </a:t>
            </a:r>
            <a:r>
              <a:rPr lang="en-US" altLang="en-US" sz="2800" b="1" dirty="0" smtClean="0">
                <a:solidFill>
                  <a:srgbClr val="FF0000"/>
                </a:solidFill>
                <a:latin typeface="Corbel" pitchFamily="34" charset="0"/>
              </a:rPr>
              <a:t>OBJET</a:t>
            </a:r>
            <a:r>
              <a:rPr lang="en-US" altLang="en-US" sz="2600" b="1" dirty="0" smtClean="0">
                <a:solidFill>
                  <a:srgbClr val="FF0000"/>
                </a:solidFill>
                <a:latin typeface="Corbel" pitchFamily="34" charset="0"/>
              </a:rPr>
              <a:t> DIRECT </a:t>
            </a:r>
            <a:r>
              <a:rPr lang="en-US" altLang="en-US" sz="2600" dirty="0" smtClean="0">
                <a:latin typeface="Corbel" pitchFamily="34" charset="0"/>
              </a:rPr>
              <a:t>en </a:t>
            </a:r>
            <a:r>
              <a:rPr lang="en-US" altLang="en-US" sz="2600" dirty="0" err="1" smtClean="0">
                <a:latin typeface="Corbel" pitchFamily="34" charset="0"/>
              </a:rPr>
              <a:t>français</a:t>
            </a:r>
            <a:r>
              <a:rPr lang="en-US" altLang="en-US" sz="2600" dirty="0" smtClean="0">
                <a:latin typeface="Corbel" pitchFamily="34" charset="0"/>
              </a:rPr>
              <a:t>…</a:t>
            </a:r>
          </a:p>
          <a:p>
            <a:r>
              <a:rPr lang="en-US" altLang="en-US" sz="2600" dirty="0" err="1" smtClean="0">
                <a:latin typeface="Corbel" pitchFamily="34" charset="0"/>
              </a:rPr>
              <a:t>mais</a:t>
            </a:r>
            <a:r>
              <a:rPr lang="en-US" altLang="en-US" sz="2600" dirty="0" smtClean="0">
                <a:latin typeface="Corbel" pitchFamily="34" charset="0"/>
              </a:rPr>
              <a:t> pas en </a:t>
            </a:r>
            <a:r>
              <a:rPr lang="en-US" altLang="en-US" sz="2600" dirty="0" err="1" smtClean="0">
                <a:latin typeface="Corbel" pitchFamily="34" charset="0"/>
              </a:rPr>
              <a:t>anglais</a:t>
            </a:r>
            <a:r>
              <a:rPr lang="en-US" altLang="en-US" sz="2600" dirty="0" smtClean="0">
                <a:latin typeface="Corbel" pitchFamily="34" charset="0"/>
              </a:rPr>
              <a:t>:</a:t>
            </a:r>
            <a:endParaRPr lang="en-US" altLang="en-US" sz="2600" dirty="0">
              <a:latin typeface="Corbe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1537"/>
              </p:ext>
            </p:extLst>
          </p:nvPr>
        </p:nvGraphicFramePr>
        <p:xfrm>
          <a:off x="1524000" y="2743200"/>
          <a:ext cx="71628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667000"/>
                <a:gridCol w="685800"/>
                <a:gridCol w="2514600"/>
              </a:tblGrid>
              <a:tr h="447675">
                <a:tc row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 row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 row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 row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0" y="2971800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 err="1" smtClean="0">
                <a:latin typeface="Corbel" pitchFamily="34" charset="0"/>
              </a:rPr>
              <a:t>attendre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19400" y="27432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smtClean="0">
                <a:latin typeface="Corbel" pitchFamily="34" charset="0"/>
              </a:rPr>
              <a:t>Nous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attendons</a:t>
            </a:r>
            <a:endParaRPr lang="en-US" altLang="en-US" sz="16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72200" y="27432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l</a:t>
            </a:r>
            <a:r>
              <a:rPr lang="en-US" altLang="en-US" sz="2400" dirty="0" smtClean="0">
                <a:latin typeface="Corbel" pitchFamily="34" charset="0"/>
              </a:rPr>
              <a:t>e bus.</a:t>
            </a:r>
            <a:endParaRPr lang="en-US" altLang="en-US" sz="16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19400" y="3200400"/>
            <a:ext cx="236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 smtClean="0">
                <a:latin typeface="Corbel" pitchFamily="34" charset="0"/>
              </a:rPr>
              <a:t>We </a:t>
            </a:r>
            <a:r>
              <a:rPr lang="en-US" altLang="en-US" i="1" dirty="0" smtClean="0">
                <a:solidFill>
                  <a:srgbClr val="0000FF"/>
                </a:solidFill>
                <a:latin typeface="Corbel" pitchFamily="34" charset="0"/>
              </a:rPr>
              <a:t>are</a:t>
            </a:r>
            <a:r>
              <a:rPr lang="en-US" altLang="en-US" i="1" dirty="0" smtClean="0">
                <a:latin typeface="Corbel" pitchFamily="34" charset="0"/>
              </a:rPr>
              <a:t> </a:t>
            </a:r>
            <a:r>
              <a:rPr lang="en-US" altLang="en-US" i="1" dirty="0" smtClean="0">
                <a:solidFill>
                  <a:srgbClr val="0000FF"/>
                </a:solidFill>
                <a:latin typeface="Corbel" pitchFamily="34" charset="0"/>
              </a:rPr>
              <a:t>waiting</a:t>
            </a:r>
            <a:endParaRPr lang="en-US" altLang="en-US" sz="1200" i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72200" y="3200400"/>
            <a:ext cx="236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>
                <a:latin typeface="Corbel" pitchFamily="34" charset="0"/>
              </a:rPr>
              <a:t>t</a:t>
            </a:r>
            <a:r>
              <a:rPr lang="en-US" altLang="en-US" i="1" dirty="0" smtClean="0">
                <a:latin typeface="Corbel" pitchFamily="34" charset="0"/>
              </a:rPr>
              <a:t>he bus.</a:t>
            </a:r>
            <a:endParaRPr lang="en-US" altLang="en-US" sz="1200" i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62600" y="3200400"/>
            <a:ext cx="685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 smtClean="0">
                <a:solidFill>
                  <a:srgbClr val="0000FF"/>
                </a:solidFill>
                <a:latin typeface="Corbel" pitchFamily="34" charset="0"/>
              </a:rPr>
              <a:t>for</a:t>
            </a:r>
            <a:endParaRPr lang="en-US" altLang="en-US" sz="1200" i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24000" y="3810000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 err="1" smtClean="0">
                <a:latin typeface="Corbel" pitchFamily="34" charset="0"/>
              </a:rPr>
              <a:t>chercher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19400" y="36576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smtClean="0">
                <a:latin typeface="Corbel" pitchFamily="34" charset="0"/>
              </a:rPr>
              <a:t>Thomas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cherche</a:t>
            </a:r>
            <a:endParaRPr lang="en-US" altLang="en-US" sz="16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172200" y="36576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smtClean="0">
                <a:latin typeface="Corbel" pitchFamily="34" charset="0"/>
              </a:rPr>
              <a:t>son sac.</a:t>
            </a:r>
            <a:endParaRPr lang="en-US" altLang="en-US" sz="16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19400" y="4126468"/>
            <a:ext cx="236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 smtClean="0">
                <a:latin typeface="Corbel" pitchFamily="34" charset="0"/>
              </a:rPr>
              <a:t>Thomas </a:t>
            </a:r>
            <a:r>
              <a:rPr lang="en-US" altLang="en-US" i="1" dirty="0" smtClean="0">
                <a:solidFill>
                  <a:srgbClr val="0000FF"/>
                </a:solidFill>
                <a:latin typeface="Corbel" pitchFamily="34" charset="0"/>
              </a:rPr>
              <a:t>is looking</a:t>
            </a:r>
            <a:endParaRPr lang="en-US" altLang="en-US" sz="1200" i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72200" y="4126468"/>
            <a:ext cx="236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 smtClean="0">
                <a:latin typeface="Corbel" pitchFamily="34" charset="0"/>
              </a:rPr>
              <a:t>his bag.</a:t>
            </a:r>
            <a:endParaRPr lang="en-US" altLang="en-US" sz="1200" i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562600" y="4126468"/>
            <a:ext cx="685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 smtClean="0">
                <a:solidFill>
                  <a:srgbClr val="0000FF"/>
                </a:solidFill>
                <a:latin typeface="Corbel" pitchFamily="34" charset="0"/>
              </a:rPr>
              <a:t>for</a:t>
            </a:r>
            <a:endParaRPr lang="en-US" altLang="en-US" sz="1200" i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24000" y="4719935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 err="1" smtClean="0">
                <a:latin typeface="Corbel" pitchFamily="34" charset="0"/>
              </a:rPr>
              <a:t>écouter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19400" y="45720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err="1" smtClean="0">
                <a:latin typeface="Corbel" pitchFamily="34" charset="0"/>
              </a:rPr>
              <a:t>Béatrice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écoute</a:t>
            </a:r>
            <a:endParaRPr lang="en-US" altLang="en-US" sz="16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172200" y="45720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err="1" smtClean="0">
                <a:latin typeface="Corbel" pitchFamily="34" charset="0"/>
              </a:rPr>
              <a:t>ses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2400" dirty="0" err="1" smtClean="0">
                <a:latin typeface="Corbel" pitchFamily="34" charset="0"/>
              </a:rPr>
              <a:t>amis</a:t>
            </a:r>
            <a:r>
              <a:rPr lang="en-US" altLang="en-US" sz="2400" dirty="0" smtClean="0">
                <a:latin typeface="Corbel" pitchFamily="34" charset="0"/>
              </a:rPr>
              <a:t>.</a:t>
            </a:r>
            <a:endParaRPr lang="en-US" altLang="en-US" sz="16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819400" y="5040868"/>
            <a:ext cx="236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 err="1" smtClean="0">
                <a:latin typeface="Corbel" pitchFamily="34" charset="0"/>
              </a:rPr>
              <a:t>Béatrice</a:t>
            </a:r>
            <a:r>
              <a:rPr lang="en-US" altLang="en-US" i="1" dirty="0" smtClean="0">
                <a:latin typeface="Corbel" pitchFamily="34" charset="0"/>
              </a:rPr>
              <a:t>  </a:t>
            </a:r>
            <a:r>
              <a:rPr lang="en-US" altLang="en-US" i="1" dirty="0" smtClean="0">
                <a:solidFill>
                  <a:srgbClr val="0000FF"/>
                </a:solidFill>
                <a:latin typeface="Corbel" pitchFamily="34" charset="0"/>
              </a:rPr>
              <a:t>is listening</a:t>
            </a:r>
            <a:endParaRPr lang="en-US" altLang="en-US" sz="1200" i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172200" y="5040868"/>
            <a:ext cx="236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>
                <a:latin typeface="Corbel" pitchFamily="34" charset="0"/>
              </a:rPr>
              <a:t>h</a:t>
            </a:r>
            <a:r>
              <a:rPr lang="en-US" altLang="en-US" i="1" dirty="0" smtClean="0">
                <a:latin typeface="Corbel" pitchFamily="34" charset="0"/>
              </a:rPr>
              <a:t>er friends.</a:t>
            </a:r>
            <a:endParaRPr lang="en-US" altLang="en-US" sz="1200" i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562600" y="5040868"/>
            <a:ext cx="685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 smtClean="0">
                <a:solidFill>
                  <a:srgbClr val="0000FF"/>
                </a:solidFill>
                <a:latin typeface="Corbel" pitchFamily="34" charset="0"/>
              </a:rPr>
              <a:t>to</a:t>
            </a:r>
            <a:endParaRPr lang="en-US" altLang="en-US" sz="1200" i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524000" y="5562600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 err="1" smtClean="0">
                <a:latin typeface="Corbel" pitchFamily="34" charset="0"/>
              </a:rPr>
              <a:t>regarder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819400" y="5481935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smtClean="0">
                <a:latin typeface="Corbel" pitchFamily="34" charset="0"/>
              </a:rPr>
              <a:t>Pierre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regarde</a:t>
            </a:r>
            <a:endParaRPr lang="en-US" altLang="en-US" sz="16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172200" y="5481935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smtClean="0">
                <a:latin typeface="Corbel" pitchFamily="34" charset="0"/>
              </a:rPr>
              <a:t>Nicole.</a:t>
            </a:r>
            <a:endParaRPr lang="en-US" altLang="en-US" sz="16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819400" y="5955268"/>
            <a:ext cx="236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 smtClean="0">
                <a:latin typeface="Corbel" pitchFamily="34" charset="0"/>
              </a:rPr>
              <a:t>Pierre  </a:t>
            </a:r>
            <a:r>
              <a:rPr lang="en-US" altLang="en-US" i="1" dirty="0" smtClean="0">
                <a:solidFill>
                  <a:srgbClr val="0000FF"/>
                </a:solidFill>
                <a:latin typeface="Corbel" pitchFamily="34" charset="0"/>
              </a:rPr>
              <a:t>is looking</a:t>
            </a:r>
            <a:endParaRPr lang="en-US" altLang="en-US" sz="1200" i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172200" y="5955268"/>
            <a:ext cx="236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 smtClean="0">
                <a:latin typeface="Corbel" pitchFamily="34" charset="0"/>
              </a:rPr>
              <a:t>Nicole.</a:t>
            </a:r>
            <a:endParaRPr lang="en-US" altLang="en-US" sz="1200" i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562600" y="5955268"/>
            <a:ext cx="685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 smtClean="0">
                <a:solidFill>
                  <a:srgbClr val="0000FF"/>
                </a:solidFill>
                <a:latin typeface="Corbel" pitchFamily="34" charset="0"/>
              </a:rPr>
              <a:t>at</a:t>
            </a:r>
            <a:endParaRPr lang="en-US" altLang="en-US" sz="1200" i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0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compléments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1524000" y="1676400"/>
            <a:ext cx="7620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err="1" smtClean="0">
                <a:latin typeface="Corbel" pitchFamily="34" charset="0"/>
              </a:rPr>
              <a:t>D’autres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verbes</a:t>
            </a:r>
            <a:r>
              <a:rPr lang="en-US" altLang="en-US" sz="2600" dirty="0" smtClean="0">
                <a:latin typeface="Corbel" pitchFamily="34" charset="0"/>
              </a:rPr>
              <a:t> qui </a:t>
            </a:r>
            <a:r>
              <a:rPr lang="en-US" altLang="en-US" sz="2600" dirty="0" err="1" smtClean="0">
                <a:latin typeface="Corbel" pitchFamily="34" charset="0"/>
              </a:rPr>
              <a:t>prennent</a:t>
            </a:r>
            <a:r>
              <a:rPr lang="en-US" altLang="en-US" sz="2600" dirty="0" smtClean="0">
                <a:latin typeface="Corbel" pitchFamily="34" charset="0"/>
              </a:rPr>
              <a:t> un OBJET DIRECT: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611573" y="2296180"/>
            <a:ext cx="6922827" cy="52322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dirty="0">
                <a:latin typeface="Corbel" pitchFamily="34" charset="0"/>
              </a:rPr>
              <a:t>subject </a:t>
            </a:r>
            <a:r>
              <a:rPr lang="en-US" altLang="en-US" sz="2800" dirty="0" smtClean="0">
                <a:latin typeface="Corbel" pitchFamily="34" charset="0"/>
              </a:rPr>
              <a:t>+ verb + </a:t>
            </a:r>
            <a:r>
              <a:rPr lang="en-US" altLang="en-US" sz="2800" b="1" dirty="0" smtClean="0">
                <a:solidFill>
                  <a:srgbClr val="0000FF"/>
                </a:solidFill>
                <a:latin typeface="Corbel" pitchFamily="34" charset="0"/>
              </a:rPr>
              <a:t>DO</a:t>
            </a:r>
            <a:r>
              <a:rPr lang="en-US" altLang="en-US" sz="2800" dirty="0" smtClean="0">
                <a:latin typeface="Corbel" pitchFamily="34" charset="0"/>
              </a:rPr>
              <a:t> </a:t>
            </a:r>
            <a:r>
              <a:rPr lang="en-US" altLang="en-US" sz="2400" dirty="0" smtClean="0">
                <a:latin typeface="Corbel" pitchFamily="34" charset="0"/>
              </a:rPr>
              <a:t>(</a:t>
            </a:r>
            <a:r>
              <a:rPr lang="en-US" altLang="en-US" sz="2400" dirty="0" err="1" smtClean="0">
                <a:latin typeface="Corbel" pitchFamily="34" charset="0"/>
              </a:rPr>
              <a:t>quelqu’un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2000" i="1" dirty="0" err="1" smtClean="0">
                <a:latin typeface="Corbel" pitchFamily="34" charset="0"/>
              </a:rPr>
              <a:t>ou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2400" dirty="0" err="1" smtClean="0">
                <a:latin typeface="Corbel" pitchFamily="34" charset="0"/>
              </a:rPr>
              <a:t>quelque</a:t>
            </a:r>
            <a:r>
              <a:rPr lang="en-US" altLang="en-US" sz="2400" dirty="0" smtClean="0">
                <a:latin typeface="Corbel" pitchFamily="34" charset="0"/>
              </a:rPr>
              <a:t> chose)</a:t>
            </a:r>
            <a:endParaRPr lang="en-US" altLang="en-US" sz="2400" dirty="0">
              <a:latin typeface="Corbe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352799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QUELQU’UN</a:t>
            </a:r>
            <a:r>
              <a:rPr lang="en-US" sz="2000" dirty="0" smtClean="0">
                <a:latin typeface="Corbel" panose="020B0503020204020204" pitchFamily="34" charset="0"/>
              </a:rPr>
              <a:t>  </a:t>
            </a:r>
            <a:r>
              <a:rPr lang="en-US" sz="2000" i="1" dirty="0" smtClean="0">
                <a:latin typeface="Corbel" panose="020B0503020204020204" pitchFamily="34" charset="0"/>
              </a:rPr>
              <a:t>(people)</a:t>
            </a:r>
          </a:p>
          <a:p>
            <a:r>
              <a:rPr lang="en-US" sz="2000" dirty="0" smtClean="0">
                <a:latin typeface="Corbel" panose="020B0503020204020204" pitchFamily="34" charset="0"/>
              </a:rPr>
              <a:t>aider ………….</a:t>
            </a:r>
            <a:r>
              <a:rPr lang="en-US" sz="2000" i="1" dirty="0" smtClean="0">
                <a:latin typeface="Corbel" panose="020B0503020204020204" pitchFamily="34" charset="0"/>
              </a:rPr>
              <a:t>to help</a:t>
            </a:r>
          </a:p>
          <a:p>
            <a:r>
              <a:rPr lang="en-US" sz="2000" dirty="0" err="1">
                <a:latin typeface="Corbel" panose="020B0503020204020204" pitchFamily="34" charset="0"/>
              </a:rPr>
              <a:t>a</a:t>
            </a:r>
            <a:r>
              <a:rPr lang="en-US" sz="2000" dirty="0" err="1" smtClean="0">
                <a:latin typeface="Corbel" panose="020B0503020204020204" pitchFamily="34" charset="0"/>
              </a:rPr>
              <a:t>mener</a:t>
            </a:r>
            <a:r>
              <a:rPr lang="en-US" sz="2000" dirty="0" smtClean="0">
                <a:latin typeface="Corbel" panose="020B0503020204020204" pitchFamily="34" charset="0"/>
              </a:rPr>
              <a:t> …….. </a:t>
            </a:r>
            <a:r>
              <a:rPr lang="en-US" sz="2000" i="1" dirty="0" smtClean="0">
                <a:latin typeface="Corbel" panose="020B0503020204020204" pitchFamily="34" charset="0"/>
              </a:rPr>
              <a:t>to bring</a:t>
            </a:r>
          </a:p>
          <a:p>
            <a:r>
              <a:rPr lang="en-US" sz="2000" dirty="0" smtClean="0">
                <a:latin typeface="Corbel" panose="020B0503020204020204" pitchFamily="34" charset="0"/>
              </a:rPr>
              <a:t>Inviter ………. </a:t>
            </a:r>
            <a:r>
              <a:rPr lang="en-US" sz="2000" i="1" dirty="0">
                <a:latin typeface="Corbel" panose="020B0503020204020204" pitchFamily="34" charset="0"/>
              </a:rPr>
              <a:t>t</a:t>
            </a:r>
            <a:r>
              <a:rPr lang="en-US" sz="2000" i="1" dirty="0" smtClean="0">
                <a:latin typeface="Corbel" panose="020B0503020204020204" pitchFamily="34" charset="0"/>
              </a:rPr>
              <a:t>o invite</a:t>
            </a:r>
            <a:endParaRPr lang="en-US" sz="2000" i="1" dirty="0">
              <a:latin typeface="Corbel" panose="020B05030202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3352799"/>
            <a:ext cx="3124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QUELQU’UN</a:t>
            </a:r>
            <a:r>
              <a:rPr lang="en-US" sz="2000" dirty="0" smtClean="0">
                <a:latin typeface="Corbel" panose="020B0503020204020204" pitchFamily="34" charset="0"/>
              </a:rPr>
              <a:t> </a:t>
            </a:r>
            <a:r>
              <a:rPr lang="en-US" sz="2000" i="1" dirty="0" err="1" smtClean="0">
                <a:latin typeface="Corbel" panose="020B0503020204020204" pitchFamily="34" charset="0"/>
              </a:rPr>
              <a:t>ou</a:t>
            </a:r>
            <a:endParaRPr lang="en-US" sz="2000" i="1" dirty="0" smtClean="0">
              <a:latin typeface="Corbel" panose="020B0503020204020204" pitchFamily="34" charset="0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QUELQUE CHOSE</a:t>
            </a:r>
          </a:p>
          <a:p>
            <a:r>
              <a:rPr lang="en-US" sz="2000" dirty="0" smtClean="0">
                <a:latin typeface="Corbel" panose="020B0503020204020204" pitchFamily="34" charset="0"/>
              </a:rPr>
              <a:t>aimer ……….  </a:t>
            </a:r>
            <a:r>
              <a:rPr lang="en-US" sz="2000" i="1" dirty="0" smtClean="0">
                <a:latin typeface="Corbel" panose="020B0503020204020204" pitchFamily="34" charset="0"/>
              </a:rPr>
              <a:t>to like, love</a:t>
            </a:r>
          </a:p>
          <a:p>
            <a:r>
              <a:rPr lang="en-US" sz="2000" dirty="0" err="1" smtClean="0">
                <a:latin typeface="Corbel" panose="020B0503020204020204" pitchFamily="34" charset="0"/>
              </a:rPr>
              <a:t>attendre</a:t>
            </a:r>
            <a:r>
              <a:rPr lang="en-US" sz="2000" dirty="0" smtClean="0">
                <a:latin typeface="Corbel" panose="020B0503020204020204" pitchFamily="34" charset="0"/>
              </a:rPr>
              <a:t> …… </a:t>
            </a:r>
            <a:r>
              <a:rPr lang="en-US" sz="2000" i="1" dirty="0" smtClean="0">
                <a:latin typeface="Corbel" panose="020B0503020204020204" pitchFamily="34" charset="0"/>
              </a:rPr>
              <a:t>to wait</a:t>
            </a:r>
          </a:p>
          <a:p>
            <a:r>
              <a:rPr lang="en-US" sz="2000" dirty="0" err="1" smtClean="0">
                <a:latin typeface="Corbel" panose="020B0503020204020204" pitchFamily="34" charset="0"/>
              </a:rPr>
              <a:t>chercher</a:t>
            </a:r>
            <a:r>
              <a:rPr lang="en-US" sz="2000" dirty="0" smtClean="0">
                <a:latin typeface="Corbel" panose="020B0503020204020204" pitchFamily="34" charset="0"/>
              </a:rPr>
              <a:t> …… </a:t>
            </a:r>
            <a:r>
              <a:rPr lang="en-US" sz="2000" i="1" dirty="0" smtClean="0">
                <a:latin typeface="Corbel" panose="020B0503020204020204" pitchFamily="34" charset="0"/>
              </a:rPr>
              <a:t>to look for</a:t>
            </a:r>
          </a:p>
          <a:p>
            <a:r>
              <a:rPr lang="en-US" sz="2000" dirty="0" err="1" smtClean="0">
                <a:latin typeface="Corbel" panose="020B0503020204020204" pitchFamily="34" charset="0"/>
              </a:rPr>
              <a:t>connaître</a:t>
            </a:r>
            <a:r>
              <a:rPr lang="en-US" sz="2000" dirty="0" smtClean="0">
                <a:latin typeface="Corbel" panose="020B0503020204020204" pitchFamily="34" charset="0"/>
              </a:rPr>
              <a:t> ….. </a:t>
            </a:r>
            <a:r>
              <a:rPr lang="en-US" sz="2000" i="1" dirty="0">
                <a:latin typeface="Corbel" panose="020B0503020204020204" pitchFamily="34" charset="0"/>
              </a:rPr>
              <a:t>t</a:t>
            </a:r>
            <a:r>
              <a:rPr lang="en-US" sz="2000" i="1" dirty="0" smtClean="0">
                <a:latin typeface="Corbel" panose="020B0503020204020204" pitchFamily="34" charset="0"/>
              </a:rPr>
              <a:t>o know</a:t>
            </a:r>
          </a:p>
          <a:p>
            <a:r>
              <a:rPr lang="en-US" sz="2000" dirty="0" err="1" smtClean="0">
                <a:latin typeface="Corbel" panose="020B0503020204020204" pitchFamily="34" charset="0"/>
              </a:rPr>
              <a:t>écouter</a:t>
            </a:r>
            <a:r>
              <a:rPr lang="en-US" sz="2000" dirty="0" smtClean="0">
                <a:latin typeface="Corbel" panose="020B0503020204020204" pitchFamily="34" charset="0"/>
              </a:rPr>
              <a:t> …….. </a:t>
            </a:r>
            <a:r>
              <a:rPr lang="en-US" sz="2000" i="1" dirty="0" smtClean="0">
                <a:latin typeface="Corbel" panose="020B0503020204020204" pitchFamily="34" charset="0"/>
              </a:rPr>
              <a:t>to listen to</a:t>
            </a:r>
          </a:p>
          <a:p>
            <a:r>
              <a:rPr lang="en-US" sz="2000" dirty="0" err="1" smtClean="0">
                <a:latin typeface="Corbel" panose="020B0503020204020204" pitchFamily="34" charset="0"/>
              </a:rPr>
              <a:t>regarder</a:t>
            </a:r>
            <a:r>
              <a:rPr lang="en-US" sz="2000" dirty="0" smtClean="0">
                <a:latin typeface="Corbel" panose="020B0503020204020204" pitchFamily="34" charset="0"/>
              </a:rPr>
              <a:t> ……. </a:t>
            </a:r>
            <a:r>
              <a:rPr lang="en-US" sz="1600" i="1" dirty="0" smtClean="0">
                <a:latin typeface="Corbel" panose="020B0503020204020204" pitchFamily="34" charset="0"/>
              </a:rPr>
              <a:t>to look at, watch</a:t>
            </a:r>
          </a:p>
          <a:p>
            <a:r>
              <a:rPr lang="en-US" sz="2000" dirty="0" err="1">
                <a:latin typeface="Corbel" panose="020B0503020204020204" pitchFamily="34" charset="0"/>
              </a:rPr>
              <a:t>v</a:t>
            </a:r>
            <a:r>
              <a:rPr lang="en-US" sz="2000" dirty="0" err="1" smtClean="0">
                <a:latin typeface="Corbel" panose="020B0503020204020204" pitchFamily="34" charset="0"/>
              </a:rPr>
              <a:t>oir</a:t>
            </a:r>
            <a:r>
              <a:rPr lang="en-US" sz="2000" dirty="0" smtClean="0">
                <a:latin typeface="Corbel" panose="020B0503020204020204" pitchFamily="34" charset="0"/>
              </a:rPr>
              <a:t> ………….. </a:t>
            </a:r>
            <a:r>
              <a:rPr lang="en-US" sz="2000" i="1" dirty="0">
                <a:latin typeface="Corbel" panose="020B0503020204020204" pitchFamily="34" charset="0"/>
              </a:rPr>
              <a:t>t</a:t>
            </a:r>
            <a:r>
              <a:rPr lang="en-US" sz="2000" i="1" dirty="0" smtClean="0">
                <a:latin typeface="Corbel" panose="020B0503020204020204" pitchFamily="34" charset="0"/>
              </a:rPr>
              <a:t>o see</a:t>
            </a:r>
            <a:endParaRPr lang="en-US" sz="2000" i="1" dirty="0">
              <a:latin typeface="Corbel" panose="020B05030202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3352799"/>
            <a:ext cx="3276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QUELQUE  CHOSE  </a:t>
            </a:r>
            <a:r>
              <a:rPr lang="en-US" sz="2000" i="1" dirty="0" smtClean="0">
                <a:latin typeface="Corbel" panose="020B0503020204020204" pitchFamily="34" charset="0"/>
              </a:rPr>
              <a:t>(things)</a:t>
            </a:r>
          </a:p>
          <a:p>
            <a:r>
              <a:rPr lang="en-US" sz="2000" dirty="0" err="1" smtClean="0">
                <a:latin typeface="Corbel" panose="020B0503020204020204" pitchFamily="34" charset="0"/>
              </a:rPr>
              <a:t>acheter</a:t>
            </a:r>
            <a:r>
              <a:rPr lang="en-US" sz="2000" dirty="0" smtClean="0">
                <a:latin typeface="Corbel" panose="020B0503020204020204" pitchFamily="34" charset="0"/>
              </a:rPr>
              <a:t> …………. </a:t>
            </a:r>
            <a:r>
              <a:rPr lang="en-US" sz="2000" i="1" dirty="0" smtClean="0">
                <a:latin typeface="Corbel" panose="020B0503020204020204" pitchFamily="34" charset="0"/>
              </a:rPr>
              <a:t>to buy</a:t>
            </a:r>
          </a:p>
          <a:p>
            <a:r>
              <a:rPr lang="en-US" sz="2000" dirty="0" err="1" smtClean="0">
                <a:latin typeface="Corbel" panose="020B0503020204020204" pitchFamily="34" charset="0"/>
              </a:rPr>
              <a:t>apporter</a:t>
            </a:r>
            <a:r>
              <a:rPr lang="en-US" sz="2000" dirty="0" smtClean="0">
                <a:latin typeface="Corbel" panose="020B0503020204020204" pitchFamily="34" charset="0"/>
              </a:rPr>
              <a:t> ……….. </a:t>
            </a:r>
            <a:r>
              <a:rPr lang="en-US" sz="2000" i="1" dirty="0" smtClean="0">
                <a:latin typeface="Corbel" panose="020B0503020204020204" pitchFamily="34" charset="0"/>
              </a:rPr>
              <a:t>to bring</a:t>
            </a:r>
          </a:p>
          <a:p>
            <a:r>
              <a:rPr lang="en-US" sz="2000" dirty="0" err="1" smtClean="0">
                <a:latin typeface="Corbel" panose="020B0503020204020204" pitchFamily="34" charset="0"/>
              </a:rPr>
              <a:t>avoir</a:t>
            </a:r>
            <a:r>
              <a:rPr lang="en-US" sz="2000" dirty="0" smtClean="0">
                <a:latin typeface="Corbel" panose="020B0503020204020204" pitchFamily="34" charset="0"/>
              </a:rPr>
              <a:t> …………….. </a:t>
            </a:r>
            <a:r>
              <a:rPr lang="en-US" sz="2000" i="1" dirty="0">
                <a:latin typeface="Corbel" panose="020B0503020204020204" pitchFamily="34" charset="0"/>
              </a:rPr>
              <a:t>t</a:t>
            </a:r>
            <a:r>
              <a:rPr lang="en-US" sz="2000" i="1" dirty="0" smtClean="0">
                <a:latin typeface="Corbel" panose="020B0503020204020204" pitchFamily="34" charset="0"/>
              </a:rPr>
              <a:t>o have</a:t>
            </a:r>
          </a:p>
          <a:p>
            <a:r>
              <a:rPr lang="en-US" sz="2000" dirty="0" err="1" smtClean="0">
                <a:latin typeface="Corbel" panose="020B0503020204020204" pitchFamily="34" charset="0"/>
              </a:rPr>
              <a:t>choisir</a:t>
            </a:r>
            <a:r>
              <a:rPr lang="en-US" sz="2000" dirty="0" smtClean="0">
                <a:latin typeface="Corbel" panose="020B0503020204020204" pitchFamily="34" charset="0"/>
              </a:rPr>
              <a:t> …………… </a:t>
            </a:r>
            <a:r>
              <a:rPr lang="en-US" sz="2000" i="1" dirty="0" smtClean="0">
                <a:latin typeface="Corbel" panose="020B0503020204020204" pitchFamily="34" charset="0"/>
              </a:rPr>
              <a:t>to choose</a:t>
            </a:r>
          </a:p>
          <a:p>
            <a:r>
              <a:rPr lang="en-US" sz="2000" dirty="0" err="1">
                <a:latin typeface="Corbel" panose="020B0503020204020204" pitchFamily="34" charset="0"/>
              </a:rPr>
              <a:t>f</a:t>
            </a:r>
            <a:r>
              <a:rPr lang="en-US" sz="2000" dirty="0" err="1" smtClean="0">
                <a:latin typeface="Corbel" panose="020B0503020204020204" pitchFamily="34" charset="0"/>
              </a:rPr>
              <a:t>inir</a:t>
            </a:r>
            <a:r>
              <a:rPr lang="en-US" sz="2000" dirty="0" smtClean="0">
                <a:latin typeface="Corbel" panose="020B0503020204020204" pitchFamily="34" charset="0"/>
              </a:rPr>
              <a:t> ………………  </a:t>
            </a:r>
            <a:r>
              <a:rPr lang="en-US" sz="2000" i="1" dirty="0" smtClean="0">
                <a:latin typeface="Corbel" panose="020B0503020204020204" pitchFamily="34" charset="0"/>
              </a:rPr>
              <a:t>to finish</a:t>
            </a:r>
          </a:p>
          <a:p>
            <a:r>
              <a:rPr lang="en-US" sz="2000" dirty="0" err="1">
                <a:latin typeface="Corbel" panose="020B0503020204020204" pitchFamily="34" charset="0"/>
              </a:rPr>
              <a:t>m</a:t>
            </a:r>
            <a:r>
              <a:rPr lang="en-US" sz="2000" dirty="0" err="1" smtClean="0">
                <a:latin typeface="Corbel" panose="020B0503020204020204" pitchFamily="34" charset="0"/>
              </a:rPr>
              <a:t>ettre</a:t>
            </a:r>
            <a:r>
              <a:rPr lang="en-US" sz="2000" dirty="0" smtClean="0">
                <a:latin typeface="Corbel" panose="020B0503020204020204" pitchFamily="34" charset="0"/>
              </a:rPr>
              <a:t> ………….  </a:t>
            </a:r>
            <a:r>
              <a:rPr lang="en-US" sz="2000" i="1" dirty="0" smtClean="0">
                <a:latin typeface="Corbel" panose="020B0503020204020204" pitchFamily="34" charset="0"/>
              </a:rPr>
              <a:t>to </a:t>
            </a:r>
            <a:r>
              <a:rPr lang="en-US" sz="2000" i="1" dirty="0" err="1" smtClean="0">
                <a:latin typeface="Corbel" panose="020B0503020204020204" pitchFamily="34" charset="0"/>
              </a:rPr>
              <a:t>put,wear</a:t>
            </a:r>
            <a:endParaRPr lang="en-US" sz="2000" i="1" dirty="0" smtClean="0">
              <a:latin typeface="Corbel" panose="020B0503020204020204" pitchFamily="34" charset="0"/>
            </a:endParaRPr>
          </a:p>
          <a:p>
            <a:r>
              <a:rPr lang="en-US" sz="2000" dirty="0" err="1" smtClean="0">
                <a:latin typeface="Corbel" panose="020B0503020204020204" pitchFamily="34" charset="0"/>
              </a:rPr>
              <a:t>prendre</a:t>
            </a:r>
            <a:r>
              <a:rPr lang="en-US" sz="2000" dirty="0" smtClean="0">
                <a:latin typeface="Corbel" panose="020B0503020204020204" pitchFamily="34" charset="0"/>
              </a:rPr>
              <a:t> …………. </a:t>
            </a:r>
            <a:r>
              <a:rPr lang="en-US" sz="2000" i="1" dirty="0" smtClean="0">
                <a:latin typeface="Corbel" panose="020B0503020204020204" pitchFamily="34" charset="0"/>
              </a:rPr>
              <a:t>to take</a:t>
            </a:r>
          </a:p>
          <a:p>
            <a:r>
              <a:rPr lang="en-US" sz="2000" dirty="0" err="1" smtClean="0">
                <a:latin typeface="Corbel" panose="020B0503020204020204" pitchFamily="34" charset="0"/>
              </a:rPr>
              <a:t>vendre</a:t>
            </a:r>
            <a:r>
              <a:rPr lang="en-US" sz="2000" dirty="0" smtClean="0">
                <a:latin typeface="Corbel" panose="020B0503020204020204" pitchFamily="34" charset="0"/>
              </a:rPr>
              <a:t> …………… </a:t>
            </a:r>
            <a:r>
              <a:rPr lang="en-US" sz="2000" i="1" dirty="0" smtClean="0">
                <a:latin typeface="Corbel" panose="020B0503020204020204" pitchFamily="34" charset="0"/>
              </a:rPr>
              <a:t>to sell</a:t>
            </a:r>
            <a:endParaRPr lang="en-US" sz="2000" i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63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dirty="0" err="1" smtClean="0">
                <a:latin typeface="Cursive standard" pitchFamily="2" charset="0"/>
              </a:rPr>
              <a:t>Leçon</a:t>
            </a:r>
            <a:r>
              <a:rPr lang="en-US" sz="2800" dirty="0" smtClean="0">
                <a:latin typeface="Cursive standard" pitchFamily="2" charset="0"/>
              </a:rPr>
              <a:t> 14: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orbel" pitchFamily="34" charset="0"/>
              </a:rPr>
              <a:t>Un petit service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AYT Cursive Hand" pitchFamily="66" charset="0"/>
            </a:endParaRPr>
          </a:p>
        </p:txBody>
      </p:sp>
      <p:sp>
        <p:nvSpPr>
          <p:cNvPr id="3075" name="Rectangle 27"/>
          <p:cNvSpPr>
            <a:spLocks noChangeArrowheads="1"/>
          </p:cNvSpPr>
          <p:nvPr/>
        </p:nvSpPr>
        <p:spPr bwMode="auto">
          <a:xfrm>
            <a:off x="1524000" y="2038350"/>
            <a:ext cx="7239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Corbel" pitchFamily="34" charset="0"/>
              </a:rPr>
              <a:t>LES PRONOMS COMPLÉMENTS </a:t>
            </a:r>
            <a:r>
              <a:rPr lang="en-US" altLang="en-US" sz="2000">
                <a:latin typeface="Corbel" pitchFamily="34" charset="0"/>
              </a:rPr>
              <a:t>/ object pronouns</a:t>
            </a:r>
          </a:p>
        </p:txBody>
      </p:sp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1524000" y="2643188"/>
            <a:ext cx="72390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 err="1">
                <a:latin typeface="Corbel" pitchFamily="34" charset="0"/>
              </a:rPr>
              <a:t>Exemples</a:t>
            </a:r>
            <a:r>
              <a:rPr lang="en-US" altLang="en-US" sz="2200" dirty="0">
                <a:latin typeface="Corbel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en-US" sz="2200" dirty="0">
                <a:latin typeface="Corbel" pitchFamily="34" charset="0"/>
              </a:rPr>
              <a:t>-- </a:t>
            </a:r>
            <a:r>
              <a:rPr lang="en-US" altLang="en-US" sz="2200" dirty="0" err="1">
                <a:latin typeface="Corbel" pitchFamily="34" charset="0"/>
              </a:rPr>
              <a:t>Tu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me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parles</a:t>
            </a:r>
            <a:r>
              <a:rPr lang="en-US" altLang="en-US" sz="2200" dirty="0">
                <a:latin typeface="Corbel" pitchFamily="34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en-US" sz="2200" dirty="0">
                <a:latin typeface="Corbel" pitchFamily="34" charset="0"/>
              </a:rPr>
              <a:t>-- </a:t>
            </a:r>
            <a:r>
              <a:rPr lang="en-US" altLang="en-US" sz="2200" dirty="0" err="1">
                <a:latin typeface="Corbel" pitchFamily="34" charset="0"/>
              </a:rPr>
              <a:t>Oui</a:t>
            </a:r>
            <a:r>
              <a:rPr lang="en-US" altLang="en-US" sz="2200" dirty="0">
                <a:latin typeface="Corbel" pitchFamily="34" charset="0"/>
              </a:rPr>
              <a:t>, je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te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parle</a:t>
            </a:r>
            <a:r>
              <a:rPr lang="en-US" altLang="en-US" sz="2200" dirty="0">
                <a:latin typeface="Corbel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2200" dirty="0">
                <a:latin typeface="Corbel" pitchFamily="34" charset="0"/>
              </a:rPr>
              <a:t>-- </a:t>
            </a:r>
            <a:r>
              <a:rPr lang="en-US" altLang="en-US" sz="2200" dirty="0" err="1">
                <a:latin typeface="Corbel" pitchFamily="34" charset="0"/>
              </a:rPr>
              <a:t>Tu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nous </a:t>
            </a:r>
            <a:r>
              <a:rPr lang="en-US" altLang="en-US" sz="2200" dirty="0">
                <a:latin typeface="Corbel" pitchFamily="34" charset="0"/>
              </a:rPr>
              <a:t>invites au concert?</a:t>
            </a:r>
          </a:p>
          <a:p>
            <a:r>
              <a:rPr lang="en-US" altLang="en-US" sz="2200" dirty="0">
                <a:latin typeface="Corbel" pitchFamily="34" charset="0"/>
              </a:rPr>
              <a:t>-- </a:t>
            </a:r>
            <a:r>
              <a:rPr lang="en-US" altLang="en-US" sz="2200" dirty="0" err="1">
                <a:latin typeface="Corbel" pitchFamily="34" charset="0"/>
              </a:rPr>
              <a:t>Oui</a:t>
            </a:r>
            <a:r>
              <a:rPr lang="en-US" altLang="en-US" sz="2200" dirty="0">
                <a:latin typeface="Corbel" pitchFamily="34" charset="0"/>
              </a:rPr>
              <a:t>, je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vous</a:t>
            </a:r>
            <a:r>
              <a:rPr lang="en-US" altLang="en-US" sz="2200" dirty="0">
                <a:latin typeface="Corbel" pitchFamily="34" charset="0"/>
              </a:rPr>
              <a:t> invite.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86400" y="3162300"/>
            <a:ext cx="2895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dirty="0">
                <a:latin typeface="Corbel" pitchFamily="34" charset="0"/>
              </a:rPr>
              <a:t>Are you talking </a:t>
            </a:r>
            <a:r>
              <a:rPr lang="en-US" altLang="en-US" i="1" dirty="0">
                <a:solidFill>
                  <a:srgbClr val="0000FF"/>
                </a:solidFill>
                <a:latin typeface="Corbel" pitchFamily="34" charset="0"/>
              </a:rPr>
              <a:t>to me</a:t>
            </a:r>
            <a:r>
              <a:rPr lang="en-US" altLang="en-US" dirty="0">
                <a:latin typeface="Corbel" pitchFamily="34" charset="0"/>
              </a:rPr>
              <a:t>?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486400" y="3619500"/>
            <a:ext cx="2895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dirty="0">
                <a:latin typeface="Corbel" pitchFamily="34" charset="0"/>
              </a:rPr>
              <a:t>Yes, I’m talking </a:t>
            </a:r>
            <a:r>
              <a:rPr lang="en-US" altLang="en-US" i="1" dirty="0">
                <a:solidFill>
                  <a:srgbClr val="0000FF"/>
                </a:solidFill>
                <a:latin typeface="Corbel" pitchFamily="34" charset="0"/>
              </a:rPr>
              <a:t>to you</a:t>
            </a:r>
            <a:r>
              <a:rPr lang="en-US" altLang="en-US" dirty="0">
                <a:latin typeface="Corbel" pitchFamily="34" charset="0"/>
              </a:rPr>
              <a:t>.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486400" y="4229100"/>
            <a:ext cx="365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dirty="0">
                <a:latin typeface="Corbel" pitchFamily="34" charset="0"/>
              </a:rPr>
              <a:t>Are you inviting </a:t>
            </a:r>
            <a:r>
              <a:rPr lang="en-US" altLang="en-US" sz="2000" i="1" dirty="0">
                <a:solidFill>
                  <a:srgbClr val="0000FF"/>
                </a:solidFill>
                <a:latin typeface="Corbel" pitchFamily="34" charset="0"/>
              </a:rPr>
              <a:t>us</a:t>
            </a:r>
            <a:r>
              <a:rPr lang="en-US" altLang="en-US" sz="2000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dirty="0">
                <a:latin typeface="Corbel" pitchFamily="34" charset="0"/>
              </a:rPr>
              <a:t>to the concert?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486400" y="4705350"/>
            <a:ext cx="3657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dirty="0">
                <a:latin typeface="Corbel" pitchFamily="34" charset="0"/>
              </a:rPr>
              <a:t>Yes, I’m inviting </a:t>
            </a:r>
            <a:r>
              <a:rPr lang="en-US" altLang="en-US" i="1" dirty="0">
                <a:solidFill>
                  <a:srgbClr val="0000FF"/>
                </a:solidFill>
                <a:latin typeface="Corbel" pitchFamily="34" charset="0"/>
              </a:rPr>
              <a:t>you</a:t>
            </a:r>
            <a:r>
              <a:rPr lang="en-US" altLang="en-US" dirty="0">
                <a:solidFill>
                  <a:srgbClr val="0000FF"/>
                </a:solidFill>
                <a:latin typeface="Corbe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627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0" grpId="0"/>
      <p:bldP spid="31" grpId="0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How do I FIND the direct object?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1828800" y="3581400"/>
            <a:ext cx="5943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latin typeface="Corbel" pitchFamily="34" charset="0"/>
              </a:rPr>
              <a:t>Je </a:t>
            </a:r>
            <a:r>
              <a:rPr lang="en-US" altLang="en-US" sz="2600" dirty="0" err="1" smtClean="0">
                <a:latin typeface="Corbel" pitchFamily="34" charset="0"/>
              </a:rPr>
              <a:t>présente</a:t>
            </a:r>
            <a:r>
              <a:rPr lang="en-US" altLang="en-US" sz="2600" dirty="0" smtClean="0">
                <a:latin typeface="Corbel" pitchFamily="34" charset="0"/>
              </a:rPr>
              <a:t>   </a:t>
            </a:r>
            <a:r>
              <a:rPr lang="en-US" altLang="en-US" sz="2600" dirty="0" err="1" smtClean="0">
                <a:latin typeface="Corbel" pitchFamily="34" charset="0"/>
              </a:rPr>
              <a:t>mon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copain</a:t>
            </a:r>
            <a:r>
              <a:rPr lang="en-US" altLang="en-US" sz="2600" dirty="0" smtClean="0">
                <a:latin typeface="Corbel" pitchFamily="34" charset="0"/>
              </a:rPr>
              <a:t>   à </a:t>
            </a:r>
            <a:r>
              <a:rPr lang="en-US" altLang="en-US" sz="2600" dirty="0" err="1" smtClean="0">
                <a:latin typeface="Corbel" pitchFamily="34" charset="0"/>
              </a:rPr>
              <a:t>toi</a:t>
            </a:r>
            <a:r>
              <a:rPr lang="en-US" altLang="en-US" sz="2600" dirty="0" smtClean="0">
                <a:latin typeface="Corbel" pitchFamily="34" charset="0"/>
              </a:rPr>
              <a:t>.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953000" y="4338935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</a:t>
            </a:r>
            <a:r>
              <a:rPr lang="en-US" altLang="en-US" sz="2400" i="1" dirty="0" smtClean="0">
                <a:latin typeface="Corbel" pitchFamily="34" charset="0"/>
              </a:rPr>
              <a:t>bjet indirect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50693" y="3582538"/>
            <a:ext cx="1783307" cy="533400"/>
          </a:xfrm>
          <a:prstGeom prst="rect">
            <a:avLst/>
          </a:prstGeom>
          <a:noFill/>
          <a:ln w="1270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05200" y="2971800"/>
            <a:ext cx="426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</a:t>
            </a:r>
            <a:r>
              <a:rPr lang="en-US" altLang="en-US" sz="2400" i="1" dirty="0" smtClean="0">
                <a:latin typeface="Corbel" pitchFamily="34" charset="0"/>
              </a:rPr>
              <a:t>bjet direct = WHO = </a:t>
            </a:r>
            <a:r>
              <a:rPr lang="en-US" altLang="en-US" sz="2400" i="1" dirty="0" err="1" smtClean="0">
                <a:latin typeface="Corbel" pitchFamily="34" charset="0"/>
              </a:rPr>
              <a:t>quelqu’un</a:t>
            </a:r>
            <a:endParaRPr lang="en-US" altLang="en-US" sz="1600" i="1" dirty="0">
              <a:latin typeface="Corbe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4267200" y="3352800"/>
            <a:ext cx="0" cy="3940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5730353" y="4063747"/>
            <a:ext cx="0" cy="3940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00200" y="1828800"/>
            <a:ext cx="69342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latin typeface="Corbel" pitchFamily="34" charset="0"/>
              </a:rPr>
              <a:t>Ask the question:  subject – verb – </a:t>
            </a:r>
            <a:r>
              <a:rPr lang="en-US" altLang="en-US" sz="2600" dirty="0" smtClean="0">
                <a:solidFill>
                  <a:srgbClr val="0000FF"/>
                </a:solidFill>
                <a:latin typeface="Corbel" pitchFamily="34" charset="0"/>
              </a:rPr>
              <a:t>WHO</a:t>
            </a:r>
            <a:r>
              <a:rPr lang="en-US" altLang="en-US" sz="2600" dirty="0" smtClean="0">
                <a:latin typeface="Corbel" pitchFamily="34" charset="0"/>
              </a:rPr>
              <a:t>? </a:t>
            </a:r>
            <a:r>
              <a:rPr lang="en-US" altLang="en-US" sz="2600" dirty="0">
                <a:latin typeface="Corbel" pitchFamily="34" charset="0"/>
              </a:rPr>
              <a:t>	</a:t>
            </a:r>
            <a:r>
              <a:rPr lang="en-US" altLang="en-US" sz="2600" dirty="0" smtClean="0">
                <a:latin typeface="Corbel" pitchFamily="34" charset="0"/>
              </a:rPr>
              <a:t>	</a:t>
            </a:r>
            <a:r>
              <a:rPr lang="en-US" altLang="en-US" sz="2600" i="1" dirty="0" smtClean="0">
                <a:latin typeface="Corbel" pitchFamily="34" charset="0"/>
              </a:rPr>
              <a:t>or</a:t>
            </a:r>
            <a:r>
              <a:rPr lang="en-US" altLang="en-US" sz="2600" dirty="0" smtClean="0">
                <a:latin typeface="Corbel" pitchFamily="34" charset="0"/>
              </a:rPr>
              <a:t>                    subject – verb – </a:t>
            </a:r>
            <a:r>
              <a:rPr lang="en-US" altLang="en-US" sz="2600" dirty="0" smtClean="0">
                <a:solidFill>
                  <a:srgbClr val="0000FF"/>
                </a:solidFill>
                <a:latin typeface="Corbel" pitchFamily="34" charset="0"/>
              </a:rPr>
              <a:t>WHAT</a:t>
            </a:r>
            <a:r>
              <a:rPr lang="en-US" altLang="en-US" sz="2600" dirty="0" smtClean="0">
                <a:latin typeface="Corbel" pitchFamily="34" charset="0"/>
              </a:rPr>
              <a:t>?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1752600" y="5715000"/>
            <a:ext cx="5943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err="1" smtClean="0">
                <a:latin typeface="Corbel" pitchFamily="34" charset="0"/>
              </a:rPr>
              <a:t>J’achète</a:t>
            </a:r>
            <a:r>
              <a:rPr lang="en-US" altLang="en-US" sz="2600" dirty="0" smtClean="0">
                <a:latin typeface="Corbel" pitchFamily="34" charset="0"/>
              </a:rPr>
              <a:t>   un </a:t>
            </a:r>
            <a:r>
              <a:rPr lang="en-US" altLang="en-US" sz="2600" dirty="0" err="1" smtClean="0">
                <a:latin typeface="Corbel" pitchFamily="34" charset="0"/>
              </a:rPr>
              <a:t>cadeau</a:t>
            </a:r>
            <a:r>
              <a:rPr lang="en-US" altLang="en-US" sz="2600" dirty="0" smtClean="0">
                <a:latin typeface="Corbel" pitchFamily="34" charset="0"/>
              </a:rPr>
              <a:t>    à </a:t>
            </a:r>
            <a:r>
              <a:rPr lang="en-US" altLang="en-US" sz="2600" dirty="0" err="1" smtClean="0">
                <a:latin typeface="Corbel" pitchFamily="34" charset="0"/>
              </a:rPr>
              <a:t>toi</a:t>
            </a:r>
            <a:r>
              <a:rPr lang="en-US" altLang="en-US" sz="2600" dirty="0" smtClean="0">
                <a:latin typeface="Corbel" pitchFamily="34" charset="0"/>
              </a:rPr>
              <a:t>.</a:t>
            </a:r>
            <a:endParaRPr lang="en-US" altLang="en-US" sz="2600" dirty="0">
              <a:latin typeface="Corbe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3581400" y="5473384"/>
            <a:ext cx="0" cy="3940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19400" y="5100935"/>
            <a:ext cx="518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</a:t>
            </a:r>
            <a:r>
              <a:rPr lang="en-US" altLang="en-US" sz="2400" i="1" dirty="0" smtClean="0">
                <a:latin typeface="Corbel" pitchFamily="34" charset="0"/>
              </a:rPr>
              <a:t>bjet direct = WHAT = </a:t>
            </a:r>
            <a:r>
              <a:rPr lang="en-US" altLang="en-US" sz="2400" i="1" dirty="0" err="1" smtClean="0">
                <a:latin typeface="Corbel" pitchFamily="34" charset="0"/>
              </a:rPr>
              <a:t>quelque</a:t>
            </a:r>
            <a:r>
              <a:rPr lang="en-US" altLang="en-US" sz="2400" i="1" dirty="0" smtClean="0">
                <a:latin typeface="Corbel" pitchFamily="34" charset="0"/>
              </a:rPr>
              <a:t> chose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019800" y="5786735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</a:t>
            </a:r>
            <a:r>
              <a:rPr lang="en-US" altLang="en-US" sz="2400" i="1" dirty="0" smtClean="0">
                <a:latin typeface="Corbel" pitchFamily="34" charset="0"/>
              </a:rPr>
              <a:t>bjet indirect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032646" y="5750867"/>
            <a:ext cx="1615554" cy="533400"/>
          </a:xfrm>
          <a:prstGeom prst="rect">
            <a:avLst/>
          </a:prstGeom>
          <a:noFill/>
          <a:ln w="1270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6200000">
            <a:off x="5746592" y="5746593"/>
            <a:ext cx="0" cy="3940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800600" y="6172200"/>
            <a:ext cx="609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5469908" y="4055786"/>
            <a:ext cx="609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2743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10" grpId="0"/>
      <p:bldP spid="12" grpId="0"/>
      <p:bldP spid="13" grpId="0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Remplacer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un objet direct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1981200" y="2209800"/>
            <a:ext cx="5943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latin typeface="Corbel" pitchFamily="34" charset="0"/>
              </a:rPr>
              <a:t>Nous </a:t>
            </a:r>
            <a:r>
              <a:rPr lang="en-US" altLang="en-US" sz="2600" dirty="0" err="1" smtClean="0">
                <a:latin typeface="Corbel" pitchFamily="34" charset="0"/>
              </a:rPr>
              <a:t>montrons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nos</a:t>
            </a:r>
            <a:r>
              <a:rPr lang="en-US" altLang="en-US" sz="2600" dirty="0" smtClean="0">
                <a:latin typeface="Corbel" pitchFamily="34" charset="0"/>
              </a:rPr>
              <a:t> photos à </a:t>
            </a:r>
            <a:r>
              <a:rPr lang="en-US" altLang="en-US" sz="2600" dirty="0" err="1" smtClean="0">
                <a:latin typeface="Corbel" pitchFamily="34" charset="0"/>
              </a:rPr>
              <a:t>vous</a:t>
            </a:r>
            <a:r>
              <a:rPr lang="en-US" altLang="en-US" sz="2600" dirty="0" smtClean="0">
                <a:latin typeface="Corbel" pitchFamily="34" charset="0"/>
              </a:rPr>
              <a:t>.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1524000" y="1600200"/>
            <a:ext cx="73152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latin typeface="Corbel" pitchFamily="34" charset="0"/>
              </a:rPr>
              <a:t>To replace an </a:t>
            </a:r>
            <a:r>
              <a:rPr lang="en-US" altLang="en-US" sz="2600" dirty="0" smtClean="0">
                <a:solidFill>
                  <a:srgbClr val="0000FF"/>
                </a:solidFill>
                <a:latin typeface="Corbel" pitchFamily="34" charset="0"/>
              </a:rPr>
              <a:t>DIRECT object </a:t>
            </a:r>
            <a:r>
              <a:rPr lang="en-US" altLang="en-US" sz="2600" dirty="0" smtClean="0">
                <a:latin typeface="Corbel" pitchFamily="34" charset="0"/>
              </a:rPr>
              <a:t>with a pronoun: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276600" y="3429000"/>
            <a:ext cx="4800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latin typeface="Corbel" pitchFamily="34" charset="0"/>
              </a:rPr>
              <a:t>Nous </a:t>
            </a:r>
            <a:r>
              <a:rPr lang="en-US" altLang="en-US" sz="2600" b="1" dirty="0" smtClean="0">
                <a:solidFill>
                  <a:srgbClr val="0000FF"/>
                </a:solidFill>
                <a:latin typeface="Corbel" pitchFamily="34" charset="0"/>
              </a:rPr>
              <a:t>les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montrons</a:t>
            </a:r>
            <a:r>
              <a:rPr lang="en-US" altLang="en-US" sz="2600" dirty="0">
                <a:latin typeface="Corbel" pitchFamily="34" charset="0"/>
              </a:rPr>
              <a:t> </a:t>
            </a:r>
            <a:r>
              <a:rPr lang="en-US" altLang="en-US" sz="2600" dirty="0" smtClean="0">
                <a:latin typeface="Corbel" pitchFamily="34" charset="0"/>
              </a:rPr>
              <a:t>à </a:t>
            </a:r>
            <a:r>
              <a:rPr lang="en-US" altLang="en-US" sz="2600" dirty="0" err="1" smtClean="0">
                <a:latin typeface="Corbel" pitchFamily="34" charset="0"/>
              </a:rPr>
              <a:t>vous</a:t>
            </a:r>
            <a:r>
              <a:rPr lang="en-US" altLang="en-US" sz="2600" dirty="0" smtClean="0">
                <a:latin typeface="Corbel" pitchFamily="34" charset="0"/>
              </a:rPr>
              <a:t>.</a:t>
            </a:r>
            <a:endParaRPr lang="en-US" altLang="en-US" sz="2600" dirty="0">
              <a:latin typeface="Corbe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529351" y="2901277"/>
            <a:ext cx="419100" cy="52772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92606" y="3825922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</a:t>
            </a:r>
            <a:r>
              <a:rPr lang="en-US" altLang="en-US" sz="2400" i="1" dirty="0" smtClean="0">
                <a:latin typeface="Corbel" pitchFamily="34" charset="0"/>
              </a:rPr>
              <a:t>bjet direct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981200" y="5070157"/>
            <a:ext cx="5943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err="1" smtClean="0">
                <a:latin typeface="Corbel" pitchFamily="34" charset="0"/>
              </a:rPr>
              <a:t>Vous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invitez</a:t>
            </a:r>
            <a:r>
              <a:rPr lang="en-US" altLang="en-US" sz="2600" dirty="0" smtClean="0">
                <a:latin typeface="Corbel" pitchFamily="34" charset="0"/>
              </a:rPr>
              <a:t>   </a:t>
            </a:r>
            <a:r>
              <a:rPr lang="en-US" altLang="en-US" sz="2600" dirty="0" err="1" smtClean="0">
                <a:latin typeface="Corbel" pitchFamily="34" charset="0"/>
              </a:rPr>
              <a:t>moi</a:t>
            </a:r>
            <a:r>
              <a:rPr lang="en-US" altLang="en-US" sz="2600" dirty="0" smtClean="0">
                <a:latin typeface="Corbel" pitchFamily="34" charset="0"/>
              </a:rPr>
              <a:t>   à la </a:t>
            </a:r>
            <a:r>
              <a:rPr lang="en-US" altLang="en-US" sz="2600" dirty="0" err="1" smtClean="0">
                <a:latin typeface="Corbel" pitchFamily="34" charset="0"/>
              </a:rPr>
              <a:t>boum</a:t>
            </a:r>
            <a:r>
              <a:rPr lang="en-US" altLang="en-US" sz="2600" dirty="0" smtClean="0">
                <a:latin typeface="Corbel" pitchFamily="34" charset="0"/>
              </a:rPr>
              <a:t>.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9" name="Multiply 8"/>
          <p:cNvSpPr/>
          <p:nvPr/>
        </p:nvSpPr>
        <p:spPr bwMode="auto">
          <a:xfrm>
            <a:off x="3471081" y="4824477"/>
            <a:ext cx="1447800" cy="1102037"/>
          </a:xfrm>
          <a:prstGeom prst="mathMultiply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  <a:alpha val="8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2133600" y="6019800"/>
            <a:ext cx="4800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err="1" smtClean="0">
                <a:latin typeface="Corbel" pitchFamily="34" charset="0"/>
              </a:rPr>
              <a:t>Vous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b="1" dirty="0" err="1" smtClean="0">
                <a:solidFill>
                  <a:srgbClr val="0000FF"/>
                </a:solidFill>
                <a:latin typeface="Corbel" pitchFamily="34" charset="0"/>
              </a:rPr>
              <a:t>m’</a:t>
            </a:r>
            <a:r>
              <a:rPr lang="en-US" altLang="en-US" sz="2600" dirty="0" err="1" smtClean="0">
                <a:latin typeface="Corbel" pitchFamily="34" charset="0"/>
              </a:rPr>
              <a:t>invitez</a:t>
            </a:r>
            <a:r>
              <a:rPr lang="en-US" altLang="en-US" sz="2600" dirty="0" smtClean="0">
                <a:latin typeface="Corbel" pitchFamily="34" charset="0"/>
              </a:rPr>
              <a:t> à la </a:t>
            </a:r>
            <a:r>
              <a:rPr lang="en-US" altLang="en-US" sz="2600" dirty="0" err="1" smtClean="0">
                <a:latin typeface="Corbel" pitchFamily="34" charset="0"/>
              </a:rPr>
              <a:t>boum</a:t>
            </a:r>
            <a:r>
              <a:rPr lang="en-US" altLang="en-US" sz="2600" dirty="0" smtClean="0">
                <a:latin typeface="Corbel" pitchFamily="34" charset="0"/>
              </a:rPr>
              <a:t>.</a:t>
            </a:r>
            <a:endParaRPr lang="en-US" altLang="en-US" sz="2600" dirty="0">
              <a:latin typeface="Corbe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3276600" y="5727496"/>
            <a:ext cx="457200" cy="32527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943600" y="3805535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</a:t>
            </a:r>
            <a:r>
              <a:rPr lang="en-US" altLang="en-US" sz="2400" i="1" dirty="0" smtClean="0">
                <a:latin typeface="Corbel" pitchFamily="34" charset="0"/>
              </a:rPr>
              <a:t>bjet indirect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13" name="Multiply 12"/>
          <p:cNvSpPr/>
          <p:nvPr/>
        </p:nvSpPr>
        <p:spPr bwMode="auto">
          <a:xfrm>
            <a:off x="4076700" y="2021013"/>
            <a:ext cx="1714500" cy="1102037"/>
          </a:xfrm>
          <a:prstGeom prst="mathMultiply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  <a:alpha val="8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81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/>
      <p:bldP spid="12" grpId="0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objets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directs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dans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LE PASSÉ COMPOSÉ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1600200" y="13716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smtClean="0">
                <a:latin typeface="Corbel" pitchFamily="34" charset="0"/>
              </a:rPr>
              <a:t>Position:</a:t>
            </a:r>
            <a:endParaRPr lang="en-US" altLang="en-US" sz="2400" dirty="0">
              <a:latin typeface="Corbe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676400" y="2057400"/>
            <a:ext cx="6705600" cy="5238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dirty="0">
                <a:latin typeface="Corbel" pitchFamily="34" charset="0"/>
              </a:rPr>
              <a:t>subject + </a:t>
            </a:r>
            <a:r>
              <a:rPr lang="en-US" altLang="en-US" sz="2800" b="1" dirty="0" smtClean="0">
                <a:solidFill>
                  <a:srgbClr val="0000FF"/>
                </a:solidFill>
                <a:latin typeface="Corbel" pitchFamily="34" charset="0"/>
              </a:rPr>
              <a:t>OP</a:t>
            </a:r>
            <a:r>
              <a:rPr lang="en-US" altLang="en-US" sz="2800" dirty="0" smtClean="0">
                <a:latin typeface="Corbel" pitchFamily="34" charset="0"/>
              </a:rPr>
              <a:t> </a:t>
            </a:r>
            <a:r>
              <a:rPr lang="en-US" altLang="en-US" sz="2800" dirty="0">
                <a:latin typeface="Corbel" pitchFamily="34" charset="0"/>
              </a:rPr>
              <a:t>+ </a:t>
            </a:r>
            <a:r>
              <a:rPr lang="en-US" altLang="en-US" sz="2800" dirty="0" smtClean="0">
                <a:latin typeface="Corbel" pitchFamily="34" charset="0"/>
              </a:rPr>
              <a:t>helping verb + past participle</a:t>
            </a:r>
            <a:endParaRPr lang="en-US" altLang="en-US" sz="2800" dirty="0">
              <a:latin typeface="Corbel" pitchFamily="34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209800" y="2743200"/>
            <a:ext cx="1447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 smtClean="0">
                <a:latin typeface="Corbel" pitchFamily="34" charset="0"/>
              </a:rPr>
              <a:t>Voici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Paul</a:t>
            </a:r>
            <a:r>
              <a:rPr lang="en-US" altLang="en-US" sz="2200" dirty="0">
                <a:latin typeface="Corbel" pitchFamily="34" charset="0"/>
              </a:rPr>
              <a:t>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62400" y="2743200"/>
            <a:ext cx="3657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Je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 smtClean="0">
                <a:latin typeface="Corbel" pitchFamily="34" charset="0"/>
              </a:rPr>
              <a:t>ai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invité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62400" y="3124200"/>
            <a:ext cx="3886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smtClean="0">
                <a:latin typeface="Corbel" pitchFamily="34" charset="0"/>
              </a:rPr>
              <a:t>Je </a:t>
            </a:r>
            <a:r>
              <a:rPr lang="en-US" altLang="en-US" sz="2200" dirty="0">
                <a:solidFill>
                  <a:srgbClr val="FF0000"/>
                </a:solidFill>
                <a:latin typeface="Corbel" pitchFamily="34" charset="0"/>
              </a:rPr>
              <a:t>ne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 smtClean="0">
                <a:latin typeface="Corbel" pitchFamily="34" charset="0"/>
              </a:rPr>
              <a:t>ai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smtClean="0">
                <a:solidFill>
                  <a:srgbClr val="FF0000"/>
                </a:solidFill>
                <a:latin typeface="Corbel" pitchFamily="34" charset="0"/>
              </a:rPr>
              <a:t>pas </a:t>
            </a:r>
            <a:r>
              <a:rPr lang="en-US" altLang="en-US" sz="2200" dirty="0" err="1" smtClean="0">
                <a:latin typeface="Corbel" pitchFamily="34" charset="0"/>
              </a:rPr>
              <a:t>invité</a:t>
            </a:r>
            <a:r>
              <a:rPr lang="en-US" altLang="en-US" sz="2200" dirty="0" smtClean="0">
                <a:latin typeface="Corbel" pitchFamily="34" charset="0"/>
              </a:rPr>
              <a:t>. 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600200" y="3810000"/>
            <a:ext cx="7315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200" dirty="0" smtClean="0">
                <a:latin typeface="Corbel" pitchFamily="34" charset="0"/>
              </a:rPr>
              <a:t>In the passé </a:t>
            </a:r>
            <a:r>
              <a:rPr lang="en-US" altLang="en-US" sz="2200" dirty="0" err="1" smtClean="0">
                <a:latin typeface="Corbel" pitchFamily="34" charset="0"/>
              </a:rPr>
              <a:t>composé</a:t>
            </a:r>
            <a:r>
              <a:rPr lang="en-US" altLang="en-US" sz="2200" dirty="0" smtClean="0">
                <a:latin typeface="Corbel" pitchFamily="34" charset="0"/>
              </a:rPr>
              <a:t>, the past </a:t>
            </a:r>
            <a:r>
              <a:rPr lang="en-US" altLang="en-US" sz="2200" dirty="0" err="1" smtClean="0">
                <a:latin typeface="Corbel" pitchFamily="34" charset="0"/>
              </a:rPr>
              <a:t>particple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AGREES</a:t>
            </a:r>
            <a:r>
              <a:rPr lang="en-US" altLang="en-US" sz="2200" dirty="0" smtClean="0">
                <a:latin typeface="Corbel" pitchFamily="34" charset="0"/>
              </a:rPr>
              <a:t> with a direct object if the that direct object comes </a:t>
            </a:r>
            <a:r>
              <a:rPr lang="en-US" altLang="en-US" sz="2200" dirty="0" smtClean="0">
                <a:solidFill>
                  <a:srgbClr val="0000FF"/>
                </a:solidFill>
                <a:latin typeface="Corbel" pitchFamily="34" charset="0"/>
              </a:rPr>
              <a:t>before</a:t>
            </a:r>
            <a:r>
              <a:rPr lang="en-US" altLang="en-US" sz="2200" dirty="0" smtClean="0">
                <a:latin typeface="Corbel" pitchFamily="34" charset="0"/>
              </a:rPr>
              <a:t> the verb.</a:t>
            </a:r>
            <a:endParaRPr lang="en-US" altLang="en-US" sz="2400" dirty="0">
              <a:latin typeface="Corbe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224060"/>
              </p:ext>
            </p:extLst>
          </p:nvPr>
        </p:nvGraphicFramePr>
        <p:xfrm>
          <a:off x="838200" y="4693920"/>
          <a:ext cx="79248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46699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NO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agreement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AGREEMENT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4683">
                <a:tc>
                  <a:txBody>
                    <a:bodyPr/>
                    <a:lstStyle/>
                    <a:p>
                      <a:endParaRPr lang="en-US" sz="20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914400" y="5360313"/>
            <a:ext cx="3429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smtClean="0">
                <a:latin typeface="Corbel" pitchFamily="34" charset="0"/>
              </a:rPr>
              <a:t>Marc a </a:t>
            </a:r>
            <a:r>
              <a:rPr lang="en-US" altLang="en-US" sz="2200" dirty="0" smtClean="0">
                <a:solidFill>
                  <a:srgbClr val="FF0000"/>
                </a:solidFill>
                <a:latin typeface="Corbel" pitchFamily="34" charset="0"/>
              </a:rPr>
              <a:t>vu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smtClean="0">
                <a:solidFill>
                  <a:srgbClr val="0000FF"/>
                </a:solidFill>
                <a:latin typeface="Corbel" pitchFamily="34" charset="0"/>
              </a:rPr>
              <a:t>Nicole et Sylvie</a:t>
            </a:r>
            <a:r>
              <a:rPr lang="en-US" altLang="en-US" sz="2200" dirty="0" smtClean="0">
                <a:latin typeface="Corbel" pitchFamily="34" charset="0"/>
              </a:rPr>
              <a:t>?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914400" y="6046113"/>
            <a:ext cx="3810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 smtClean="0">
                <a:latin typeface="Corbel" pitchFamily="34" charset="0"/>
              </a:rPr>
              <a:t>Tu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n’as</a:t>
            </a:r>
            <a:r>
              <a:rPr lang="en-US" altLang="en-US" sz="2200" dirty="0" smtClean="0">
                <a:latin typeface="Corbel" pitchFamily="34" charset="0"/>
              </a:rPr>
              <a:t> pas </a:t>
            </a:r>
            <a:r>
              <a:rPr lang="en-US" altLang="en-US" sz="2200" dirty="0" err="1" smtClean="0">
                <a:solidFill>
                  <a:srgbClr val="FF0000"/>
                </a:solidFill>
                <a:latin typeface="Corbel" pitchFamily="34" charset="0"/>
              </a:rPr>
              <a:t>apporté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>
                <a:solidFill>
                  <a:srgbClr val="0000FF"/>
                </a:solidFill>
                <a:latin typeface="Corbel" pitchFamily="34" charset="0"/>
              </a:rPr>
              <a:t>t</a:t>
            </a:r>
            <a:r>
              <a:rPr lang="en-US" altLang="en-US" sz="2200" dirty="0" smtClean="0">
                <a:solidFill>
                  <a:srgbClr val="0000FF"/>
                </a:solidFill>
                <a:latin typeface="Corbel" pitchFamily="34" charset="0"/>
              </a:rPr>
              <a:t>a </a:t>
            </a:r>
            <a:r>
              <a:rPr lang="en-US" altLang="en-US" sz="2200" dirty="0" err="1" smtClean="0">
                <a:solidFill>
                  <a:srgbClr val="0000FF"/>
                </a:solidFill>
                <a:latin typeface="Corbel" pitchFamily="34" charset="0"/>
              </a:rPr>
              <a:t>guitare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  <a:endParaRPr lang="en-US" altLang="en-US" sz="2200" dirty="0">
              <a:latin typeface="Corbe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029200" y="6046113"/>
            <a:ext cx="3429000" cy="578738"/>
            <a:chOff x="5029200" y="6046113"/>
            <a:chExt cx="3429000" cy="578738"/>
          </a:xfrm>
        </p:grpSpPr>
        <p:sp>
          <p:nvSpPr>
            <p:cNvPr id="13" name="TextBox 5"/>
            <p:cNvSpPr txBox="1">
              <a:spLocks noChangeArrowheads="1"/>
            </p:cNvSpPr>
            <p:nvPr/>
          </p:nvSpPr>
          <p:spPr bwMode="auto">
            <a:xfrm>
              <a:off x="5029200" y="6046113"/>
              <a:ext cx="342900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altLang="en-US" sz="2200" dirty="0" smtClean="0">
                  <a:latin typeface="Corbel" pitchFamily="34" charset="0"/>
                </a:rPr>
                <a:t>Non, je ne </a:t>
              </a:r>
              <a:r>
                <a:rPr lang="en-US" altLang="en-US" sz="2200" b="1" dirty="0" err="1" smtClean="0">
                  <a:solidFill>
                    <a:srgbClr val="0000FF"/>
                  </a:solidFill>
                  <a:latin typeface="Corbel" pitchFamily="34" charset="0"/>
                </a:rPr>
                <a:t>l’</a:t>
              </a:r>
              <a:r>
                <a:rPr lang="en-US" altLang="en-US" sz="2200" dirty="0" err="1" smtClean="0">
                  <a:latin typeface="Corbel" pitchFamily="34" charset="0"/>
                </a:rPr>
                <a:t>ai</a:t>
              </a:r>
              <a:r>
                <a:rPr lang="en-US" altLang="en-US" sz="2200" dirty="0" smtClean="0">
                  <a:latin typeface="Corbel" pitchFamily="34" charset="0"/>
                </a:rPr>
                <a:t> pas </a:t>
              </a:r>
              <a:r>
                <a:rPr lang="en-US" altLang="en-US" sz="2200" dirty="0" err="1" smtClean="0">
                  <a:solidFill>
                    <a:srgbClr val="FF0000"/>
                  </a:solidFill>
                  <a:latin typeface="Corbel" pitchFamily="34" charset="0"/>
                </a:rPr>
                <a:t>apporté</a:t>
              </a:r>
              <a:r>
                <a:rPr lang="en-US" altLang="en-US" sz="2200" b="1" dirty="0" err="1" smtClean="0">
                  <a:solidFill>
                    <a:srgbClr val="0000FF"/>
                  </a:solidFill>
                  <a:latin typeface="Corbel" pitchFamily="34" charset="0"/>
                </a:rPr>
                <a:t>e</a:t>
              </a:r>
              <a:r>
                <a:rPr lang="en-US" altLang="en-US" sz="2200" dirty="0" smtClean="0">
                  <a:latin typeface="Corbel" pitchFamily="34" charset="0"/>
                </a:rPr>
                <a:t>.</a:t>
              </a:r>
              <a:endParaRPr lang="en-US" altLang="en-US" sz="2200" dirty="0">
                <a:latin typeface="Corbel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248400" y="6082843"/>
              <a:ext cx="247650" cy="394157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8077200" y="6096000"/>
              <a:ext cx="247650" cy="394157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400799" y="6477000"/>
              <a:ext cx="1800225" cy="147851"/>
              <a:chOff x="6115050" y="5791200"/>
              <a:chExt cx="1047750" cy="152400"/>
            </a:xfrm>
          </p:grpSpPr>
          <p:cxnSp>
            <p:nvCxnSpPr>
              <p:cNvPr id="17" name="Straight Connector 16"/>
              <p:cNvCxnSpPr/>
              <p:nvPr/>
            </p:nvCxnSpPr>
            <p:spPr bwMode="auto">
              <a:xfrm>
                <a:off x="6115050" y="57912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 flipH="1" flipV="1">
                <a:off x="6115050" y="5939051"/>
                <a:ext cx="1047750" cy="4549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>
                <a:off x="7162800" y="57912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20" name="Group 19"/>
          <p:cNvGrpSpPr/>
          <p:nvPr/>
        </p:nvGrpSpPr>
        <p:grpSpPr>
          <a:xfrm>
            <a:off x="5029200" y="5360313"/>
            <a:ext cx="3429000" cy="583287"/>
            <a:chOff x="5029200" y="5360313"/>
            <a:chExt cx="3429000" cy="583287"/>
          </a:xfrm>
        </p:grpSpPr>
        <p:sp>
          <p:nvSpPr>
            <p:cNvPr id="21" name="TextBox 5"/>
            <p:cNvSpPr txBox="1">
              <a:spLocks noChangeArrowheads="1"/>
            </p:cNvSpPr>
            <p:nvPr/>
          </p:nvSpPr>
          <p:spPr bwMode="auto">
            <a:xfrm>
              <a:off x="5029200" y="5360313"/>
              <a:ext cx="342900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altLang="en-US" sz="2200" dirty="0" err="1" smtClean="0">
                  <a:latin typeface="Corbel" pitchFamily="34" charset="0"/>
                </a:rPr>
                <a:t>Oui</a:t>
              </a:r>
              <a:r>
                <a:rPr lang="en-US" altLang="en-US" sz="2200" dirty="0" smtClean="0">
                  <a:latin typeface="Corbel" pitchFamily="34" charset="0"/>
                </a:rPr>
                <a:t>, </a:t>
              </a:r>
              <a:r>
                <a:rPr lang="en-US" altLang="en-US" sz="2200" dirty="0" err="1" smtClean="0">
                  <a:latin typeface="Corbel" pitchFamily="34" charset="0"/>
                </a:rPr>
                <a:t>il</a:t>
              </a:r>
              <a:r>
                <a:rPr lang="en-US" altLang="en-US" sz="2200" dirty="0" smtClean="0">
                  <a:latin typeface="Corbel" pitchFamily="34" charset="0"/>
                </a:rPr>
                <a:t>   </a:t>
              </a:r>
              <a:r>
                <a:rPr lang="en-US" altLang="en-US" sz="2200" b="1" dirty="0" smtClean="0">
                  <a:solidFill>
                    <a:srgbClr val="0000FF"/>
                  </a:solidFill>
                  <a:latin typeface="Corbel" pitchFamily="34" charset="0"/>
                </a:rPr>
                <a:t>les</a:t>
              </a:r>
              <a:r>
                <a:rPr lang="en-US" altLang="en-US" sz="2200" dirty="0" smtClean="0">
                  <a:latin typeface="Corbel" pitchFamily="34" charset="0"/>
                </a:rPr>
                <a:t>   a  </a:t>
              </a:r>
              <a:r>
                <a:rPr lang="en-US" altLang="en-US" sz="2200" dirty="0" err="1" smtClean="0">
                  <a:latin typeface="Corbel" pitchFamily="34" charset="0"/>
                </a:rPr>
                <a:t>vu</a:t>
              </a:r>
              <a:r>
                <a:rPr lang="en-US" altLang="en-US" sz="2200" b="1" dirty="0" err="1" smtClean="0">
                  <a:solidFill>
                    <a:srgbClr val="0000FF"/>
                  </a:solidFill>
                  <a:latin typeface="Corbel" pitchFamily="34" charset="0"/>
                </a:rPr>
                <a:t>es</a:t>
              </a:r>
              <a:r>
                <a:rPr lang="en-US" altLang="en-US" sz="2200" b="1" dirty="0" smtClean="0">
                  <a:solidFill>
                    <a:srgbClr val="0000FF"/>
                  </a:solidFill>
                  <a:latin typeface="Corbel" pitchFamily="34" charset="0"/>
                </a:rPr>
                <a:t>  </a:t>
              </a:r>
              <a:r>
                <a:rPr lang="en-US" altLang="en-US" sz="2200" dirty="0">
                  <a:latin typeface="Corbel" pitchFamily="34" charset="0"/>
                </a:rPr>
                <a:t>.</a:t>
              </a: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6934200" y="5397043"/>
              <a:ext cx="366711" cy="394157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5867400" y="5397043"/>
              <a:ext cx="495300" cy="394157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6096000" y="5791200"/>
              <a:ext cx="1047750" cy="152400"/>
              <a:chOff x="6115050" y="5791200"/>
              <a:chExt cx="1047750" cy="152400"/>
            </a:xfrm>
          </p:grpSpPr>
          <p:cxnSp>
            <p:nvCxnSpPr>
              <p:cNvPr id="25" name="Straight Connector 24"/>
              <p:cNvCxnSpPr/>
              <p:nvPr/>
            </p:nvCxnSpPr>
            <p:spPr bwMode="auto">
              <a:xfrm>
                <a:off x="6115050" y="57912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 flipV="1">
                <a:off x="6115050" y="5939051"/>
                <a:ext cx="1047750" cy="4549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>
                <a:off x="7162800" y="5791200"/>
                <a:ext cx="0" cy="1524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363273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objets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directs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dans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le passé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composé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1600200" y="1671935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smtClean="0">
                <a:latin typeface="Corbel" pitchFamily="34" charset="0"/>
              </a:rPr>
              <a:t>Agreement:</a:t>
            </a:r>
            <a:endParaRPr lang="en-US" altLang="en-US" sz="2400" dirty="0">
              <a:latin typeface="Corbel" pitchFamily="34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209800" y="3302913"/>
            <a:ext cx="1447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smtClean="0">
                <a:latin typeface="Corbel" pitchFamily="34" charset="0"/>
              </a:rPr>
              <a:t>Mon </a:t>
            </a:r>
            <a:r>
              <a:rPr lang="en-US" altLang="en-US" sz="2200" dirty="0" err="1" smtClean="0">
                <a:latin typeface="Corbel" pitchFamily="34" charset="0"/>
              </a:rPr>
              <a:t>vélo</a:t>
            </a:r>
            <a:r>
              <a:rPr lang="en-US" altLang="en-US" sz="2200" dirty="0" smtClean="0">
                <a:latin typeface="Corbel" pitchFamily="34" charset="0"/>
              </a:rPr>
              <a:t>: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62400" y="3302913"/>
            <a:ext cx="4724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Je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 smtClean="0">
                <a:latin typeface="Corbel" pitchFamily="34" charset="0"/>
              </a:rPr>
              <a:t>ai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pris</a:t>
            </a:r>
            <a:r>
              <a:rPr lang="en-US" altLang="en-US" sz="2200" dirty="0" smtClean="0">
                <a:latin typeface="Corbel" pitchFamily="34" charset="0"/>
              </a:rPr>
              <a:t>. / Je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 smtClean="0">
                <a:latin typeface="Corbel" pitchFamily="34" charset="0"/>
              </a:rPr>
              <a:t>ai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mis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dans</a:t>
            </a:r>
            <a:r>
              <a:rPr lang="en-US" altLang="en-US" sz="2200" dirty="0" smtClean="0">
                <a:latin typeface="Corbel" pitchFamily="34" charset="0"/>
              </a:rPr>
              <a:t> le garage.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1600200" y="2384048"/>
            <a:ext cx="7315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smtClean="0">
                <a:latin typeface="Corbel" pitchFamily="34" charset="0"/>
              </a:rPr>
              <a:t>When the past participle ends in </a:t>
            </a:r>
            <a:r>
              <a:rPr lang="en-US" altLang="en-US" sz="2400" dirty="0" smtClean="0">
                <a:solidFill>
                  <a:srgbClr val="FF0000"/>
                </a:solidFill>
                <a:latin typeface="Corbel" pitchFamily="34" charset="0"/>
              </a:rPr>
              <a:t>-é</a:t>
            </a:r>
            <a:r>
              <a:rPr lang="en-US" altLang="en-US" sz="2400" dirty="0" smtClean="0">
                <a:latin typeface="Corbel" pitchFamily="34" charset="0"/>
              </a:rPr>
              <a:t>, </a:t>
            </a:r>
            <a:r>
              <a:rPr lang="en-US" altLang="en-US" sz="2400" dirty="0" smtClean="0">
                <a:solidFill>
                  <a:srgbClr val="FF0000"/>
                </a:solidFill>
                <a:latin typeface="Corbel" pitchFamily="34" charset="0"/>
              </a:rPr>
              <a:t>-</a:t>
            </a:r>
            <a:r>
              <a:rPr lang="en-US" altLang="en-US" sz="2400" dirty="0" err="1" smtClean="0">
                <a:solidFill>
                  <a:srgbClr val="FF0000"/>
                </a:solidFill>
                <a:latin typeface="Corbel" pitchFamily="34" charset="0"/>
              </a:rPr>
              <a:t>i</a:t>
            </a:r>
            <a:r>
              <a:rPr lang="en-US" altLang="en-US" sz="2400" dirty="0" smtClean="0">
                <a:latin typeface="Corbel" pitchFamily="34" charset="0"/>
              </a:rPr>
              <a:t>, or </a:t>
            </a:r>
            <a:r>
              <a:rPr lang="en-US" altLang="en-US" sz="2400" dirty="0" smtClean="0">
                <a:solidFill>
                  <a:srgbClr val="FF0000"/>
                </a:solidFill>
                <a:latin typeface="Corbel" pitchFamily="34" charset="0"/>
              </a:rPr>
              <a:t>–u</a:t>
            </a:r>
            <a:r>
              <a:rPr lang="en-US" altLang="en-US" sz="2400" dirty="0" smtClean="0">
                <a:latin typeface="Corbel" pitchFamily="34" charset="0"/>
              </a:rPr>
              <a:t>, the masculine and feminine forms sound the SAME:</a:t>
            </a:r>
            <a:endParaRPr lang="en-US" altLang="en-US" sz="2400" dirty="0">
              <a:latin typeface="Corbel" pitchFamily="34" charset="0"/>
            </a:endParaRP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1600200" y="4426803"/>
            <a:ext cx="7315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smtClean="0">
                <a:latin typeface="Corbel" pitchFamily="34" charset="0"/>
              </a:rPr>
              <a:t>When the past participle ends in </a:t>
            </a:r>
            <a:r>
              <a:rPr lang="en-US" altLang="en-US" sz="2400" dirty="0" smtClean="0">
                <a:solidFill>
                  <a:srgbClr val="FF0000"/>
                </a:solidFill>
                <a:latin typeface="Corbel" pitchFamily="34" charset="0"/>
              </a:rPr>
              <a:t>-s</a:t>
            </a:r>
            <a:r>
              <a:rPr lang="en-US" altLang="en-US" sz="2400" dirty="0" smtClean="0">
                <a:latin typeface="Corbel" pitchFamily="34" charset="0"/>
              </a:rPr>
              <a:t>, </a:t>
            </a:r>
            <a:r>
              <a:rPr lang="en-US" altLang="en-US" sz="2400" dirty="0" smtClean="0">
                <a:solidFill>
                  <a:srgbClr val="FF0000"/>
                </a:solidFill>
                <a:latin typeface="Corbel" pitchFamily="34" charset="0"/>
              </a:rPr>
              <a:t>-</a:t>
            </a:r>
            <a:r>
              <a:rPr lang="en-US" altLang="en-US" sz="2400" dirty="0">
                <a:solidFill>
                  <a:srgbClr val="FF0000"/>
                </a:solidFill>
                <a:latin typeface="Corbel" pitchFamily="34" charset="0"/>
              </a:rPr>
              <a:t>t</a:t>
            </a:r>
            <a:r>
              <a:rPr lang="en-US" altLang="en-US" sz="2400" dirty="0" smtClean="0">
                <a:latin typeface="Corbel" pitchFamily="34" charset="0"/>
              </a:rPr>
              <a:t>, the feminine form sounds DIFFERENT than the masculine form:</a:t>
            </a:r>
            <a:endParaRPr lang="en-US" altLang="en-US" sz="2400" dirty="0">
              <a:latin typeface="Corbel" pitchFamily="34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057400" y="5257800"/>
            <a:ext cx="1600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smtClean="0">
                <a:latin typeface="Corbel" pitchFamily="34" charset="0"/>
              </a:rPr>
              <a:t>Ma </a:t>
            </a:r>
            <a:r>
              <a:rPr lang="en-US" altLang="en-US" sz="2200" dirty="0" err="1" smtClean="0">
                <a:latin typeface="Corbel" pitchFamily="34" charset="0"/>
              </a:rPr>
              <a:t>guitare</a:t>
            </a:r>
            <a:r>
              <a:rPr lang="en-US" altLang="en-US" sz="2200" dirty="0" smtClean="0">
                <a:latin typeface="Corbel" pitchFamily="34" charset="0"/>
              </a:rPr>
              <a:t>: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62400" y="5257800"/>
            <a:ext cx="5181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Je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 smtClean="0">
                <a:latin typeface="Corbel" pitchFamily="34" charset="0"/>
              </a:rPr>
              <a:t>ai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pris</a:t>
            </a:r>
            <a:r>
              <a:rPr lang="en-US" altLang="en-US" sz="2200" dirty="0" err="1" smtClean="0">
                <a:solidFill>
                  <a:srgbClr val="0000FF"/>
                </a:solidFill>
                <a:latin typeface="Corbel" pitchFamily="34" charset="0"/>
              </a:rPr>
              <a:t>e</a:t>
            </a:r>
            <a:r>
              <a:rPr lang="en-US" altLang="en-US" sz="2200" dirty="0" smtClean="0">
                <a:latin typeface="Corbel" pitchFamily="34" charset="0"/>
              </a:rPr>
              <a:t>. / Je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 smtClean="0">
                <a:latin typeface="Corbel" pitchFamily="34" charset="0"/>
              </a:rPr>
              <a:t>ai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mis</a:t>
            </a:r>
            <a:r>
              <a:rPr lang="en-US" altLang="en-US" sz="2200" dirty="0" err="1" smtClean="0">
                <a:solidFill>
                  <a:srgbClr val="0000FF"/>
                </a:solidFill>
                <a:latin typeface="Corbel" pitchFamily="34" charset="0"/>
              </a:rPr>
              <a:t>e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dans</a:t>
            </a:r>
            <a:r>
              <a:rPr lang="en-US" altLang="en-US" sz="2200" dirty="0" smtClean="0">
                <a:latin typeface="Corbel" pitchFamily="34" charset="0"/>
              </a:rPr>
              <a:t> ma </a:t>
            </a:r>
            <a:r>
              <a:rPr lang="en-US" altLang="en-US" sz="2200" dirty="0" err="1" smtClean="0">
                <a:latin typeface="Corbel" pitchFamily="34" charset="0"/>
              </a:rPr>
              <a:t>chambre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057400" y="3760113"/>
            <a:ext cx="1600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smtClean="0">
                <a:latin typeface="Corbel" pitchFamily="34" charset="0"/>
              </a:rPr>
              <a:t>Ma </a:t>
            </a:r>
            <a:r>
              <a:rPr lang="en-US" altLang="en-US" sz="2200" dirty="0" err="1" smtClean="0">
                <a:latin typeface="Corbel" pitchFamily="34" charset="0"/>
              </a:rPr>
              <a:t>guitare</a:t>
            </a:r>
            <a:r>
              <a:rPr lang="en-US" altLang="en-US" sz="2200" dirty="0" smtClean="0">
                <a:latin typeface="Corbel" pitchFamily="34" charset="0"/>
              </a:rPr>
              <a:t>: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62400" y="3760113"/>
            <a:ext cx="4724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Je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 smtClean="0">
                <a:latin typeface="Corbel" pitchFamily="34" charset="0"/>
              </a:rPr>
              <a:t>ai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joué</a:t>
            </a:r>
            <a:r>
              <a:rPr lang="en-US" altLang="en-US" sz="2200" dirty="0" err="1" smtClean="0">
                <a:solidFill>
                  <a:srgbClr val="0000FF"/>
                </a:solidFill>
                <a:latin typeface="Corbel" pitchFamily="34" charset="0"/>
              </a:rPr>
              <a:t>e</a:t>
            </a:r>
            <a:r>
              <a:rPr lang="en-US" altLang="en-US" sz="2200" dirty="0" smtClean="0">
                <a:latin typeface="Corbel" pitchFamily="34" charset="0"/>
              </a:rPr>
              <a:t>. / Je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 smtClean="0">
                <a:latin typeface="Corbel" pitchFamily="34" charset="0"/>
              </a:rPr>
              <a:t>ai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choisi</a:t>
            </a:r>
            <a:r>
              <a:rPr lang="en-US" altLang="en-US" sz="2200" dirty="0" err="1" smtClean="0">
                <a:solidFill>
                  <a:srgbClr val="0000FF"/>
                </a:solidFill>
                <a:latin typeface="Corbel" pitchFamily="34" charset="0"/>
              </a:rPr>
              <a:t>e</a:t>
            </a:r>
            <a:r>
              <a:rPr lang="en-US" altLang="en-US" sz="2200" dirty="0" smtClean="0">
                <a:latin typeface="Corbel" pitchFamily="34" charset="0"/>
              </a:rPr>
              <a:t>. 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209800" y="5715000"/>
            <a:ext cx="1447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smtClean="0">
                <a:latin typeface="Corbel" pitchFamily="34" charset="0"/>
              </a:rPr>
              <a:t>Le </a:t>
            </a:r>
            <a:r>
              <a:rPr lang="en-US" altLang="en-US" sz="2200" dirty="0" err="1" smtClean="0">
                <a:latin typeface="Corbel" pitchFamily="34" charset="0"/>
              </a:rPr>
              <a:t>gâteau</a:t>
            </a:r>
            <a:r>
              <a:rPr lang="en-US" altLang="en-US" sz="2200" dirty="0" smtClean="0">
                <a:latin typeface="Corbel" pitchFamily="34" charset="0"/>
              </a:rPr>
              <a:t>: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962400" y="5715000"/>
            <a:ext cx="4724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Je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 smtClean="0">
                <a:latin typeface="Corbel" pitchFamily="34" charset="0"/>
              </a:rPr>
              <a:t>ai</a:t>
            </a:r>
            <a:r>
              <a:rPr lang="en-US" altLang="en-US" sz="2200" dirty="0" smtClean="0">
                <a:latin typeface="Corbel" pitchFamily="34" charset="0"/>
              </a:rPr>
              <a:t> fait. 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2209800" y="6122987"/>
            <a:ext cx="1447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smtClean="0">
                <a:latin typeface="Corbel" pitchFamily="34" charset="0"/>
              </a:rPr>
              <a:t>La </a:t>
            </a:r>
            <a:r>
              <a:rPr lang="en-US" altLang="en-US" sz="2200" dirty="0" err="1" smtClean="0">
                <a:latin typeface="Corbel" pitchFamily="34" charset="0"/>
              </a:rPr>
              <a:t>tarte</a:t>
            </a:r>
            <a:r>
              <a:rPr lang="en-US" altLang="en-US" sz="2200" dirty="0" smtClean="0">
                <a:latin typeface="Corbel" pitchFamily="34" charset="0"/>
              </a:rPr>
              <a:t>: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62400" y="6122313"/>
            <a:ext cx="4724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Je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 smtClean="0">
                <a:latin typeface="Corbel" pitchFamily="34" charset="0"/>
              </a:rPr>
              <a:t>ai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fait</a:t>
            </a:r>
            <a:r>
              <a:rPr lang="en-US" altLang="en-US" sz="2200" dirty="0" err="1" smtClean="0">
                <a:solidFill>
                  <a:srgbClr val="0000FF"/>
                </a:solidFill>
                <a:latin typeface="Corbel" pitchFamily="34" charset="0"/>
              </a:rPr>
              <a:t>e</a:t>
            </a:r>
            <a:r>
              <a:rPr lang="en-US" altLang="en-US" sz="2200" dirty="0" smtClean="0">
                <a:latin typeface="Corbel" pitchFamily="34" charset="0"/>
              </a:rPr>
              <a:t>. </a:t>
            </a:r>
            <a:endParaRPr lang="en-US" altLang="en-US" sz="22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68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Où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est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l’objet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direct?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pic>
        <p:nvPicPr>
          <p:cNvPr id="3" name="Picture 2" descr="J'aime le français's photo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64976"/>
            <a:ext cx="6248400" cy="4692949"/>
          </a:xfrm>
          <a:prstGeom prst="rect">
            <a:avLst/>
          </a:prstGeom>
          <a:ln w="76200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 bwMode="auto">
          <a:xfrm rot="586900">
            <a:off x="4690575" y="3703368"/>
            <a:ext cx="403888" cy="5334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76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itchFamily="34" charset="0"/>
              </a:rPr>
              <a:t>Pratiquons …</a:t>
            </a:r>
            <a:endParaRPr lang="en-US" altLang="en-US" sz="2400" b="1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28600" y="1616075"/>
            <a:ext cx="35814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Do you know Cécile?</a:t>
            </a:r>
            <a:endParaRPr lang="en-US" sz="1600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Are you listening to these singers?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Is he watching this movie?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Are we taking the camera?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Catherine is nice… invite her!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He is always late … don’t wait for him.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This comedy is stupid! Let’s not watch it.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The dishes… I put them in the kitchen.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The museum… I’m going to visit it soon.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I need $20.  Can you loan it to me?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Can you see me?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It’s cold so I have to put it on (my hat).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Did you buy it (the bread)?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I forgot to do it (my homework).</a:t>
            </a:r>
            <a:endParaRPr lang="en-US" sz="1600" dirty="0"/>
          </a:p>
          <a:p>
            <a:pPr algn="r"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267200" y="1644650"/>
            <a:ext cx="3733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 smtClean="0">
                <a:latin typeface="Corbel" pitchFamily="34" charset="0"/>
              </a:rPr>
              <a:t>Tu</a:t>
            </a:r>
            <a:r>
              <a:rPr lang="en-US" sz="1600" dirty="0" smtClean="0">
                <a:latin typeface="Corbel" pitchFamily="34" charset="0"/>
              </a:rPr>
              <a:t> ………..  </a:t>
            </a:r>
            <a:r>
              <a:rPr lang="en-US" sz="1600" dirty="0" err="1" smtClean="0">
                <a:latin typeface="Corbel" pitchFamily="34" charset="0"/>
              </a:rPr>
              <a:t>connais</a:t>
            </a:r>
            <a:r>
              <a:rPr lang="en-US" sz="1600" dirty="0" smtClean="0">
                <a:latin typeface="Corbel" pitchFamily="34" charset="0"/>
              </a:rPr>
              <a:t> ?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2930" y="1611868"/>
            <a:ext cx="448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la</a:t>
            </a:r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267200" y="1981200"/>
            <a:ext cx="3733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 smtClean="0">
                <a:latin typeface="Corbel" pitchFamily="34" charset="0"/>
              </a:rPr>
              <a:t>Tu</a:t>
            </a:r>
            <a:r>
              <a:rPr lang="en-US" sz="1600" dirty="0" smtClean="0">
                <a:latin typeface="Corbel" pitchFamily="34" charset="0"/>
              </a:rPr>
              <a:t> ………. </a:t>
            </a:r>
            <a:r>
              <a:rPr lang="en-US" sz="1600" dirty="0" err="1">
                <a:latin typeface="Corbel" pitchFamily="34" charset="0"/>
              </a:rPr>
              <a:t>é</a:t>
            </a:r>
            <a:r>
              <a:rPr lang="en-US" sz="1600" dirty="0" err="1" smtClean="0">
                <a:latin typeface="Corbel" pitchFamily="34" charset="0"/>
              </a:rPr>
              <a:t>coutes</a:t>
            </a:r>
            <a:r>
              <a:rPr lang="en-US" sz="1600" dirty="0" smtClean="0">
                <a:latin typeface="Corbel" pitchFamily="34" charset="0"/>
              </a:rPr>
              <a:t>?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267200" y="23622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Est-</a:t>
            </a:r>
            <a:r>
              <a:rPr lang="en-US" sz="1600" dirty="0" err="1" smtClean="0">
                <a:latin typeface="Corbel" pitchFamily="34" charset="0"/>
              </a:rPr>
              <a:t>ce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qu’il</a:t>
            </a:r>
            <a:r>
              <a:rPr lang="en-US" sz="1600" dirty="0" smtClean="0">
                <a:latin typeface="Corbel" pitchFamily="34" charset="0"/>
              </a:rPr>
              <a:t>  ……… </a:t>
            </a:r>
            <a:r>
              <a:rPr lang="en-US" sz="1600" dirty="0" err="1" smtClean="0">
                <a:latin typeface="Corbel" pitchFamily="34" charset="0"/>
              </a:rPr>
              <a:t>regarde</a:t>
            </a:r>
            <a:r>
              <a:rPr lang="en-US" sz="1600" dirty="0" smtClean="0">
                <a:latin typeface="Corbel" pitchFamily="34" charset="0"/>
              </a:rPr>
              <a:t>?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267200" y="2709446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Est-</a:t>
            </a:r>
            <a:r>
              <a:rPr lang="en-US" sz="1600" dirty="0" err="1" smtClean="0">
                <a:latin typeface="Corbel" pitchFamily="34" charset="0"/>
              </a:rPr>
              <a:t>ce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que</a:t>
            </a:r>
            <a:r>
              <a:rPr lang="en-US" sz="1600" dirty="0" smtClean="0">
                <a:latin typeface="Corbel" pitchFamily="34" charset="0"/>
              </a:rPr>
              <a:t> nou</a:t>
            </a:r>
            <a:r>
              <a:rPr lang="en-US" sz="1600" dirty="0">
                <a:latin typeface="Corbel" pitchFamily="34" charset="0"/>
              </a:rPr>
              <a:t>s</a:t>
            </a:r>
            <a:r>
              <a:rPr lang="en-US" sz="1600" dirty="0" smtClean="0">
                <a:latin typeface="Corbel" pitchFamily="34" charset="0"/>
              </a:rPr>
              <a:t> ………… </a:t>
            </a:r>
            <a:r>
              <a:rPr lang="en-US" sz="1600" dirty="0" err="1" smtClean="0">
                <a:latin typeface="Corbel" pitchFamily="34" charset="0"/>
              </a:rPr>
              <a:t>prenons</a:t>
            </a:r>
            <a:r>
              <a:rPr lang="en-US" sz="1600" dirty="0">
                <a:latin typeface="Corbel" pitchFamily="34" charset="0"/>
              </a:rPr>
              <a:t>?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267200" y="3048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Catherine </a:t>
            </a:r>
            <a:r>
              <a:rPr lang="en-US" sz="1600" dirty="0" err="1" smtClean="0">
                <a:latin typeface="Corbel" pitchFamily="34" charset="0"/>
              </a:rPr>
              <a:t>est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sympa</a:t>
            </a:r>
            <a:r>
              <a:rPr lang="en-US" sz="1600" dirty="0" smtClean="0">
                <a:latin typeface="Corbel" pitchFamily="34" charset="0"/>
              </a:rPr>
              <a:t> ;  invite - ………  </a:t>
            </a:r>
            <a:r>
              <a:rPr lang="en-US" sz="1600" dirty="0">
                <a:latin typeface="Corbel" pitchFamily="34" charset="0"/>
              </a:rPr>
              <a:t>!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67200" y="3429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Il </a:t>
            </a:r>
            <a:r>
              <a:rPr lang="en-US" sz="1600" dirty="0" err="1" smtClean="0">
                <a:latin typeface="Corbel" pitchFamily="34" charset="0"/>
              </a:rPr>
              <a:t>est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toujours</a:t>
            </a:r>
            <a:r>
              <a:rPr lang="en-US" sz="1600" dirty="0" smtClean="0">
                <a:latin typeface="Corbel" pitchFamily="34" charset="0"/>
              </a:rPr>
              <a:t> en retard; ne …….. </a:t>
            </a:r>
            <a:r>
              <a:rPr lang="en-US" sz="1600" dirty="0">
                <a:latin typeface="Corbel" pitchFamily="34" charset="0"/>
              </a:rPr>
              <a:t>a</a:t>
            </a:r>
            <a:r>
              <a:rPr lang="en-US" sz="1600" dirty="0" smtClean="0">
                <a:latin typeface="Corbel" pitchFamily="34" charset="0"/>
              </a:rPr>
              <a:t>ttends pas.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267200" y="3810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 smtClean="0">
                <a:latin typeface="Corbel" pitchFamily="34" charset="0"/>
              </a:rPr>
              <a:t>Cette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comédie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est</a:t>
            </a:r>
            <a:r>
              <a:rPr lang="en-US" sz="1600" dirty="0" smtClean="0">
                <a:latin typeface="Corbel" pitchFamily="34" charset="0"/>
              </a:rPr>
              <a:t> stupide. Ne …….. </a:t>
            </a:r>
            <a:r>
              <a:rPr lang="en-US" sz="1600" dirty="0" err="1">
                <a:latin typeface="Corbel" pitchFamily="34" charset="0"/>
              </a:rPr>
              <a:t>r</a:t>
            </a:r>
            <a:r>
              <a:rPr lang="en-US" sz="1600" dirty="0" err="1" smtClean="0">
                <a:latin typeface="Corbel" pitchFamily="34" charset="0"/>
              </a:rPr>
              <a:t>egardons</a:t>
            </a:r>
            <a:r>
              <a:rPr lang="en-US" sz="1600" dirty="0" smtClean="0">
                <a:latin typeface="Corbel" pitchFamily="34" charset="0"/>
              </a:rPr>
              <a:t> pas.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267200" y="4191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Les </a:t>
            </a:r>
            <a:r>
              <a:rPr lang="en-US" sz="1600" dirty="0" err="1" smtClean="0">
                <a:latin typeface="Corbel" pitchFamily="34" charset="0"/>
              </a:rPr>
              <a:t>assiettes</a:t>
            </a:r>
            <a:r>
              <a:rPr lang="en-US" sz="1600" dirty="0" smtClean="0">
                <a:latin typeface="Corbel" pitchFamily="34" charset="0"/>
              </a:rPr>
              <a:t>… je …………  </a:t>
            </a:r>
            <a:r>
              <a:rPr lang="en-US" sz="1600" dirty="0" err="1" smtClean="0">
                <a:latin typeface="Corbel" pitchFamily="34" charset="0"/>
              </a:rPr>
              <a:t>ai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mis</a:t>
            </a:r>
            <a:r>
              <a:rPr lang="en-US" sz="1600" dirty="0" err="1" smtClean="0">
                <a:solidFill>
                  <a:srgbClr val="0000FF"/>
                </a:solidFill>
                <a:latin typeface="Corbel" pitchFamily="34" charset="0"/>
              </a:rPr>
              <a:t>es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dans</a:t>
            </a:r>
            <a:r>
              <a:rPr lang="en-US" sz="1600" dirty="0" smtClean="0">
                <a:latin typeface="Corbel" pitchFamily="34" charset="0"/>
              </a:rPr>
              <a:t> la cuisine.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267200" y="4572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Le </a:t>
            </a:r>
            <a:r>
              <a:rPr lang="en-US" sz="1600" dirty="0" err="1" smtClean="0">
                <a:latin typeface="Corbel" pitchFamily="34" charset="0"/>
              </a:rPr>
              <a:t>musée</a:t>
            </a:r>
            <a:r>
              <a:rPr lang="en-US" sz="1600" dirty="0" smtClean="0">
                <a:latin typeface="Corbel" pitchFamily="34" charset="0"/>
              </a:rPr>
              <a:t>… je </a:t>
            </a:r>
            <a:r>
              <a:rPr lang="en-US" sz="1600" dirty="0" err="1" smtClean="0">
                <a:latin typeface="Corbel" pitchFamily="34" charset="0"/>
              </a:rPr>
              <a:t>vais</a:t>
            </a:r>
            <a:r>
              <a:rPr lang="en-US" sz="1600" dirty="0" smtClean="0">
                <a:latin typeface="Corbel" pitchFamily="34" charset="0"/>
              </a:rPr>
              <a:t> ………  </a:t>
            </a:r>
            <a:r>
              <a:rPr lang="en-US" sz="1600" dirty="0" err="1" smtClean="0">
                <a:latin typeface="Corbel" pitchFamily="34" charset="0"/>
              </a:rPr>
              <a:t>visiter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bientôt</a:t>
            </a:r>
            <a:r>
              <a:rPr lang="en-US" sz="1600" dirty="0" smtClean="0">
                <a:latin typeface="Corbel" pitchFamily="34" charset="0"/>
              </a:rPr>
              <a:t>. 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267200" y="4953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 smtClean="0">
                <a:latin typeface="Corbel" pitchFamily="34" charset="0"/>
              </a:rPr>
              <a:t>J’ai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besoin</a:t>
            </a:r>
            <a:r>
              <a:rPr lang="en-US" sz="1600" dirty="0" smtClean="0">
                <a:latin typeface="Corbel" pitchFamily="34" charset="0"/>
              </a:rPr>
              <a:t> de $20. </a:t>
            </a:r>
            <a:r>
              <a:rPr lang="en-US" sz="1600" dirty="0" err="1" smtClean="0">
                <a:latin typeface="Corbel" pitchFamily="34" charset="0"/>
              </a:rPr>
              <a:t>Peux-tu</a:t>
            </a:r>
            <a:r>
              <a:rPr lang="en-US" sz="1600" dirty="0" smtClean="0">
                <a:latin typeface="Corbel" pitchFamily="34" charset="0"/>
              </a:rPr>
              <a:t> ……… </a:t>
            </a:r>
            <a:r>
              <a:rPr lang="en-US" sz="1600" dirty="0" err="1" smtClean="0">
                <a:latin typeface="Corbel" pitchFamily="34" charset="0"/>
              </a:rPr>
              <a:t>prêter</a:t>
            </a:r>
            <a:r>
              <a:rPr lang="en-US" sz="1600" dirty="0" smtClean="0">
                <a:latin typeface="Corbel" pitchFamily="34" charset="0"/>
              </a:rPr>
              <a:t> à </a:t>
            </a:r>
            <a:r>
              <a:rPr lang="en-US" sz="1600" dirty="0" err="1" smtClean="0">
                <a:latin typeface="Corbel" pitchFamily="34" charset="0"/>
              </a:rPr>
              <a:t>moi</a:t>
            </a:r>
            <a:r>
              <a:rPr lang="en-US" sz="1600" dirty="0" smtClean="0">
                <a:latin typeface="Corbel" pitchFamily="34" charset="0"/>
              </a:rPr>
              <a:t>? 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267200" y="52578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 smtClean="0">
                <a:latin typeface="Corbel" pitchFamily="34" charset="0"/>
              </a:rPr>
              <a:t>Peux</a:t>
            </a:r>
            <a:r>
              <a:rPr lang="en-US" sz="1600" dirty="0" smtClean="0">
                <a:latin typeface="Corbel" pitchFamily="34" charset="0"/>
              </a:rPr>
              <a:t>- </a:t>
            </a:r>
            <a:r>
              <a:rPr lang="en-US" sz="1600" dirty="0" err="1" smtClean="0">
                <a:latin typeface="Corbel" pitchFamily="34" charset="0"/>
              </a:rPr>
              <a:t>tu</a:t>
            </a:r>
            <a:r>
              <a:rPr lang="en-US" sz="1600" dirty="0" smtClean="0">
                <a:latin typeface="Corbel" pitchFamily="34" charset="0"/>
              </a:rPr>
              <a:t> ………… </a:t>
            </a:r>
            <a:r>
              <a:rPr lang="en-US" sz="1600" dirty="0" err="1" smtClean="0">
                <a:latin typeface="Corbel" pitchFamily="34" charset="0"/>
              </a:rPr>
              <a:t>voir</a:t>
            </a:r>
            <a:r>
              <a:rPr lang="en-US" sz="1600" dirty="0" smtClean="0">
                <a:latin typeface="Corbel" pitchFamily="34" charset="0"/>
              </a:rPr>
              <a:t>?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4267200" y="56388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Il fait </a:t>
            </a:r>
            <a:r>
              <a:rPr lang="en-US" sz="1600" dirty="0" err="1" smtClean="0">
                <a:latin typeface="Corbel" pitchFamily="34" charset="0"/>
              </a:rPr>
              <a:t>froid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alors</a:t>
            </a:r>
            <a:r>
              <a:rPr lang="en-US" sz="1600" dirty="0" smtClean="0">
                <a:latin typeface="Corbel" pitchFamily="34" charset="0"/>
              </a:rPr>
              <a:t> je </a:t>
            </a:r>
            <a:r>
              <a:rPr lang="en-US" sz="1600" dirty="0" err="1" smtClean="0">
                <a:latin typeface="Corbel" pitchFamily="34" charset="0"/>
              </a:rPr>
              <a:t>dois</a:t>
            </a:r>
            <a:r>
              <a:rPr lang="en-US" sz="1600" dirty="0" smtClean="0">
                <a:latin typeface="Corbel" pitchFamily="34" charset="0"/>
              </a:rPr>
              <a:t> ……….. </a:t>
            </a:r>
            <a:r>
              <a:rPr lang="en-US" sz="1600" dirty="0" err="1">
                <a:latin typeface="Corbel" pitchFamily="34" charset="0"/>
              </a:rPr>
              <a:t>m</a:t>
            </a:r>
            <a:r>
              <a:rPr lang="en-US" sz="1600" dirty="0" err="1" smtClean="0">
                <a:latin typeface="Corbel" pitchFamily="34" charset="0"/>
              </a:rPr>
              <a:t>ettre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4267200" y="60198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Est-</a:t>
            </a:r>
            <a:r>
              <a:rPr lang="en-US" sz="1600" dirty="0" err="1" smtClean="0">
                <a:latin typeface="Corbel" pitchFamily="34" charset="0"/>
              </a:rPr>
              <a:t>ce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que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tu</a:t>
            </a:r>
            <a:r>
              <a:rPr lang="en-US" sz="1600" dirty="0" smtClean="0">
                <a:latin typeface="Corbel" pitchFamily="34" charset="0"/>
              </a:rPr>
              <a:t> ……. as </a:t>
            </a:r>
            <a:r>
              <a:rPr lang="en-US" sz="1600" dirty="0" err="1" smtClean="0">
                <a:latin typeface="Corbel" pitchFamily="34" charset="0"/>
              </a:rPr>
              <a:t>acheté</a:t>
            </a:r>
            <a:r>
              <a:rPr lang="en-US" sz="1600" dirty="0" smtClean="0">
                <a:latin typeface="Corbel" pitchFamily="34" charset="0"/>
              </a:rPr>
              <a:t>?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4267200" y="63246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Je ………. </a:t>
            </a:r>
            <a:r>
              <a:rPr lang="en-US" sz="1600" dirty="0" err="1">
                <a:latin typeface="Corbel" pitchFamily="34" charset="0"/>
              </a:rPr>
              <a:t>a</a:t>
            </a:r>
            <a:r>
              <a:rPr lang="en-US" sz="1600" dirty="0" err="1" smtClean="0">
                <a:latin typeface="Corbel" pitchFamily="34" charset="0"/>
              </a:rPr>
              <a:t>i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oublié</a:t>
            </a:r>
            <a:r>
              <a:rPr lang="en-US" sz="1600" dirty="0" err="1" smtClean="0">
                <a:solidFill>
                  <a:srgbClr val="0000FF"/>
                </a:solidFill>
                <a:latin typeface="Corbel" pitchFamily="34" charset="0"/>
              </a:rPr>
              <a:t>s</a:t>
            </a:r>
            <a:r>
              <a:rPr lang="en-US" sz="1600" dirty="0" smtClean="0">
                <a:latin typeface="Corbel" pitchFamily="34" charset="0"/>
              </a:rPr>
              <a:t>!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1905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les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0200" y="23093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le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867400" y="2678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le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00" y="298932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la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743700" y="3402476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l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’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955809" y="3767554"/>
            <a:ext cx="511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la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les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19800" y="452231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le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618027" y="4922222"/>
            <a:ext cx="468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le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181600" y="5193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m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62700" y="5601405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le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554354" y="597082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l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’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610100" y="6260068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6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compléments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: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lui</a:t>
            </a:r>
            <a:r>
              <a:rPr lang="en-US" altLang="en-US" sz="2400" b="1" dirty="0" smtClean="0">
                <a:solidFill>
                  <a:srgbClr val="FF0000"/>
                </a:solidFill>
                <a:latin typeface="Corbel" pitchFamily="34" charset="0"/>
              </a:rPr>
              <a:t>,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leur</a:t>
            </a:r>
            <a:endParaRPr lang="en-US" altLang="en-US" sz="2400" b="1" dirty="0">
              <a:solidFill>
                <a:srgbClr val="FF0000"/>
              </a:solidFill>
              <a:latin typeface="AYT Cursive Hand" pitchFamily="66" charset="0"/>
            </a:endParaRP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1524000" y="1676400"/>
            <a:ext cx="5943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solidFill>
                  <a:srgbClr val="FF0000"/>
                </a:solidFill>
                <a:latin typeface="Corbel" pitchFamily="34" charset="0"/>
              </a:rPr>
              <a:t>Les </a:t>
            </a:r>
            <a:r>
              <a:rPr lang="en-US" altLang="en-US" sz="2600" dirty="0" err="1" smtClean="0">
                <a:solidFill>
                  <a:srgbClr val="FF0000"/>
                </a:solidFill>
                <a:latin typeface="Corbel" pitchFamily="34" charset="0"/>
              </a:rPr>
              <a:t>objets</a:t>
            </a:r>
            <a:r>
              <a:rPr lang="en-US" altLang="en-US" sz="2600" dirty="0" smtClean="0">
                <a:solidFill>
                  <a:srgbClr val="FF0000"/>
                </a:solidFill>
                <a:latin typeface="Corbel" pitchFamily="34" charset="0"/>
              </a:rPr>
              <a:t> INDIRECTS</a:t>
            </a:r>
            <a:endParaRPr lang="en-US" altLang="en-US" sz="2600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524000" y="2301235"/>
            <a:ext cx="76200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 smtClean="0">
                <a:latin typeface="Corbel" pitchFamily="34" charset="0"/>
              </a:rPr>
              <a:t>Tu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parles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à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Patrick</a:t>
            </a:r>
            <a:r>
              <a:rPr lang="en-US" altLang="en-US" sz="2200" dirty="0" smtClean="0">
                <a:latin typeface="Corbel" pitchFamily="34" charset="0"/>
              </a:rPr>
              <a:t>?		</a:t>
            </a:r>
            <a:r>
              <a:rPr lang="en-US" altLang="en-US" sz="2200" dirty="0" err="1" smtClean="0">
                <a:latin typeface="Corbel" pitchFamily="34" charset="0"/>
              </a:rPr>
              <a:t>Oui</a:t>
            </a:r>
            <a:r>
              <a:rPr lang="en-US" altLang="en-US" sz="2200" dirty="0" smtClean="0">
                <a:latin typeface="Corbel" pitchFamily="34" charset="0"/>
              </a:rPr>
              <a:t>, je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lui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parle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 smtClean="0">
                <a:latin typeface="Corbel" pitchFamily="34" charset="0"/>
              </a:rPr>
              <a:t>Tu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téléphones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à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Anne</a:t>
            </a:r>
            <a:r>
              <a:rPr lang="en-US" altLang="en-US" sz="2200" dirty="0" smtClean="0">
                <a:latin typeface="Corbel" pitchFamily="34" charset="0"/>
              </a:rPr>
              <a:t>?		Non, je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dirty="0" smtClean="0">
                <a:latin typeface="Corbel" pitchFamily="34" charset="0"/>
              </a:rPr>
              <a:t>ne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lui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téléphone</a:t>
            </a:r>
            <a:r>
              <a:rPr lang="en-US" altLang="en-US" sz="2200" dirty="0" smtClean="0">
                <a:latin typeface="Corbel" pitchFamily="34" charset="0"/>
              </a:rPr>
              <a:t> pas.</a:t>
            </a:r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 smtClean="0">
                <a:latin typeface="Corbel" pitchFamily="34" charset="0"/>
              </a:rPr>
              <a:t>Tu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écris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à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tes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copains</a:t>
            </a:r>
            <a:r>
              <a:rPr lang="en-US" altLang="en-US" sz="2200" dirty="0" smtClean="0">
                <a:latin typeface="Corbel" pitchFamily="34" charset="0"/>
              </a:rPr>
              <a:t>?		</a:t>
            </a:r>
            <a:r>
              <a:rPr lang="en-US" altLang="en-US" sz="2200" dirty="0" err="1" smtClean="0">
                <a:latin typeface="Corbel" pitchFamily="34" charset="0"/>
              </a:rPr>
              <a:t>Oui</a:t>
            </a:r>
            <a:r>
              <a:rPr lang="en-US" altLang="en-US" sz="2200" dirty="0" smtClean="0">
                <a:latin typeface="Corbel" pitchFamily="34" charset="0"/>
              </a:rPr>
              <a:t>, je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leur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écris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err="1" smtClean="0">
                <a:latin typeface="Corbel" pitchFamily="34" charset="0"/>
              </a:rPr>
              <a:t>Tu</a:t>
            </a:r>
            <a:r>
              <a:rPr lang="en-US" altLang="en-US" sz="2200" dirty="0" smtClean="0">
                <a:latin typeface="Corbel" pitchFamily="34" charset="0"/>
              </a:rPr>
              <a:t> rends </a:t>
            </a:r>
            <a:r>
              <a:rPr lang="en-US" altLang="en-US" sz="2200" dirty="0" err="1" smtClean="0">
                <a:latin typeface="Corbel" pitchFamily="34" charset="0"/>
              </a:rPr>
              <a:t>visite</a:t>
            </a:r>
            <a:r>
              <a:rPr lang="en-US" altLang="en-US" sz="2200" dirty="0" smtClean="0">
                <a:latin typeface="Corbel" pitchFamily="34" charset="0"/>
              </a:rPr>
              <a:t> à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tes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cousines</a:t>
            </a:r>
            <a:r>
              <a:rPr lang="en-US" altLang="en-US" sz="2200" dirty="0" smtClean="0">
                <a:latin typeface="Corbel" pitchFamily="34" charset="0"/>
              </a:rPr>
              <a:t>?	Non, je ne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leur</a:t>
            </a:r>
            <a:r>
              <a:rPr lang="en-US" altLang="en-US" sz="2200" dirty="0" smtClean="0">
                <a:latin typeface="Corbel" pitchFamily="34" charset="0"/>
              </a:rPr>
              <a:t> rends pas </a:t>
            </a:r>
            <a:r>
              <a:rPr lang="en-US" altLang="en-US" sz="2200" dirty="0" err="1" smtClean="0">
                <a:latin typeface="Corbel" pitchFamily="34" charset="0"/>
              </a:rPr>
              <a:t>visite</a:t>
            </a:r>
            <a:r>
              <a:rPr lang="en-US" altLang="en-US" sz="2200" dirty="0" smtClean="0">
                <a:latin typeface="Corbel" pitchFamily="34" charset="0"/>
              </a:rPr>
              <a:t>. 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96385" y="2971800"/>
            <a:ext cx="259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i="1" dirty="0" smtClean="0">
                <a:latin typeface="Corbel" pitchFamily="34" charset="0"/>
              </a:rPr>
              <a:t>Yes, I’m talking to </a:t>
            </a:r>
            <a:r>
              <a:rPr lang="en-US" altLang="en-US" sz="2000" i="1" dirty="0" smtClean="0">
                <a:solidFill>
                  <a:srgbClr val="0000FF"/>
                </a:solidFill>
                <a:latin typeface="Corbel" pitchFamily="34" charset="0"/>
              </a:rPr>
              <a:t>him</a:t>
            </a:r>
            <a:r>
              <a:rPr lang="en-US" altLang="en-US" sz="2000" i="1" dirty="0" smtClean="0">
                <a:latin typeface="Corbel" pitchFamily="34" charset="0"/>
              </a:rPr>
              <a:t>.</a:t>
            </a:r>
            <a:endParaRPr lang="en-US" altLang="en-US" sz="2000" i="1" dirty="0">
              <a:latin typeface="Corbe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81600" y="3943290"/>
            <a:ext cx="259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i="1" dirty="0" smtClean="0">
                <a:latin typeface="Corbel" pitchFamily="34" charset="0"/>
              </a:rPr>
              <a:t>No, I’m not calling </a:t>
            </a:r>
            <a:r>
              <a:rPr lang="en-US" altLang="en-US" sz="2000" i="1" dirty="0" smtClean="0">
                <a:solidFill>
                  <a:srgbClr val="0000FF"/>
                </a:solidFill>
                <a:latin typeface="Corbel" pitchFamily="34" charset="0"/>
              </a:rPr>
              <a:t>her</a:t>
            </a:r>
            <a:r>
              <a:rPr lang="en-US" altLang="en-US" sz="2000" i="1" dirty="0" smtClean="0">
                <a:latin typeface="Corbel" pitchFamily="34" charset="0"/>
              </a:rPr>
              <a:t> .</a:t>
            </a:r>
            <a:endParaRPr lang="en-US" altLang="en-US" sz="2000" i="1" dirty="0">
              <a:latin typeface="Corbe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81600" y="4933890"/>
            <a:ext cx="259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i="1" dirty="0" smtClean="0">
                <a:latin typeface="Corbel" pitchFamily="34" charset="0"/>
              </a:rPr>
              <a:t>Yes, I’m writing </a:t>
            </a:r>
            <a:r>
              <a:rPr lang="en-US" altLang="en-US" sz="2000" i="1" dirty="0" smtClean="0">
                <a:solidFill>
                  <a:srgbClr val="0000FF"/>
                </a:solidFill>
                <a:latin typeface="Corbel" pitchFamily="34" charset="0"/>
              </a:rPr>
              <a:t>them</a:t>
            </a:r>
            <a:r>
              <a:rPr lang="en-US" altLang="en-US" sz="2000" i="1" dirty="0" smtClean="0">
                <a:latin typeface="Corbel" pitchFamily="34" charset="0"/>
              </a:rPr>
              <a:t>. </a:t>
            </a:r>
            <a:endParaRPr lang="en-US" altLang="en-US" sz="2000" i="1" dirty="0">
              <a:latin typeface="Corbe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57800" y="5867400"/>
            <a:ext cx="3124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i="1" dirty="0" smtClean="0">
                <a:latin typeface="Corbel" pitchFamily="34" charset="0"/>
              </a:rPr>
              <a:t>No, I’m not visiting </a:t>
            </a:r>
            <a:r>
              <a:rPr lang="en-US" altLang="en-US" sz="2000" i="1" dirty="0" smtClean="0">
                <a:solidFill>
                  <a:srgbClr val="0000FF"/>
                </a:solidFill>
                <a:latin typeface="Corbel" pitchFamily="34" charset="0"/>
              </a:rPr>
              <a:t>them</a:t>
            </a:r>
            <a:r>
              <a:rPr lang="en-US" altLang="en-US" sz="2000" i="1" dirty="0" smtClean="0">
                <a:latin typeface="Corbel" pitchFamily="34" charset="0"/>
              </a:rPr>
              <a:t>.</a:t>
            </a:r>
            <a:endParaRPr lang="en-US" altLang="en-US" sz="2000" i="1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08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compléments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objets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  <a:latin typeface="Corbel" pitchFamily="34" charset="0"/>
              </a:rPr>
              <a:t>INDIRECTS</a:t>
            </a:r>
            <a:endParaRPr lang="en-US" altLang="en-US" sz="2400" b="1" dirty="0">
              <a:solidFill>
                <a:srgbClr val="FF0000"/>
              </a:solidFill>
              <a:latin typeface="AYT Cursive Hand" pitchFamily="66" charset="0"/>
            </a:endParaRP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1600200" y="13716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Forms: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73602"/>
              </p:ext>
            </p:extLst>
          </p:nvPr>
        </p:nvGraphicFramePr>
        <p:xfrm>
          <a:off x="1712225" y="1899229"/>
          <a:ext cx="51054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4384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SINGULAR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PLURAL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masculine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OR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Feminine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62600" y="2593182"/>
            <a:ext cx="114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leur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</a:p>
          <a:p>
            <a:pPr algn="ctr"/>
            <a:r>
              <a:rPr lang="en-US" altLang="en-US" sz="1600" dirty="0" smtClean="0">
                <a:latin typeface="Corbel" pitchFamily="34" charset="0"/>
              </a:rPr>
              <a:t>(t0) them</a:t>
            </a:r>
            <a:endParaRPr lang="en-US" altLang="en-US" sz="1600" dirty="0">
              <a:latin typeface="Corbe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0" y="2590800"/>
            <a:ext cx="2209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2800" b="1" dirty="0" err="1">
                <a:solidFill>
                  <a:srgbClr val="0000FF"/>
                </a:solidFill>
                <a:latin typeface="Corbel" pitchFamily="34" charset="0"/>
              </a:rPr>
              <a:t>l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Corbel" pitchFamily="34" charset="0"/>
              </a:rPr>
              <a:t>ui</a:t>
            </a:r>
            <a:r>
              <a:rPr lang="en-US" altLang="en-US" sz="16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</a:p>
          <a:p>
            <a:pPr algn="ctr"/>
            <a:r>
              <a:rPr lang="en-US" altLang="en-US" sz="1600" dirty="0" smtClean="0">
                <a:latin typeface="Corbel" pitchFamily="34" charset="0"/>
              </a:rPr>
              <a:t>(to)him, (to) her</a:t>
            </a:r>
            <a:endParaRPr lang="en-US" altLang="en-US" sz="1600" dirty="0">
              <a:latin typeface="Corbe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2900" y="3805535"/>
            <a:ext cx="8801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smtClean="0">
                <a:latin typeface="Corbel" pitchFamily="34" charset="0"/>
              </a:rPr>
              <a:t>INDIRECT object pronouns replace à + nouns representing PEOPLE</a:t>
            </a:r>
            <a:endParaRPr lang="en-US" altLang="en-US" sz="2400" dirty="0">
              <a:latin typeface="Corbe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438400" y="4419600"/>
            <a:ext cx="3695700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lnSpc>
                <a:spcPct val="200000"/>
              </a:lnSpc>
              <a:spcAft>
                <a:spcPts val="1800"/>
              </a:spcAft>
            </a:pPr>
            <a:r>
              <a:rPr lang="en-US" altLang="en-US" sz="2400" dirty="0" smtClean="0">
                <a:latin typeface="Corbel" pitchFamily="34" charset="0"/>
              </a:rPr>
              <a:t>Il </a:t>
            </a:r>
            <a:r>
              <a:rPr lang="en-US" altLang="en-US" sz="2400" dirty="0" err="1" smtClean="0">
                <a:latin typeface="Corbel" pitchFamily="34" charset="0"/>
              </a:rPr>
              <a:t>parle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à</a:t>
            </a:r>
            <a:r>
              <a:rPr lang="en-US" altLang="en-US" sz="2400" b="1" dirty="0" smtClean="0">
                <a:latin typeface="Corbel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sa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copine</a:t>
            </a:r>
            <a:r>
              <a:rPr lang="en-US" altLang="en-US" sz="2400" dirty="0" smtClean="0">
                <a:latin typeface="Corbel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altLang="en-US" sz="2400" dirty="0" smtClean="0">
                <a:latin typeface="Corbel" pitchFamily="34" charset="0"/>
              </a:rPr>
              <a:t>Il </a:t>
            </a:r>
            <a:r>
              <a:rPr lang="en-US" altLang="en-US" sz="2400" dirty="0" err="1" smtClean="0">
                <a:latin typeface="Corbel" pitchFamily="34" charset="0"/>
              </a:rPr>
              <a:t>achète</a:t>
            </a:r>
            <a:r>
              <a:rPr lang="en-US" altLang="en-US" sz="2400" dirty="0" smtClean="0">
                <a:latin typeface="Corbel" pitchFamily="34" charset="0"/>
              </a:rPr>
              <a:t> un </a:t>
            </a:r>
            <a:r>
              <a:rPr lang="en-US" altLang="en-US" sz="2400" dirty="0" err="1" smtClean="0">
                <a:latin typeface="Corbel" pitchFamily="34" charset="0"/>
              </a:rPr>
              <a:t>cadeau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à Julie</a:t>
            </a:r>
            <a:r>
              <a:rPr lang="en-US" altLang="en-US" sz="2400" dirty="0" smtClean="0">
                <a:latin typeface="Corbel" pitchFamily="34" charset="0"/>
              </a:rPr>
              <a:t>.</a:t>
            </a:r>
            <a:endParaRPr lang="en-US" altLang="en-US" sz="2400" dirty="0">
              <a:latin typeface="Corbe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19800" y="4691628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smtClean="0">
                <a:latin typeface="Corbel" pitchFamily="34" charset="0"/>
              </a:rPr>
              <a:t>Il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lui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2400" dirty="0" err="1" smtClean="0">
                <a:latin typeface="Corbel" pitchFamily="34" charset="0"/>
              </a:rPr>
              <a:t>parle</a:t>
            </a:r>
            <a:r>
              <a:rPr lang="en-US" altLang="en-US" sz="2400" dirty="0" smtClean="0">
                <a:latin typeface="Corbel" pitchFamily="34" charset="0"/>
              </a:rPr>
              <a:t>.</a:t>
            </a:r>
            <a:endParaRPr lang="en-US" altLang="en-US" sz="2400" dirty="0">
              <a:latin typeface="Corbe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19800" y="5638800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smtClean="0">
                <a:latin typeface="Corbel" pitchFamily="34" charset="0"/>
              </a:rPr>
              <a:t>Il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lui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2400" dirty="0" err="1" smtClean="0">
                <a:latin typeface="Corbel" pitchFamily="34" charset="0"/>
              </a:rPr>
              <a:t>achète</a:t>
            </a:r>
            <a:r>
              <a:rPr lang="en-US" altLang="en-US" sz="2400" dirty="0" smtClean="0">
                <a:latin typeface="Corbel" pitchFamily="34" charset="0"/>
              </a:rPr>
              <a:t>  un </a:t>
            </a:r>
            <a:r>
              <a:rPr lang="en-US" altLang="en-US" sz="2400" dirty="0" err="1" smtClean="0">
                <a:latin typeface="Corbel" pitchFamily="34" charset="0"/>
              </a:rPr>
              <a:t>cadeau</a:t>
            </a:r>
            <a:r>
              <a:rPr lang="en-US" altLang="en-US" sz="2400" dirty="0" smtClean="0">
                <a:latin typeface="Corbel" pitchFamily="34" charset="0"/>
              </a:rPr>
              <a:t>.</a:t>
            </a:r>
            <a:endParaRPr lang="en-US" altLang="en-US" sz="2400" dirty="0">
              <a:latin typeface="Corbe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19800" y="5088761"/>
            <a:ext cx="3352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 smtClean="0">
                <a:latin typeface="Corbel" pitchFamily="34" charset="0"/>
              </a:rPr>
              <a:t>He talks </a:t>
            </a:r>
            <a:r>
              <a:rPr lang="en-US" altLang="en-US" i="1" dirty="0" smtClean="0">
                <a:solidFill>
                  <a:srgbClr val="0000FF"/>
                </a:solidFill>
                <a:latin typeface="Corbel" pitchFamily="34" charset="0"/>
              </a:rPr>
              <a:t>to</a:t>
            </a:r>
            <a:r>
              <a:rPr lang="en-US" altLang="en-US" i="1" dirty="0" smtClean="0">
                <a:latin typeface="Corbel" pitchFamily="34" charset="0"/>
              </a:rPr>
              <a:t> </a:t>
            </a:r>
            <a:r>
              <a:rPr lang="en-US" altLang="en-US" i="1" dirty="0" smtClean="0">
                <a:solidFill>
                  <a:srgbClr val="0000FF"/>
                </a:solidFill>
                <a:latin typeface="Corbel" pitchFamily="34" charset="0"/>
              </a:rPr>
              <a:t>her</a:t>
            </a:r>
            <a:r>
              <a:rPr lang="en-US" altLang="en-US" i="1" dirty="0" smtClean="0">
                <a:latin typeface="Corbel" pitchFamily="34" charset="0"/>
              </a:rPr>
              <a:t>.</a:t>
            </a:r>
            <a:endParaRPr lang="en-US" altLang="en-US" i="1" dirty="0">
              <a:latin typeface="Corbe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19800" y="6035933"/>
            <a:ext cx="3352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 smtClean="0">
                <a:latin typeface="Corbel" pitchFamily="34" charset="0"/>
              </a:rPr>
              <a:t>He buys a present </a:t>
            </a:r>
            <a:r>
              <a:rPr lang="en-US" altLang="en-US" i="1" dirty="0" smtClean="0">
                <a:solidFill>
                  <a:srgbClr val="0000FF"/>
                </a:solidFill>
                <a:latin typeface="Corbel" pitchFamily="34" charset="0"/>
              </a:rPr>
              <a:t>for her</a:t>
            </a:r>
            <a:r>
              <a:rPr lang="en-US" altLang="en-US" i="1" dirty="0" smtClean="0">
                <a:latin typeface="Corbel" pitchFamily="34" charset="0"/>
              </a:rPr>
              <a:t>.</a:t>
            </a:r>
            <a:endParaRPr lang="en-US" altLang="en-US" i="1" dirty="0">
              <a:latin typeface="Corbel" pitchFamily="34" charset="0"/>
            </a:endParaRPr>
          </a:p>
        </p:txBody>
      </p:sp>
      <p:pic>
        <p:nvPicPr>
          <p:cNvPr id="13" name="Picture 2" descr="C:\Users\rozei\AppData\Local\Microsoft\Windows\Temporary Internet Files\Content.IE5\5IL07OR9\MP90044646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43400"/>
            <a:ext cx="15240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42571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How do I FIND the indirect object?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2590800" y="3276600"/>
            <a:ext cx="5943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err="1" smtClean="0">
                <a:latin typeface="Corbel" pitchFamily="34" charset="0"/>
              </a:rPr>
              <a:t>J’écris</a:t>
            </a:r>
            <a:r>
              <a:rPr lang="en-US" altLang="en-US" sz="2600" dirty="0" smtClean="0">
                <a:latin typeface="Corbel" pitchFamily="34" charset="0"/>
              </a:rPr>
              <a:t>  </a:t>
            </a:r>
            <a:r>
              <a:rPr lang="en-US" altLang="en-US" sz="2600" dirty="0" err="1" smtClean="0">
                <a:latin typeface="Corbel" pitchFamily="34" charset="0"/>
              </a:rPr>
              <a:t>une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lettre</a:t>
            </a:r>
            <a:r>
              <a:rPr lang="en-US" altLang="en-US" sz="2600" dirty="0" smtClean="0">
                <a:latin typeface="Corbel" pitchFamily="34" charset="0"/>
              </a:rPr>
              <a:t>   à ma </a:t>
            </a:r>
            <a:r>
              <a:rPr lang="en-US" altLang="en-US" sz="2600" dirty="0" err="1" smtClean="0">
                <a:latin typeface="Corbel" pitchFamily="34" charset="0"/>
              </a:rPr>
              <a:t>cousine</a:t>
            </a:r>
            <a:r>
              <a:rPr lang="en-US" altLang="en-US" sz="2600" dirty="0" smtClean="0">
                <a:latin typeface="Corbel" pitchFamily="34" charset="0"/>
              </a:rPr>
              <a:t>.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181600" y="4191000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</a:t>
            </a:r>
            <a:r>
              <a:rPr lang="en-US" altLang="en-US" sz="2400" i="1" dirty="0" smtClean="0">
                <a:latin typeface="Corbel" pitchFamily="34" charset="0"/>
              </a:rPr>
              <a:t>bjet indirect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50693" y="3277738"/>
            <a:ext cx="1554707" cy="533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05200" y="2514600"/>
            <a:ext cx="487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</a:t>
            </a:r>
            <a:r>
              <a:rPr lang="en-US" altLang="en-US" sz="2400" i="1" dirty="0" smtClean="0">
                <a:latin typeface="Corbel" pitchFamily="34" charset="0"/>
              </a:rPr>
              <a:t>bjet direct = what = </a:t>
            </a:r>
            <a:r>
              <a:rPr lang="en-US" altLang="en-US" sz="2400" i="1" dirty="0" err="1" smtClean="0">
                <a:latin typeface="Corbel" pitchFamily="34" charset="0"/>
              </a:rPr>
              <a:t>quelque</a:t>
            </a:r>
            <a:r>
              <a:rPr lang="en-US" altLang="en-US" sz="2400" i="1" dirty="0" smtClean="0">
                <a:latin typeface="Corbel" pitchFamily="34" charset="0"/>
              </a:rPr>
              <a:t> chose</a:t>
            </a:r>
            <a:endParaRPr lang="en-US" altLang="en-US" sz="1600" i="1" dirty="0">
              <a:latin typeface="Corbe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4267200" y="2971800"/>
            <a:ext cx="0" cy="3940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6019800" y="3810000"/>
            <a:ext cx="0" cy="3940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00200" y="1600200"/>
            <a:ext cx="7467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latin typeface="Corbel" pitchFamily="34" charset="0"/>
              </a:rPr>
              <a:t>Ask the question:  subject – verb – </a:t>
            </a:r>
            <a:r>
              <a:rPr lang="en-US" altLang="en-US" sz="2600" b="1" dirty="0" smtClean="0">
                <a:solidFill>
                  <a:srgbClr val="0000FF"/>
                </a:solidFill>
                <a:latin typeface="Corbel" pitchFamily="34" charset="0"/>
              </a:rPr>
              <a:t>to / for  WHOM</a:t>
            </a:r>
            <a:r>
              <a:rPr lang="en-US" altLang="en-US" sz="2600" dirty="0" smtClean="0">
                <a:latin typeface="Corbel" pitchFamily="34" charset="0"/>
              </a:rPr>
              <a:t>? </a:t>
            </a:r>
            <a:r>
              <a:rPr lang="en-US" altLang="en-US" sz="2600" dirty="0">
                <a:latin typeface="Corbel" pitchFamily="34" charset="0"/>
              </a:rPr>
              <a:t>	</a:t>
            </a:r>
            <a:r>
              <a:rPr lang="en-US" altLang="en-US" sz="2600" dirty="0" smtClean="0">
                <a:latin typeface="Corbel" pitchFamily="34" charset="0"/>
              </a:rPr>
              <a:t>	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1752600" y="5715000"/>
            <a:ext cx="5943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err="1" smtClean="0">
                <a:latin typeface="Corbel" pitchFamily="34" charset="0"/>
              </a:rPr>
              <a:t>J’achète</a:t>
            </a:r>
            <a:r>
              <a:rPr lang="en-US" altLang="en-US" sz="2600" dirty="0" smtClean="0">
                <a:latin typeface="Corbel" pitchFamily="34" charset="0"/>
              </a:rPr>
              <a:t>   un </a:t>
            </a:r>
            <a:r>
              <a:rPr lang="en-US" altLang="en-US" sz="2600" dirty="0" err="1" smtClean="0">
                <a:latin typeface="Corbel" pitchFamily="34" charset="0"/>
              </a:rPr>
              <a:t>cadeau</a:t>
            </a:r>
            <a:r>
              <a:rPr lang="en-US" altLang="en-US" sz="2600" dirty="0" smtClean="0">
                <a:latin typeface="Corbel" pitchFamily="34" charset="0"/>
              </a:rPr>
              <a:t>    à </a:t>
            </a:r>
            <a:r>
              <a:rPr lang="en-US" altLang="en-US" sz="2600" dirty="0" err="1" smtClean="0">
                <a:latin typeface="Corbel" pitchFamily="34" charset="0"/>
              </a:rPr>
              <a:t>toi</a:t>
            </a:r>
            <a:r>
              <a:rPr lang="en-US" altLang="en-US" sz="2600" dirty="0" smtClean="0">
                <a:latin typeface="Corbel" pitchFamily="34" charset="0"/>
              </a:rPr>
              <a:t>.</a:t>
            </a:r>
            <a:endParaRPr lang="en-US" altLang="en-US" sz="2600" dirty="0">
              <a:latin typeface="Corbe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3581400" y="5473384"/>
            <a:ext cx="0" cy="3940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19400" y="5100935"/>
            <a:ext cx="518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</a:t>
            </a:r>
            <a:r>
              <a:rPr lang="en-US" altLang="en-US" sz="2400" i="1" dirty="0" smtClean="0">
                <a:latin typeface="Corbel" pitchFamily="34" charset="0"/>
              </a:rPr>
              <a:t>bjet direct = WHAT = </a:t>
            </a:r>
            <a:r>
              <a:rPr lang="en-US" altLang="en-US" sz="2400" i="1" dirty="0" err="1" smtClean="0">
                <a:latin typeface="Corbel" pitchFamily="34" charset="0"/>
              </a:rPr>
              <a:t>quelque</a:t>
            </a:r>
            <a:r>
              <a:rPr lang="en-US" altLang="en-US" sz="2400" i="1" dirty="0" smtClean="0">
                <a:latin typeface="Corbel" pitchFamily="34" charset="0"/>
              </a:rPr>
              <a:t> chose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019800" y="5786735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</a:t>
            </a:r>
            <a:r>
              <a:rPr lang="en-US" altLang="en-US" sz="2400" i="1" dirty="0" smtClean="0">
                <a:latin typeface="Corbel" pitchFamily="34" charset="0"/>
              </a:rPr>
              <a:t>bjet indirect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032646" y="5750867"/>
            <a:ext cx="1615554" cy="533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6200000">
            <a:off x="5746592" y="5746593"/>
            <a:ext cx="0" cy="3940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800600" y="6172200"/>
            <a:ext cx="609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5257800" y="3733800"/>
            <a:ext cx="1752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266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10" grpId="0"/>
      <p:bldP spid="12" grpId="0"/>
      <p:bldP spid="13" grpId="0"/>
      <p:bldP spid="1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compléments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  <a:latin typeface="Corbel" pitchFamily="34" charset="0"/>
              </a:rPr>
              <a:t>OBJETS</a:t>
            </a:r>
            <a:r>
              <a:rPr lang="en-US" altLang="en-US" sz="2400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  <a:latin typeface="Corbel" pitchFamily="34" charset="0"/>
              </a:rPr>
              <a:t>INDIRECTS</a:t>
            </a:r>
            <a:endParaRPr lang="en-US" altLang="en-US" sz="2400" b="1" dirty="0">
              <a:solidFill>
                <a:srgbClr val="FF0000"/>
              </a:solidFill>
              <a:latin typeface="AYT Cursive Hand" pitchFamily="66" charset="0"/>
            </a:endParaRP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1600200" y="16764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smtClean="0">
                <a:latin typeface="Corbel" pitchFamily="34" charset="0"/>
              </a:rPr>
              <a:t>ALL Forms</a:t>
            </a:r>
            <a:r>
              <a:rPr lang="en-US" altLang="en-US" sz="2400" dirty="0">
                <a:latin typeface="Corbel" pitchFamily="34" charset="0"/>
              </a:rPr>
              <a:t>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1227"/>
              </p:ext>
            </p:extLst>
          </p:nvPr>
        </p:nvGraphicFramePr>
        <p:xfrm>
          <a:off x="609601" y="2412682"/>
          <a:ext cx="8382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3200400"/>
                <a:gridCol w="3581400"/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INdirect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object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Pronoun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Example: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je</a:t>
                      </a: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tu</a:t>
                      </a: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il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/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elle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/ on</a:t>
                      </a: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nous</a:t>
                      </a: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vous</a:t>
                      </a: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ils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/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elles</a:t>
                      </a: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0" y="2890837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me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(m’) </a:t>
            </a:r>
            <a:r>
              <a:rPr lang="en-US" altLang="en-US" sz="1600" dirty="0">
                <a:latin typeface="Corbel" pitchFamily="34" charset="0"/>
              </a:rPr>
              <a:t>(to) </a:t>
            </a:r>
            <a:r>
              <a:rPr lang="en-US" altLang="en-US" sz="1600" dirty="0" smtClean="0">
                <a:latin typeface="Corbel" pitchFamily="34" charset="0"/>
              </a:rPr>
              <a:t>me</a:t>
            </a:r>
            <a:endParaRPr lang="en-US" altLang="en-US" sz="1600" dirty="0">
              <a:latin typeface="Corbe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0" y="3348038"/>
            <a:ext cx="2286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te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(t’) </a:t>
            </a:r>
            <a:r>
              <a:rPr lang="en-US" altLang="en-US" sz="1600" dirty="0">
                <a:latin typeface="Corbel" pitchFamily="34" charset="0"/>
              </a:rPr>
              <a:t>(to) </a:t>
            </a:r>
            <a:r>
              <a:rPr lang="en-US" altLang="en-US" sz="1600" dirty="0" smtClean="0">
                <a:latin typeface="Corbel" pitchFamily="34" charset="0"/>
              </a:rPr>
              <a:t>you</a:t>
            </a:r>
            <a:endParaRPr lang="en-US" altLang="en-US" sz="1600" dirty="0">
              <a:latin typeface="Corbe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0" y="3805535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l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ui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600" dirty="0" smtClean="0">
                <a:latin typeface="Corbel" pitchFamily="34" charset="0"/>
              </a:rPr>
              <a:t>(to) him/her</a:t>
            </a:r>
            <a:endParaRPr lang="en-US" altLang="en-US" sz="1100" dirty="0">
              <a:latin typeface="Corbe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0" y="4248090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nous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1600" dirty="0">
                <a:latin typeface="Corbel" pitchFamily="34" charset="0"/>
              </a:rPr>
              <a:t>(to) us</a:t>
            </a:r>
            <a:endParaRPr lang="en-US" altLang="en-US" sz="1100" dirty="0">
              <a:latin typeface="Corbe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0" y="4705290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v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ous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1600" dirty="0">
                <a:latin typeface="Corbel" pitchFamily="34" charset="0"/>
              </a:rPr>
              <a:t>(to) you</a:t>
            </a:r>
            <a:endParaRPr lang="en-US" altLang="en-US" sz="1100" dirty="0">
              <a:latin typeface="Corbe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48000" y="5158025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leur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1600" dirty="0">
                <a:latin typeface="Corbel" pitchFamily="34" charset="0"/>
              </a:rPr>
              <a:t>(to) them</a:t>
            </a:r>
            <a:endParaRPr lang="en-US" altLang="en-US" sz="1100" dirty="0">
              <a:latin typeface="Corbe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410200" y="295275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 smtClean="0">
                <a:latin typeface="Corbel" pitchFamily="34" charset="0"/>
              </a:rPr>
              <a:t>Paul </a:t>
            </a:r>
            <a:r>
              <a:rPr lang="en-US" altLang="en-US" sz="2000" b="1" dirty="0" err="1" smtClean="0">
                <a:solidFill>
                  <a:srgbClr val="0000FF"/>
                </a:solidFill>
                <a:latin typeface="Corbel" pitchFamily="34" charset="0"/>
              </a:rPr>
              <a:t>m’</a:t>
            </a:r>
            <a:r>
              <a:rPr lang="en-US" altLang="en-US" sz="2000" dirty="0" err="1" smtClean="0">
                <a:latin typeface="Corbel" pitchFamily="34" charset="0"/>
              </a:rPr>
              <a:t>écrit</a:t>
            </a:r>
            <a:r>
              <a:rPr lang="en-US" altLang="en-US" sz="2000" dirty="0" smtClean="0">
                <a:latin typeface="Corbel" pitchFamily="34" charset="0"/>
              </a:rPr>
              <a:t>.</a:t>
            </a:r>
            <a:endParaRPr lang="en-US" altLang="en-US" sz="1400" dirty="0">
              <a:latin typeface="Corbe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410199" y="3409950"/>
            <a:ext cx="3433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 smtClean="0">
                <a:latin typeface="Corbel" pitchFamily="34" charset="0"/>
              </a:rPr>
              <a:t>Je </a:t>
            </a:r>
            <a:r>
              <a:rPr lang="en-US" altLang="en-US" sz="2000" b="1" dirty="0" err="1" smtClean="0">
                <a:solidFill>
                  <a:srgbClr val="0000FF"/>
                </a:solidFill>
                <a:latin typeface="Corbel" pitchFamily="34" charset="0"/>
              </a:rPr>
              <a:t>te</a:t>
            </a:r>
            <a:r>
              <a:rPr lang="en-US" altLang="en-US" sz="20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000" dirty="0" err="1" smtClean="0">
                <a:latin typeface="Corbel" pitchFamily="34" charset="0"/>
              </a:rPr>
              <a:t>donne</a:t>
            </a:r>
            <a:r>
              <a:rPr lang="en-US" altLang="en-US" sz="2000" dirty="0" smtClean="0">
                <a:latin typeface="Corbel" pitchFamily="34" charset="0"/>
              </a:rPr>
              <a:t> </a:t>
            </a:r>
            <a:r>
              <a:rPr lang="en-US" altLang="en-US" sz="2000" dirty="0" err="1" smtClean="0">
                <a:latin typeface="Corbel" pitchFamily="34" charset="0"/>
              </a:rPr>
              <a:t>mon</a:t>
            </a:r>
            <a:r>
              <a:rPr lang="en-US" altLang="en-US" sz="2000" dirty="0" smtClean="0">
                <a:latin typeface="Corbel" pitchFamily="34" charset="0"/>
              </a:rPr>
              <a:t> </a:t>
            </a:r>
            <a:r>
              <a:rPr lang="en-US" altLang="en-US" sz="2000" dirty="0" err="1" smtClean="0">
                <a:latin typeface="Corbel" pitchFamily="34" charset="0"/>
              </a:rPr>
              <a:t>addresse</a:t>
            </a:r>
            <a:r>
              <a:rPr lang="en-US" altLang="en-US" sz="2000" dirty="0" smtClean="0">
                <a:latin typeface="Corbel" pitchFamily="34" charset="0"/>
              </a:rPr>
              <a:t>.</a:t>
            </a:r>
            <a:endParaRPr lang="en-US" altLang="en-US" sz="1400" dirty="0">
              <a:latin typeface="Corbe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410200" y="386715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 err="1" smtClean="0">
                <a:latin typeface="Corbel" pitchFamily="34" charset="0"/>
              </a:rPr>
              <a:t>Tu</a:t>
            </a:r>
            <a:r>
              <a:rPr lang="en-US" altLang="en-US" sz="2000" dirty="0" smtClean="0">
                <a:latin typeface="Corbel" pitchFamily="34" charset="0"/>
              </a:rPr>
              <a:t> </a:t>
            </a:r>
            <a:r>
              <a:rPr lang="en-US" altLang="en-US" sz="2000" b="1" dirty="0" err="1" smtClean="0">
                <a:solidFill>
                  <a:srgbClr val="0000FF"/>
                </a:solidFill>
                <a:latin typeface="Corbel" pitchFamily="34" charset="0"/>
              </a:rPr>
              <a:t>lui</a:t>
            </a:r>
            <a:r>
              <a:rPr lang="en-US" altLang="en-US" sz="20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000" dirty="0" smtClean="0">
                <a:latin typeface="Corbel" pitchFamily="34" charset="0"/>
              </a:rPr>
              <a:t>rends </a:t>
            </a:r>
            <a:r>
              <a:rPr lang="en-US" altLang="en-US" sz="2000" dirty="0" err="1" smtClean="0">
                <a:latin typeface="Corbel" pitchFamily="34" charset="0"/>
              </a:rPr>
              <a:t>visite</a:t>
            </a:r>
            <a:r>
              <a:rPr lang="en-US" altLang="en-US" sz="2000" dirty="0" smtClean="0">
                <a:latin typeface="Corbel" pitchFamily="34" charset="0"/>
              </a:rPr>
              <a:t>.</a:t>
            </a:r>
            <a:endParaRPr lang="en-US" altLang="en-US" sz="1400" dirty="0">
              <a:latin typeface="Corbe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410200" y="4305240"/>
            <a:ext cx="3581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 err="1" smtClean="0">
                <a:latin typeface="Corbel" pitchFamily="34" charset="0"/>
              </a:rPr>
              <a:t>Ils</a:t>
            </a:r>
            <a:r>
              <a:rPr lang="en-US" altLang="en-US" sz="2000" dirty="0" smtClean="0">
                <a:latin typeface="Corbel" pitchFamily="34" charset="0"/>
              </a:rPr>
              <a:t>  </a:t>
            </a:r>
            <a:r>
              <a:rPr lang="en-US" altLang="en-US" sz="2000" b="1" dirty="0" smtClean="0">
                <a:solidFill>
                  <a:srgbClr val="0000FF"/>
                </a:solidFill>
                <a:latin typeface="Corbel" pitchFamily="34" charset="0"/>
              </a:rPr>
              <a:t>nous </a:t>
            </a:r>
            <a:r>
              <a:rPr lang="en-US" altLang="en-US" sz="2000" dirty="0" err="1" smtClean="0">
                <a:latin typeface="Corbel" pitchFamily="34" charset="0"/>
              </a:rPr>
              <a:t>montrent</a:t>
            </a:r>
            <a:r>
              <a:rPr lang="en-US" altLang="en-US" sz="2000" dirty="0" smtClean="0">
                <a:latin typeface="Corbel" pitchFamily="34" charset="0"/>
              </a:rPr>
              <a:t> les photos.</a:t>
            </a:r>
            <a:endParaRPr lang="en-US" altLang="en-US" sz="1400" dirty="0">
              <a:latin typeface="Corbe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410200" y="4762380"/>
            <a:ext cx="3581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 smtClean="0">
                <a:latin typeface="Corbel" pitchFamily="34" charset="0"/>
              </a:rPr>
              <a:t>Je </a:t>
            </a:r>
            <a:r>
              <a:rPr lang="en-US" altLang="en-US" sz="2000" b="1" dirty="0" err="1" smtClean="0">
                <a:solidFill>
                  <a:srgbClr val="0000FF"/>
                </a:solidFill>
                <a:latin typeface="Corbel" pitchFamily="34" charset="0"/>
              </a:rPr>
              <a:t>vous</a:t>
            </a:r>
            <a:r>
              <a:rPr lang="en-US" altLang="en-US" sz="20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000" dirty="0" err="1" smtClean="0">
                <a:latin typeface="Corbel" pitchFamily="34" charset="0"/>
              </a:rPr>
              <a:t>demande</a:t>
            </a:r>
            <a:r>
              <a:rPr lang="en-US" altLang="en-US" sz="2000" dirty="0" smtClean="0">
                <a:latin typeface="Corbel" pitchFamily="34" charset="0"/>
              </a:rPr>
              <a:t> </a:t>
            </a:r>
            <a:r>
              <a:rPr lang="en-US" altLang="en-US" sz="2000" dirty="0" err="1" smtClean="0">
                <a:latin typeface="Corbel" pitchFamily="34" charset="0"/>
              </a:rPr>
              <a:t>une</a:t>
            </a:r>
            <a:r>
              <a:rPr lang="en-US" altLang="en-US" sz="2000" dirty="0" smtClean="0">
                <a:latin typeface="Corbel" pitchFamily="34" charset="0"/>
              </a:rPr>
              <a:t> question.</a:t>
            </a:r>
            <a:endParaRPr lang="en-US" altLang="en-US" sz="1400" dirty="0">
              <a:latin typeface="Corbe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410200" y="5238690"/>
            <a:ext cx="3581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 smtClean="0">
                <a:latin typeface="Corbel" pitchFamily="34" charset="0"/>
              </a:rPr>
              <a:t>Je </a:t>
            </a:r>
            <a:r>
              <a:rPr lang="en-US" altLang="en-US" sz="2000" b="1" dirty="0" err="1" smtClean="0">
                <a:solidFill>
                  <a:srgbClr val="0000FF"/>
                </a:solidFill>
                <a:latin typeface="Corbel" pitchFamily="34" charset="0"/>
              </a:rPr>
              <a:t>leur</a:t>
            </a:r>
            <a:r>
              <a:rPr lang="en-US" altLang="en-US" sz="20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000" dirty="0" err="1" smtClean="0">
                <a:latin typeface="Corbel" pitchFamily="34" charset="0"/>
              </a:rPr>
              <a:t>emprunte</a:t>
            </a:r>
            <a:r>
              <a:rPr lang="en-US" altLang="en-US" sz="2000" dirty="0" smtClean="0">
                <a:latin typeface="Corbel" pitchFamily="34" charset="0"/>
              </a:rPr>
              <a:t> </a:t>
            </a:r>
            <a:r>
              <a:rPr lang="en-US" altLang="en-US" sz="2000" dirty="0" err="1" smtClean="0">
                <a:latin typeface="Corbel" pitchFamily="34" charset="0"/>
              </a:rPr>
              <a:t>mes</a:t>
            </a:r>
            <a:r>
              <a:rPr lang="en-US" altLang="en-US" sz="2000" dirty="0" smtClean="0">
                <a:latin typeface="Corbel" pitchFamily="34" charset="0"/>
              </a:rPr>
              <a:t> notes.</a:t>
            </a:r>
            <a:endParaRPr lang="en-US" altLang="en-US" sz="14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55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28600"/>
            <a:ext cx="4267200" cy="64089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5181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rbel" panose="020B0503020204020204" pitchFamily="34" charset="0"/>
              </a:rPr>
              <a:t>jurer</a:t>
            </a:r>
            <a:r>
              <a:rPr lang="en-US" dirty="0" smtClean="0">
                <a:latin typeface="Corbel" panose="020B0503020204020204" pitchFamily="34" charset="0"/>
              </a:rPr>
              <a:t> = </a:t>
            </a:r>
            <a:r>
              <a:rPr lang="en-US" i="1" dirty="0" smtClean="0">
                <a:latin typeface="Corbel" panose="020B0503020204020204" pitchFamily="34" charset="0"/>
              </a:rPr>
              <a:t>to swear</a:t>
            </a:r>
            <a:endParaRPr lang="en-US" i="1" dirty="0">
              <a:latin typeface="Corbel" panose="020B05030202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82612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 panose="020B0503020204020204" pitchFamily="34" charset="0"/>
              </a:rPr>
              <a:t>sera = </a:t>
            </a:r>
            <a:r>
              <a:rPr lang="en-US" i="1" dirty="0" err="1" smtClean="0">
                <a:latin typeface="Corbel" panose="020B0503020204020204" pitchFamily="34" charset="0"/>
              </a:rPr>
              <a:t>va</a:t>
            </a:r>
            <a:r>
              <a:rPr lang="en-US" i="1" dirty="0" smtClean="0">
                <a:latin typeface="Corbel" panose="020B0503020204020204" pitchFamily="34" charset="0"/>
              </a:rPr>
              <a:t> </a:t>
            </a:r>
            <a:r>
              <a:rPr lang="en-US" i="1" dirty="0" err="1" smtClean="0">
                <a:latin typeface="Corbel" panose="020B0503020204020204" pitchFamily="34" charset="0"/>
              </a:rPr>
              <a:t>ệtre</a:t>
            </a:r>
            <a:endParaRPr lang="en-US" i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2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compléments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objets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indirects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1524000" y="16002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smtClean="0">
                <a:latin typeface="Corbel" pitchFamily="34" charset="0"/>
              </a:rPr>
              <a:t>Position:</a:t>
            </a:r>
            <a:endParaRPr lang="en-US" altLang="en-US" sz="2400" dirty="0">
              <a:latin typeface="Corbe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524000" y="2133600"/>
            <a:ext cx="6858000" cy="461665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400" dirty="0" smtClean="0">
                <a:latin typeface="Corbel" pitchFamily="34" charset="0"/>
              </a:rPr>
              <a:t>The position of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lui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 smtClean="0">
                <a:latin typeface="Corbel" pitchFamily="34" charset="0"/>
              </a:rPr>
              <a:t>and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leur</a:t>
            </a:r>
            <a:r>
              <a:rPr lang="en-US" altLang="en-US" sz="2400" dirty="0" smtClean="0">
                <a:latin typeface="Corbel" pitchFamily="34" charset="0"/>
              </a:rPr>
              <a:t> is the SAME as other OP </a:t>
            </a:r>
            <a:endParaRPr lang="en-US" altLang="en-US" sz="2400" dirty="0">
              <a:latin typeface="Corbe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51662"/>
              </p:ext>
            </p:extLst>
          </p:nvPr>
        </p:nvGraphicFramePr>
        <p:xfrm>
          <a:off x="990601" y="3048000"/>
          <a:ext cx="746759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199"/>
                <a:gridCol w="24384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AFFIRMATIVE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NEGATIVE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present</a:t>
                      </a:r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00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imperative</a:t>
                      </a:r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infinitive</a:t>
                      </a:r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00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passé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composé</a:t>
                      </a:r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00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00400" y="3505200"/>
            <a:ext cx="1752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Je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lui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parle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62600" y="3505200"/>
            <a:ext cx="2362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smtClean="0">
                <a:latin typeface="Corbel" pitchFamily="34" charset="0"/>
              </a:rPr>
              <a:t>Je ne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lui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parle</a:t>
            </a:r>
            <a:r>
              <a:rPr lang="en-US" altLang="en-US" sz="2200" dirty="0" smtClean="0">
                <a:latin typeface="Corbel" pitchFamily="34" charset="0"/>
              </a:rPr>
              <a:t> pas.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00400" y="4065587"/>
            <a:ext cx="1752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smtClean="0">
                <a:latin typeface="Corbel" pitchFamily="34" charset="0"/>
              </a:rPr>
              <a:t>Parle-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lui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62600" y="4065587"/>
            <a:ext cx="2362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smtClean="0">
                <a:latin typeface="Corbel" pitchFamily="34" charset="0"/>
              </a:rPr>
              <a:t>Ne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lui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parle</a:t>
            </a:r>
            <a:r>
              <a:rPr lang="en-US" altLang="en-US" sz="2200" dirty="0" smtClean="0">
                <a:latin typeface="Corbel" pitchFamily="34" charset="0"/>
              </a:rPr>
              <a:t> pas.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48000" y="4648200"/>
            <a:ext cx="2286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smtClean="0">
                <a:latin typeface="Corbel" pitchFamily="34" charset="0"/>
              </a:rPr>
              <a:t>Je </a:t>
            </a:r>
            <a:r>
              <a:rPr lang="en-US" altLang="en-US" sz="2200" dirty="0" err="1" smtClean="0">
                <a:latin typeface="Corbel" pitchFamily="34" charset="0"/>
              </a:rPr>
              <a:t>vais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lui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parler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486400" y="4648200"/>
            <a:ext cx="2895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smtClean="0">
                <a:latin typeface="Corbel" pitchFamily="34" charset="0"/>
              </a:rPr>
              <a:t>Je ne </a:t>
            </a:r>
            <a:r>
              <a:rPr lang="en-US" altLang="en-US" sz="2200" dirty="0" err="1" smtClean="0">
                <a:latin typeface="Corbel" pitchFamily="34" charset="0"/>
              </a:rPr>
              <a:t>vais</a:t>
            </a:r>
            <a:r>
              <a:rPr lang="en-US" altLang="en-US" sz="2200" dirty="0" smtClean="0">
                <a:latin typeface="Corbel" pitchFamily="34" charset="0"/>
              </a:rPr>
              <a:t> pas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lui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parler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48000" y="5181600"/>
            <a:ext cx="2286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smtClean="0">
                <a:latin typeface="Corbel" pitchFamily="34" charset="0"/>
              </a:rPr>
              <a:t>Je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lui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ai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parlé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638800" y="5181600"/>
            <a:ext cx="2743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smtClean="0">
                <a:latin typeface="Corbel" pitchFamily="34" charset="0"/>
              </a:rPr>
              <a:t>Je ne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lui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ai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dirty="0" smtClean="0">
                <a:latin typeface="Corbel" pitchFamily="34" charset="0"/>
              </a:rPr>
              <a:t>pas </a:t>
            </a:r>
            <a:r>
              <a:rPr lang="en-US" altLang="en-US" sz="2200" dirty="0" err="1" smtClean="0">
                <a:latin typeface="Corbel" pitchFamily="34" charset="0"/>
              </a:rPr>
              <a:t>parlé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  <a:endParaRPr lang="en-US" altLang="en-US" sz="22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71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compléments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objets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indirects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600200" y="1844124"/>
            <a:ext cx="701040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200" dirty="0" smtClean="0">
                <a:latin typeface="Corbel" pitchFamily="34" charset="0"/>
              </a:rPr>
              <a:t>In the passé </a:t>
            </a:r>
            <a:r>
              <a:rPr lang="en-US" altLang="en-US" sz="2200" dirty="0" err="1" smtClean="0">
                <a:latin typeface="Corbel" pitchFamily="34" charset="0"/>
              </a:rPr>
              <a:t>composé</a:t>
            </a:r>
            <a:r>
              <a:rPr lang="en-US" altLang="en-US" sz="2200" dirty="0" smtClean="0">
                <a:latin typeface="Corbel" pitchFamily="34" charset="0"/>
              </a:rPr>
              <a:t>, there is NO AGREEMENT with the </a:t>
            </a:r>
            <a:r>
              <a:rPr lang="en-US" altLang="en-US" sz="2200" dirty="0" err="1" smtClean="0">
                <a:latin typeface="Corbel" pitchFamily="34" charset="0"/>
              </a:rPr>
              <a:t>preceeding</a:t>
            </a:r>
            <a:r>
              <a:rPr lang="en-US" altLang="en-US" sz="2200" dirty="0" smtClean="0">
                <a:latin typeface="Corbel" pitchFamily="34" charset="0"/>
              </a:rPr>
              <a:t> indirect object pronoun</a:t>
            </a:r>
            <a:r>
              <a:rPr lang="en-US" altLang="en-US" sz="2400" dirty="0" smtClean="0">
                <a:latin typeface="Corbel" pitchFamily="34" charset="0"/>
              </a:rPr>
              <a:t>:</a:t>
            </a:r>
            <a:endParaRPr lang="en-US" altLang="en-US" sz="2400" dirty="0">
              <a:latin typeface="Corbe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877711"/>
              </p:ext>
            </p:extLst>
          </p:nvPr>
        </p:nvGraphicFramePr>
        <p:xfrm>
          <a:off x="1219200" y="2895656"/>
          <a:ext cx="7391400" cy="2133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2345"/>
                <a:gridCol w="2342345"/>
                <a:gridCol w="2706710"/>
              </a:tblGrid>
              <a:tr h="3961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2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INDIRECT object 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(no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agreement)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DIRECT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object</a:t>
                      </a:r>
                    </a:p>
                    <a:p>
                      <a:pPr algn="ctr"/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(agreement)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270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Voici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Nathalie.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1200"/>
                        </a:spcAft>
                      </a:pP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Voici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mes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copains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.</a:t>
                      </a:r>
                      <a:endParaRPr lang="en-US" sz="22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06" marB="45706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657600" y="3810000"/>
            <a:ext cx="2133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smtClean="0">
                <a:latin typeface="Corbel" pitchFamily="34" charset="0"/>
              </a:rPr>
              <a:t>Je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lui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ai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parlé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6096000" y="3810000"/>
            <a:ext cx="2133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smtClean="0">
                <a:latin typeface="Corbel" pitchFamily="34" charset="0"/>
              </a:rPr>
              <a:t>Je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l’</a:t>
            </a:r>
            <a:r>
              <a:rPr lang="en-US" altLang="en-US" sz="2200" dirty="0" err="1" smtClean="0">
                <a:latin typeface="Corbel" pitchFamily="34" charset="0"/>
              </a:rPr>
              <a:t>ai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invité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e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657600" y="4522113"/>
            <a:ext cx="2133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smtClean="0">
                <a:latin typeface="Corbel" pitchFamily="34" charset="0"/>
              </a:rPr>
              <a:t>Je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b="1" dirty="0" err="1" smtClean="0">
                <a:solidFill>
                  <a:srgbClr val="0000FF"/>
                </a:solidFill>
                <a:latin typeface="Corbel" pitchFamily="34" charset="0"/>
              </a:rPr>
              <a:t>leur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ai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parlé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096000" y="4522113"/>
            <a:ext cx="2133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 smtClean="0">
                <a:latin typeface="Corbel" pitchFamily="34" charset="0"/>
              </a:rPr>
              <a:t>Je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 les </a:t>
            </a:r>
            <a:r>
              <a:rPr lang="en-US" altLang="en-US" sz="2200" dirty="0" err="1" smtClean="0">
                <a:latin typeface="Corbel" pitchFamily="34" charset="0"/>
              </a:rPr>
              <a:t>ai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err="1" smtClean="0">
                <a:latin typeface="Corbel" pitchFamily="34" charset="0"/>
              </a:rPr>
              <a:t>invité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s</a:t>
            </a:r>
            <a:r>
              <a:rPr lang="en-US" altLang="en-US" sz="2200" dirty="0" smtClean="0">
                <a:latin typeface="Corbel" pitchFamily="34" charset="0"/>
              </a:rPr>
              <a:t>.</a:t>
            </a:r>
            <a:endParaRPr lang="en-US" altLang="en-US" sz="22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9255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compléments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1524000" y="1676400"/>
            <a:ext cx="7620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latin typeface="Corbel" pitchFamily="34" charset="0"/>
              </a:rPr>
              <a:t>Des </a:t>
            </a:r>
            <a:r>
              <a:rPr lang="en-US" altLang="en-US" sz="2600" dirty="0" err="1" smtClean="0">
                <a:latin typeface="Corbel" pitchFamily="34" charset="0"/>
              </a:rPr>
              <a:t>verbes</a:t>
            </a:r>
            <a:r>
              <a:rPr lang="en-US" altLang="en-US" sz="2600" dirty="0" smtClean="0">
                <a:latin typeface="Corbel" pitchFamily="34" charset="0"/>
              </a:rPr>
              <a:t> qui </a:t>
            </a:r>
            <a:r>
              <a:rPr lang="en-US" altLang="en-US" sz="2600" dirty="0" err="1" smtClean="0">
                <a:latin typeface="Corbel" pitchFamily="34" charset="0"/>
              </a:rPr>
              <a:t>ont</a:t>
            </a:r>
            <a:r>
              <a:rPr lang="en-US" altLang="en-US" sz="2600" dirty="0" smtClean="0">
                <a:latin typeface="Corbel" pitchFamily="34" charset="0"/>
              </a:rPr>
              <a:t> un </a:t>
            </a:r>
            <a:r>
              <a:rPr lang="en-US" altLang="en-US" sz="2800" b="1" dirty="0" smtClean="0">
                <a:solidFill>
                  <a:srgbClr val="FF0000"/>
                </a:solidFill>
                <a:latin typeface="Corbel" pitchFamily="34" charset="0"/>
              </a:rPr>
              <a:t>OBJET</a:t>
            </a:r>
            <a:r>
              <a:rPr lang="en-US" altLang="en-US" sz="2600" b="1" dirty="0" smtClean="0">
                <a:solidFill>
                  <a:srgbClr val="FF0000"/>
                </a:solidFill>
                <a:latin typeface="Corbel" pitchFamily="34" charset="0"/>
              </a:rPr>
              <a:t> INDIRECT </a:t>
            </a:r>
            <a:r>
              <a:rPr lang="en-US" altLang="en-US" sz="2600" dirty="0" smtClean="0">
                <a:latin typeface="Corbel" pitchFamily="34" charset="0"/>
              </a:rPr>
              <a:t>en </a:t>
            </a:r>
            <a:r>
              <a:rPr lang="en-US" altLang="en-US" sz="2600" dirty="0" err="1" smtClean="0">
                <a:latin typeface="Corbel" pitchFamily="34" charset="0"/>
              </a:rPr>
              <a:t>français</a:t>
            </a:r>
            <a:r>
              <a:rPr lang="en-US" altLang="en-US" sz="2600" dirty="0" smtClean="0">
                <a:latin typeface="Corbel" pitchFamily="34" charset="0"/>
              </a:rPr>
              <a:t>…</a:t>
            </a:r>
          </a:p>
          <a:p>
            <a:r>
              <a:rPr lang="en-US" altLang="en-US" sz="2600" dirty="0" err="1" smtClean="0">
                <a:latin typeface="Corbel" pitchFamily="34" charset="0"/>
              </a:rPr>
              <a:t>mais</a:t>
            </a:r>
            <a:r>
              <a:rPr lang="en-US" altLang="en-US" sz="2600" dirty="0" smtClean="0">
                <a:latin typeface="Corbel" pitchFamily="34" charset="0"/>
              </a:rPr>
              <a:t> pas en </a:t>
            </a:r>
            <a:r>
              <a:rPr lang="en-US" altLang="en-US" sz="2600" dirty="0" err="1" smtClean="0">
                <a:latin typeface="Corbel" pitchFamily="34" charset="0"/>
              </a:rPr>
              <a:t>anglais</a:t>
            </a:r>
            <a:r>
              <a:rPr lang="en-US" altLang="en-US" sz="2600" dirty="0" smtClean="0">
                <a:latin typeface="Corbel" pitchFamily="34" charset="0"/>
              </a:rPr>
              <a:t>:</a:t>
            </a:r>
            <a:endParaRPr lang="en-US" altLang="en-US" sz="2600" dirty="0">
              <a:latin typeface="Corbe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159658"/>
              </p:ext>
            </p:extLst>
          </p:nvPr>
        </p:nvGraphicFramePr>
        <p:xfrm>
          <a:off x="1219201" y="2743200"/>
          <a:ext cx="7467600" cy="2686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895599"/>
                <a:gridCol w="457201"/>
                <a:gridCol w="2514600"/>
              </a:tblGrid>
              <a:tr h="447675">
                <a:tc row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 row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 rowSpan="2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675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 her dad)</a:t>
                      </a:r>
                      <a:endParaRPr lang="en-US" i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19200" y="2971800"/>
            <a:ext cx="152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 err="1" smtClean="0">
                <a:latin typeface="Corbel" pitchFamily="34" charset="0"/>
              </a:rPr>
              <a:t>téléphoner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19400" y="2743200"/>
            <a:ext cx="274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smtClean="0">
                <a:latin typeface="Corbel" pitchFamily="34" charset="0"/>
              </a:rPr>
              <a:t>Nous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téléphonons</a:t>
            </a:r>
            <a:endParaRPr lang="en-US" altLang="en-US" sz="16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72200" y="27432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err="1">
                <a:latin typeface="Corbel" pitchFamily="34" charset="0"/>
              </a:rPr>
              <a:t>n</a:t>
            </a:r>
            <a:r>
              <a:rPr lang="en-US" altLang="en-US" sz="2400" dirty="0" err="1" smtClean="0">
                <a:latin typeface="Corbel" pitchFamily="34" charset="0"/>
              </a:rPr>
              <a:t>os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2400" dirty="0" err="1" smtClean="0">
                <a:latin typeface="Corbel" pitchFamily="34" charset="0"/>
              </a:rPr>
              <a:t>amis</a:t>
            </a:r>
            <a:r>
              <a:rPr lang="en-US" altLang="en-US" sz="2400" dirty="0" smtClean="0">
                <a:latin typeface="Corbel" pitchFamily="34" charset="0"/>
              </a:rPr>
              <a:t>.</a:t>
            </a:r>
            <a:endParaRPr lang="en-US" altLang="en-US" sz="16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19400" y="3200400"/>
            <a:ext cx="236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 smtClean="0">
                <a:latin typeface="Corbel" pitchFamily="34" charset="0"/>
              </a:rPr>
              <a:t>We </a:t>
            </a:r>
            <a:r>
              <a:rPr lang="en-US" altLang="en-US" i="1" dirty="0" smtClean="0">
                <a:solidFill>
                  <a:srgbClr val="0000FF"/>
                </a:solidFill>
                <a:latin typeface="Corbel" pitchFamily="34" charset="0"/>
              </a:rPr>
              <a:t>are calling</a:t>
            </a:r>
            <a:endParaRPr lang="en-US" altLang="en-US" sz="1200" i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72200" y="3200400"/>
            <a:ext cx="236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>
                <a:latin typeface="Corbel" pitchFamily="34" charset="0"/>
              </a:rPr>
              <a:t>o</a:t>
            </a:r>
            <a:r>
              <a:rPr lang="en-US" altLang="en-US" i="1" dirty="0" smtClean="0">
                <a:latin typeface="Corbel" pitchFamily="34" charset="0"/>
              </a:rPr>
              <a:t>ur friends.</a:t>
            </a:r>
            <a:endParaRPr lang="en-US" altLang="en-US" sz="1200" i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38800" y="2831068"/>
            <a:ext cx="53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i="1" dirty="0" smtClean="0">
                <a:solidFill>
                  <a:srgbClr val="0000FF"/>
                </a:solidFill>
                <a:latin typeface="Corbel" pitchFamily="34" charset="0"/>
              </a:rPr>
              <a:t>à</a:t>
            </a:r>
            <a:endParaRPr lang="en-US" altLang="en-US" sz="1200" i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19200" y="3810000"/>
            <a:ext cx="152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 err="1" smtClean="0">
                <a:latin typeface="Corbel" pitchFamily="34" charset="0"/>
              </a:rPr>
              <a:t>répondre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19400" y="36576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smtClean="0">
                <a:latin typeface="Corbel" pitchFamily="34" charset="0"/>
              </a:rPr>
              <a:t>Marc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répond</a:t>
            </a:r>
            <a:endParaRPr lang="en-US" altLang="en-US" sz="16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172200" y="36576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l</a:t>
            </a:r>
            <a:r>
              <a:rPr lang="en-US" altLang="en-US" sz="2400" dirty="0" smtClean="0">
                <a:latin typeface="Corbel" pitchFamily="34" charset="0"/>
              </a:rPr>
              <a:t>a question.</a:t>
            </a:r>
            <a:endParaRPr lang="en-US" altLang="en-US" sz="16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19400" y="4126468"/>
            <a:ext cx="236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 smtClean="0">
                <a:latin typeface="Corbel" pitchFamily="34" charset="0"/>
              </a:rPr>
              <a:t>Marc </a:t>
            </a:r>
            <a:r>
              <a:rPr lang="en-US" altLang="en-US" i="1" dirty="0" smtClean="0">
                <a:solidFill>
                  <a:srgbClr val="0000FF"/>
                </a:solidFill>
                <a:latin typeface="Corbel" pitchFamily="34" charset="0"/>
              </a:rPr>
              <a:t>answers</a:t>
            </a:r>
            <a:endParaRPr lang="en-US" altLang="en-US" sz="1200" i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72200" y="4126468"/>
            <a:ext cx="236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i="1" dirty="0">
                <a:latin typeface="Corbel" pitchFamily="34" charset="0"/>
              </a:rPr>
              <a:t>t</a:t>
            </a:r>
            <a:r>
              <a:rPr lang="en-US" altLang="en-US" i="1" dirty="0" smtClean="0">
                <a:latin typeface="Corbel" pitchFamily="34" charset="0"/>
              </a:rPr>
              <a:t>he question.</a:t>
            </a:r>
            <a:endParaRPr lang="en-US" altLang="en-US" sz="1200" i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219200" y="4719935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 smtClean="0">
                <a:latin typeface="Corbel" pitchFamily="34" charset="0"/>
              </a:rPr>
              <a:t>demander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819400" y="4572000"/>
            <a:ext cx="3086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smtClean="0">
                <a:latin typeface="Corbel" pitchFamily="34" charset="0"/>
              </a:rPr>
              <a:t>Marine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demande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 smtClean="0">
                <a:latin typeface="Corbel" pitchFamily="34" charset="0"/>
              </a:rPr>
              <a:t>10€</a:t>
            </a:r>
            <a:endParaRPr lang="en-US" altLang="en-US" sz="1600" dirty="0">
              <a:latin typeface="Corbe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172200" y="45720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 smtClean="0">
                <a:latin typeface="Corbel" pitchFamily="34" charset="0"/>
              </a:rPr>
              <a:t>son </a:t>
            </a:r>
            <a:r>
              <a:rPr lang="en-US" altLang="en-US" sz="2400" dirty="0" err="1" smtClean="0">
                <a:latin typeface="Corbel" pitchFamily="34" charset="0"/>
              </a:rPr>
              <a:t>père</a:t>
            </a:r>
            <a:r>
              <a:rPr lang="en-US" altLang="en-US" sz="2400" dirty="0" smtClean="0">
                <a:latin typeface="Corbel" pitchFamily="34" charset="0"/>
              </a:rPr>
              <a:t>.</a:t>
            </a:r>
            <a:endParaRPr lang="en-US" altLang="en-US" sz="16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819400" y="5040868"/>
            <a:ext cx="3200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dirty="0" smtClean="0">
                <a:latin typeface="Corbel" pitchFamily="34" charset="0"/>
              </a:rPr>
              <a:t>Marine</a:t>
            </a:r>
            <a:r>
              <a:rPr lang="en-US" altLang="en-US" i="1" dirty="0" smtClean="0">
                <a:latin typeface="Corbel" pitchFamily="34" charset="0"/>
              </a:rPr>
              <a:t> </a:t>
            </a:r>
            <a:r>
              <a:rPr lang="en-US" altLang="en-US" i="1" dirty="0" smtClean="0">
                <a:solidFill>
                  <a:srgbClr val="0000FF"/>
                </a:solidFill>
                <a:latin typeface="Corbel" pitchFamily="34" charset="0"/>
              </a:rPr>
              <a:t>asks </a:t>
            </a:r>
            <a:r>
              <a:rPr lang="en-US" altLang="en-US" i="1" dirty="0" smtClean="0">
                <a:latin typeface="Corbel" pitchFamily="34" charset="0"/>
              </a:rPr>
              <a:t>her dad  for  10 €.</a:t>
            </a:r>
            <a:endParaRPr lang="en-US" altLang="en-US" sz="1200" i="1" dirty="0">
              <a:latin typeface="Corbe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38800" y="3745468"/>
            <a:ext cx="53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i="1" dirty="0" smtClean="0">
                <a:solidFill>
                  <a:srgbClr val="0000FF"/>
                </a:solidFill>
                <a:latin typeface="Corbel" pitchFamily="34" charset="0"/>
              </a:rPr>
              <a:t>à</a:t>
            </a:r>
            <a:endParaRPr lang="en-US" altLang="en-US" sz="1200" i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638800" y="4572000"/>
            <a:ext cx="53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i="1" dirty="0" smtClean="0">
                <a:solidFill>
                  <a:srgbClr val="0000FF"/>
                </a:solidFill>
                <a:latin typeface="Corbel" pitchFamily="34" charset="0"/>
              </a:rPr>
              <a:t>à</a:t>
            </a:r>
            <a:endParaRPr lang="en-US" altLang="en-US" sz="1200" i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53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compléments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1524000" y="1676400"/>
            <a:ext cx="7620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err="1" smtClean="0">
                <a:latin typeface="Corbel" pitchFamily="34" charset="0"/>
              </a:rPr>
              <a:t>D’autres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verbes</a:t>
            </a:r>
            <a:r>
              <a:rPr lang="en-US" altLang="en-US" sz="2600" dirty="0" smtClean="0">
                <a:latin typeface="Corbel" pitchFamily="34" charset="0"/>
              </a:rPr>
              <a:t> qui </a:t>
            </a:r>
            <a:r>
              <a:rPr lang="en-US" altLang="en-US" sz="2600" dirty="0" err="1" smtClean="0">
                <a:latin typeface="Corbel" pitchFamily="34" charset="0"/>
              </a:rPr>
              <a:t>prennent</a:t>
            </a:r>
            <a:r>
              <a:rPr lang="en-US" altLang="en-US" sz="2600" dirty="0" smtClean="0">
                <a:latin typeface="Corbel" pitchFamily="34" charset="0"/>
              </a:rPr>
              <a:t> un </a:t>
            </a:r>
            <a:r>
              <a:rPr lang="en-US" altLang="en-US" sz="2600" b="1" dirty="0" smtClean="0">
                <a:solidFill>
                  <a:srgbClr val="0000FF"/>
                </a:solidFill>
                <a:latin typeface="Corbel" pitchFamily="34" charset="0"/>
              </a:rPr>
              <a:t>OBJET INDIRECT</a:t>
            </a:r>
            <a:r>
              <a:rPr lang="en-US" altLang="en-US" sz="2600" dirty="0" smtClean="0">
                <a:latin typeface="Corbel" pitchFamily="34" charset="0"/>
              </a:rPr>
              <a:t>: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362200" y="2296180"/>
            <a:ext cx="5029200" cy="52322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dirty="0">
                <a:latin typeface="Corbel" pitchFamily="34" charset="0"/>
              </a:rPr>
              <a:t>subject </a:t>
            </a:r>
            <a:r>
              <a:rPr lang="en-US" altLang="en-US" sz="2800" dirty="0" smtClean="0">
                <a:latin typeface="Corbel" pitchFamily="34" charset="0"/>
              </a:rPr>
              <a:t>+ verb + </a:t>
            </a:r>
            <a:r>
              <a:rPr lang="en-US" altLang="en-US" sz="2800" b="1" dirty="0" smtClean="0">
                <a:solidFill>
                  <a:srgbClr val="0000FF"/>
                </a:solidFill>
                <a:latin typeface="Corbel" pitchFamily="34" charset="0"/>
              </a:rPr>
              <a:t>à</a:t>
            </a:r>
            <a:r>
              <a:rPr lang="en-US" altLang="en-US" sz="2800" dirty="0" smtClean="0">
                <a:latin typeface="Corbel" pitchFamily="34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Corbel" pitchFamily="34" charset="0"/>
              </a:rPr>
              <a:t>IO</a:t>
            </a:r>
            <a:r>
              <a:rPr lang="en-US" altLang="en-US" sz="2800" dirty="0" smtClean="0">
                <a:latin typeface="Corbel" pitchFamily="34" charset="0"/>
              </a:rPr>
              <a:t> </a:t>
            </a:r>
            <a:r>
              <a:rPr lang="en-US" altLang="en-US" sz="2400" dirty="0" smtClean="0">
                <a:latin typeface="Corbel" pitchFamily="34" charset="0"/>
              </a:rPr>
              <a:t>(</a:t>
            </a:r>
            <a:r>
              <a:rPr lang="en-US" altLang="en-US" sz="2400" dirty="0" err="1" smtClean="0">
                <a:latin typeface="Corbel" pitchFamily="34" charset="0"/>
              </a:rPr>
              <a:t>quelqu’un</a:t>
            </a:r>
            <a:r>
              <a:rPr lang="en-US" altLang="en-US" sz="2400" dirty="0" smtClean="0">
                <a:latin typeface="Corbel" pitchFamily="34" charset="0"/>
              </a:rPr>
              <a:t>)</a:t>
            </a:r>
            <a:endParaRPr lang="en-US" altLang="en-US" sz="2400" dirty="0">
              <a:latin typeface="Corbe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971800"/>
            <a:ext cx="351657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Corbel" panose="020B0503020204020204" pitchFamily="34" charset="0"/>
              </a:rPr>
              <a:t>Écrire</a:t>
            </a:r>
            <a:r>
              <a:rPr lang="en-US" sz="2000" dirty="0" smtClean="0">
                <a:latin typeface="Corbel" panose="020B0503020204020204" pitchFamily="34" charset="0"/>
              </a:rPr>
              <a:t> …… à …...  </a:t>
            </a:r>
            <a:r>
              <a:rPr lang="en-US" sz="2000" i="1" dirty="0" smtClean="0">
                <a:latin typeface="Corbel" panose="020B0503020204020204" pitchFamily="34" charset="0"/>
              </a:rPr>
              <a:t>to write to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Corbel" panose="020B0503020204020204" pitchFamily="34" charset="0"/>
              </a:rPr>
              <a:t>p</a:t>
            </a:r>
            <a:r>
              <a:rPr lang="en-US" sz="2000" dirty="0" err="1" smtClean="0">
                <a:latin typeface="Corbel" panose="020B0503020204020204" pitchFamily="34" charset="0"/>
              </a:rPr>
              <a:t>arler</a:t>
            </a:r>
            <a:r>
              <a:rPr lang="en-US" sz="2000" dirty="0" smtClean="0">
                <a:latin typeface="Corbel" panose="020B0503020204020204" pitchFamily="34" charset="0"/>
              </a:rPr>
              <a:t> à ………….. </a:t>
            </a:r>
            <a:r>
              <a:rPr lang="en-US" sz="2000" i="1" dirty="0" smtClean="0">
                <a:latin typeface="Corbel" panose="020B0503020204020204" pitchFamily="34" charset="0"/>
              </a:rPr>
              <a:t>to talk to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Corbel" panose="020B0503020204020204" pitchFamily="34" charset="0"/>
              </a:rPr>
              <a:t>r</a:t>
            </a:r>
            <a:r>
              <a:rPr lang="en-US" sz="2000" dirty="0" err="1" smtClean="0">
                <a:latin typeface="Corbel" panose="020B0503020204020204" pitchFamily="34" charset="0"/>
              </a:rPr>
              <a:t>endre</a:t>
            </a:r>
            <a:r>
              <a:rPr lang="en-US" sz="2000" dirty="0" smtClean="0">
                <a:latin typeface="Corbel" panose="020B0503020204020204" pitchFamily="34" charset="0"/>
              </a:rPr>
              <a:t> </a:t>
            </a:r>
            <a:r>
              <a:rPr lang="en-US" sz="2000" dirty="0" err="1" smtClean="0">
                <a:latin typeface="Corbel" panose="020B0503020204020204" pitchFamily="34" charset="0"/>
              </a:rPr>
              <a:t>viste</a:t>
            </a:r>
            <a:r>
              <a:rPr lang="en-US" sz="2000" dirty="0" smtClean="0">
                <a:latin typeface="Corbel" panose="020B0503020204020204" pitchFamily="34" charset="0"/>
              </a:rPr>
              <a:t> à …. 	</a:t>
            </a:r>
            <a:r>
              <a:rPr lang="en-US" sz="2000" i="1" dirty="0" smtClean="0">
                <a:latin typeface="Corbel" panose="020B0503020204020204" pitchFamily="34" charset="0"/>
              </a:rPr>
              <a:t>to visit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Corbel" panose="020B0503020204020204" pitchFamily="34" charset="0"/>
              </a:rPr>
              <a:t>répondre</a:t>
            </a:r>
            <a:r>
              <a:rPr lang="en-US" sz="2000" dirty="0" smtClean="0">
                <a:latin typeface="Corbel" panose="020B0503020204020204" pitchFamily="34" charset="0"/>
              </a:rPr>
              <a:t> à …….. 	</a:t>
            </a:r>
            <a:r>
              <a:rPr lang="en-US" sz="2000" i="1" dirty="0" smtClean="0">
                <a:latin typeface="Corbel" panose="020B0503020204020204" pitchFamily="34" charset="0"/>
              </a:rPr>
              <a:t>to answer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Corbel" panose="020B0503020204020204" pitchFamily="34" charset="0"/>
              </a:rPr>
              <a:t>t</a:t>
            </a:r>
            <a:r>
              <a:rPr lang="en-US" sz="2000" dirty="0" err="1" smtClean="0">
                <a:latin typeface="Corbel" panose="020B0503020204020204" pitchFamily="34" charset="0"/>
              </a:rPr>
              <a:t>éléphoner</a:t>
            </a:r>
            <a:r>
              <a:rPr lang="en-US" sz="2000" dirty="0" smtClean="0">
                <a:latin typeface="Corbel" panose="020B0503020204020204" pitchFamily="34" charset="0"/>
              </a:rPr>
              <a:t> à ……	</a:t>
            </a:r>
            <a:r>
              <a:rPr lang="en-US" sz="2000" i="1" dirty="0" smtClean="0">
                <a:latin typeface="Corbel" panose="020B0503020204020204" pitchFamily="34" charset="0"/>
              </a:rPr>
              <a:t>to call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78572" y="3008193"/>
            <a:ext cx="47130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>
                <a:latin typeface="Corbel" panose="020B0503020204020204" pitchFamily="34" charset="0"/>
              </a:rPr>
              <a:t>a</a:t>
            </a:r>
            <a:r>
              <a:rPr lang="en-US" sz="2000" dirty="0" err="1" smtClean="0">
                <a:latin typeface="Corbel" panose="020B0503020204020204" pitchFamily="34" charset="0"/>
              </a:rPr>
              <a:t>cheter</a:t>
            </a:r>
            <a:r>
              <a:rPr lang="en-US" sz="2000" dirty="0" smtClean="0">
                <a:latin typeface="Corbel" panose="020B0503020204020204" pitchFamily="34" charset="0"/>
              </a:rPr>
              <a:t> ….. à  	………. 	</a:t>
            </a:r>
            <a:r>
              <a:rPr lang="en-US" sz="2000" i="1" dirty="0" smtClean="0">
                <a:latin typeface="Corbel" panose="020B0503020204020204" pitchFamily="34" charset="0"/>
              </a:rPr>
              <a:t>to buy for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orbel" panose="020B0503020204020204" pitchFamily="34" charset="0"/>
              </a:rPr>
              <a:t>demander …. à 	……….. 	</a:t>
            </a:r>
            <a:r>
              <a:rPr lang="en-US" sz="2000" i="1" dirty="0" smtClean="0">
                <a:latin typeface="Corbel" panose="020B0503020204020204" pitchFamily="34" charset="0"/>
              </a:rPr>
              <a:t>to ask for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rbel" panose="020B0503020204020204" pitchFamily="34" charset="0"/>
              </a:rPr>
              <a:t>d</a:t>
            </a:r>
            <a:r>
              <a:rPr lang="en-US" sz="2000" dirty="0" smtClean="0">
                <a:latin typeface="Corbel" panose="020B0503020204020204" pitchFamily="34" charset="0"/>
              </a:rPr>
              <a:t>ire …. à 	……… 	</a:t>
            </a:r>
            <a:r>
              <a:rPr lang="en-US" sz="2000" i="1" dirty="0" smtClean="0">
                <a:latin typeface="Corbel" panose="020B0503020204020204" pitchFamily="34" charset="0"/>
              </a:rPr>
              <a:t>to say, tell to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Corbel" panose="020B0503020204020204" pitchFamily="34" charset="0"/>
              </a:rPr>
              <a:t>d</a:t>
            </a:r>
            <a:r>
              <a:rPr lang="en-US" sz="2000" dirty="0" err="1" smtClean="0">
                <a:latin typeface="Corbel" panose="020B0503020204020204" pitchFamily="34" charset="0"/>
              </a:rPr>
              <a:t>onner</a:t>
            </a:r>
            <a:r>
              <a:rPr lang="en-US" sz="2000" dirty="0" smtClean="0">
                <a:latin typeface="Corbel" panose="020B0503020204020204" pitchFamily="34" charset="0"/>
              </a:rPr>
              <a:t> …. à 	………  	</a:t>
            </a:r>
            <a:r>
              <a:rPr lang="en-US" sz="2000" i="1" dirty="0" smtClean="0">
                <a:latin typeface="Corbel" panose="020B0503020204020204" pitchFamily="34" charset="0"/>
              </a:rPr>
              <a:t>to give to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Corbel" panose="020B0503020204020204" pitchFamily="34" charset="0"/>
              </a:rPr>
              <a:t>emprunter</a:t>
            </a:r>
            <a:r>
              <a:rPr lang="en-US" sz="2000" dirty="0" smtClean="0">
                <a:latin typeface="Corbel" panose="020B0503020204020204" pitchFamily="34" charset="0"/>
              </a:rPr>
              <a:t> …. à 	………     	to borrow from</a:t>
            </a:r>
            <a:endParaRPr lang="en-US" sz="2000" i="1" dirty="0" smtClean="0">
              <a:latin typeface="Corbel" panose="020B05030202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Corbel" panose="020B0503020204020204" pitchFamily="34" charset="0"/>
              </a:rPr>
              <a:t>montrer</a:t>
            </a:r>
            <a:r>
              <a:rPr lang="en-US" sz="2000" dirty="0" smtClean="0">
                <a:latin typeface="Corbel" panose="020B0503020204020204" pitchFamily="34" charset="0"/>
              </a:rPr>
              <a:t>…. à 	………  	</a:t>
            </a:r>
            <a:r>
              <a:rPr lang="en-US" sz="2000" i="1" dirty="0" smtClean="0">
                <a:latin typeface="Corbel" panose="020B0503020204020204" pitchFamily="34" charset="0"/>
              </a:rPr>
              <a:t>to show (to)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Corbel" panose="020B0503020204020204" pitchFamily="34" charset="0"/>
              </a:rPr>
              <a:t>prêter</a:t>
            </a:r>
            <a:r>
              <a:rPr lang="en-US" sz="2000" dirty="0" smtClean="0">
                <a:latin typeface="Corbel" panose="020B0503020204020204" pitchFamily="34" charset="0"/>
              </a:rPr>
              <a:t> …. </a:t>
            </a:r>
            <a:r>
              <a:rPr lang="en-US" sz="2000" dirty="0">
                <a:latin typeface="Corbel" panose="020B0503020204020204" pitchFamily="34" charset="0"/>
              </a:rPr>
              <a:t>à</a:t>
            </a:r>
            <a:r>
              <a:rPr lang="en-US" sz="2000" dirty="0" smtClean="0">
                <a:latin typeface="Corbel" panose="020B0503020204020204" pitchFamily="34" charset="0"/>
              </a:rPr>
              <a:t> 	……… 	</a:t>
            </a:r>
            <a:r>
              <a:rPr lang="en-US" sz="2000" i="1" dirty="0" smtClean="0">
                <a:latin typeface="Corbel" panose="020B0503020204020204" pitchFamily="34" charset="0"/>
              </a:rPr>
              <a:t>t0 lend, loan to</a:t>
            </a:r>
          </a:p>
        </p:txBody>
      </p:sp>
    </p:spTree>
    <p:extLst>
      <p:ext uri="{BB962C8B-B14F-4D97-AF65-F5344CB8AC3E}">
        <p14:creationId xmlns:p14="http://schemas.microsoft.com/office/powerpoint/2010/main" val="24461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Remplacer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un objet indirect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1981200" y="2209800"/>
            <a:ext cx="5943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latin typeface="Corbel" pitchFamily="34" charset="0"/>
              </a:rPr>
              <a:t>Nous </a:t>
            </a:r>
            <a:r>
              <a:rPr lang="en-US" altLang="en-US" sz="2600" dirty="0" err="1" smtClean="0">
                <a:latin typeface="Corbel" pitchFamily="34" charset="0"/>
              </a:rPr>
              <a:t>montrons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nos</a:t>
            </a:r>
            <a:r>
              <a:rPr lang="en-US" altLang="en-US" sz="2600" dirty="0" smtClean="0">
                <a:latin typeface="Corbel" pitchFamily="34" charset="0"/>
              </a:rPr>
              <a:t> photos à </a:t>
            </a:r>
            <a:r>
              <a:rPr lang="en-US" altLang="en-US" sz="2600" dirty="0" err="1" smtClean="0">
                <a:latin typeface="Corbel" pitchFamily="34" charset="0"/>
              </a:rPr>
              <a:t>vous</a:t>
            </a:r>
            <a:r>
              <a:rPr lang="en-US" altLang="en-US" sz="2600" dirty="0" smtClean="0">
                <a:latin typeface="Corbel" pitchFamily="34" charset="0"/>
              </a:rPr>
              <a:t>.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1524000" y="1600200"/>
            <a:ext cx="73152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latin typeface="Corbel" pitchFamily="34" charset="0"/>
              </a:rPr>
              <a:t>To replace an </a:t>
            </a:r>
            <a:r>
              <a:rPr lang="en-US" altLang="en-US" sz="2600" dirty="0" smtClean="0">
                <a:solidFill>
                  <a:srgbClr val="0000FF"/>
                </a:solidFill>
                <a:latin typeface="Corbel" pitchFamily="34" charset="0"/>
              </a:rPr>
              <a:t>INDIRECT object </a:t>
            </a:r>
            <a:r>
              <a:rPr lang="en-US" altLang="en-US" sz="2600" dirty="0" smtClean="0">
                <a:latin typeface="Corbel" pitchFamily="34" charset="0"/>
              </a:rPr>
              <a:t>with a pronoun: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276600" y="3429000"/>
            <a:ext cx="4800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latin typeface="Corbel" pitchFamily="34" charset="0"/>
              </a:rPr>
              <a:t>Nous </a:t>
            </a:r>
            <a:r>
              <a:rPr lang="en-US" altLang="en-US" sz="2600" b="1" dirty="0" err="1" smtClean="0">
                <a:solidFill>
                  <a:srgbClr val="0000FF"/>
                </a:solidFill>
                <a:latin typeface="Corbel" pitchFamily="34" charset="0"/>
              </a:rPr>
              <a:t>vous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montrons</a:t>
            </a:r>
            <a:r>
              <a:rPr lang="en-US" altLang="en-US" sz="2600" dirty="0" smtClean="0">
                <a:latin typeface="Corbel" pitchFamily="34" charset="0"/>
              </a:rPr>
              <a:t> les photos.</a:t>
            </a:r>
            <a:endParaRPr lang="en-US" altLang="en-US" sz="2600" dirty="0">
              <a:latin typeface="Corbe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533900" y="2901276"/>
            <a:ext cx="1049456" cy="5277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92606" y="3825922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</a:t>
            </a:r>
            <a:r>
              <a:rPr lang="en-US" altLang="en-US" sz="2400" i="1" dirty="0" smtClean="0">
                <a:latin typeface="Corbel" pitchFamily="34" charset="0"/>
              </a:rPr>
              <a:t>bjet indirect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972101" y="4645944"/>
            <a:ext cx="5943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err="1" smtClean="0">
                <a:latin typeface="Corbel" pitchFamily="34" charset="0"/>
              </a:rPr>
              <a:t>Vous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dites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toujours</a:t>
            </a:r>
            <a:r>
              <a:rPr lang="en-US" altLang="en-US" sz="2600" dirty="0" smtClean="0">
                <a:latin typeface="Corbel" pitchFamily="34" charset="0"/>
              </a:rPr>
              <a:t> la </a:t>
            </a:r>
            <a:r>
              <a:rPr lang="en-US" altLang="en-US" sz="2600" dirty="0" err="1" smtClean="0">
                <a:latin typeface="Corbel" pitchFamily="34" charset="0"/>
              </a:rPr>
              <a:t>vérité</a:t>
            </a:r>
            <a:r>
              <a:rPr lang="en-US" altLang="en-US" sz="2600" dirty="0" smtClean="0">
                <a:latin typeface="Corbel" pitchFamily="34" charset="0"/>
              </a:rPr>
              <a:t> à </a:t>
            </a:r>
            <a:r>
              <a:rPr lang="en-US" altLang="en-US" sz="2600" dirty="0" err="1" smtClean="0">
                <a:latin typeface="Corbel" pitchFamily="34" charset="0"/>
              </a:rPr>
              <a:t>vos</a:t>
            </a:r>
            <a:r>
              <a:rPr lang="en-US" altLang="en-US" sz="2600" dirty="0" smtClean="0">
                <a:latin typeface="Corbel" pitchFamily="34" charset="0"/>
              </a:rPr>
              <a:t> parents.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9" name="Multiply 8"/>
          <p:cNvSpPr/>
          <p:nvPr/>
        </p:nvSpPr>
        <p:spPr bwMode="auto">
          <a:xfrm>
            <a:off x="5583356" y="4341146"/>
            <a:ext cx="1972101" cy="1297654"/>
          </a:xfrm>
          <a:prstGeom prst="mathMultiply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  <a:alpha val="8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3352800" y="5908357"/>
            <a:ext cx="4800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err="1" smtClean="0">
                <a:latin typeface="Corbel" pitchFamily="34" charset="0"/>
              </a:rPr>
              <a:t>Vous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b="1" dirty="0" err="1" smtClean="0">
                <a:solidFill>
                  <a:srgbClr val="0000FF"/>
                </a:solidFill>
                <a:latin typeface="Corbel" pitchFamily="34" charset="0"/>
              </a:rPr>
              <a:t>leur</a:t>
            </a:r>
            <a:r>
              <a:rPr lang="en-US" altLang="en-US" sz="26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dites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toujours</a:t>
            </a:r>
            <a:r>
              <a:rPr lang="en-US" altLang="en-US" sz="2600" dirty="0" smtClean="0">
                <a:latin typeface="Corbel" pitchFamily="34" charset="0"/>
              </a:rPr>
              <a:t> la </a:t>
            </a:r>
            <a:r>
              <a:rPr lang="en-US" altLang="en-US" sz="2600" dirty="0" err="1" smtClean="0">
                <a:latin typeface="Corbel" pitchFamily="34" charset="0"/>
              </a:rPr>
              <a:t>vérité</a:t>
            </a:r>
            <a:r>
              <a:rPr lang="en-US" altLang="en-US" sz="2600" dirty="0" smtClean="0">
                <a:latin typeface="Corbel" pitchFamily="34" charset="0"/>
              </a:rPr>
              <a:t>.</a:t>
            </a:r>
            <a:endParaRPr lang="en-US" altLang="en-US" sz="2600" dirty="0">
              <a:latin typeface="Corbe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5448300" y="5402217"/>
            <a:ext cx="457200" cy="32527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248400" y="3805535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</a:t>
            </a:r>
            <a:r>
              <a:rPr lang="en-US" altLang="en-US" sz="2400" i="1" dirty="0" smtClean="0">
                <a:latin typeface="Corbel" pitchFamily="34" charset="0"/>
              </a:rPr>
              <a:t>bjet direct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13" name="Multiply 12"/>
          <p:cNvSpPr/>
          <p:nvPr/>
        </p:nvSpPr>
        <p:spPr bwMode="auto">
          <a:xfrm>
            <a:off x="5373806" y="1905002"/>
            <a:ext cx="1714500" cy="1102037"/>
          </a:xfrm>
          <a:prstGeom prst="mathMultiply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  <a:alpha val="8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8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/>
      <p:bldP spid="12" grpId="0"/>
      <p:bldP spid="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Pratiquons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les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Corbel" pitchFamily="34" charset="0"/>
              </a:rPr>
              <a:t>compléments</a:t>
            </a:r>
            <a:r>
              <a:rPr lang="en-US" altLang="en-US" sz="2400" dirty="0" smtClean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…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28600" y="1616075"/>
            <a:ext cx="35814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Are you talking </a:t>
            </a:r>
            <a:r>
              <a:rPr lang="en-US" sz="1600" dirty="0" smtClean="0">
                <a:solidFill>
                  <a:srgbClr val="0000FF"/>
                </a:solidFill>
                <a:latin typeface="Corbel" pitchFamily="34" charset="0"/>
              </a:rPr>
              <a:t>to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rbel" pitchFamily="34" charset="0"/>
              </a:rPr>
              <a:t>Cécile</a:t>
            </a:r>
            <a:r>
              <a:rPr lang="en-US" sz="1600" dirty="0" smtClean="0">
                <a:latin typeface="Corbel" pitchFamily="34" charset="0"/>
              </a:rPr>
              <a:t>?</a:t>
            </a:r>
            <a:endParaRPr lang="en-US" sz="1600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I loaned </a:t>
            </a:r>
            <a:r>
              <a:rPr lang="en-US" sz="1600" dirty="0" smtClean="0">
                <a:solidFill>
                  <a:srgbClr val="0000FF"/>
                </a:solidFill>
                <a:latin typeface="Corbel" pitchFamily="34" charset="0"/>
              </a:rPr>
              <a:t>them</a:t>
            </a:r>
            <a:r>
              <a:rPr lang="en-US" sz="1600" dirty="0" smtClean="0">
                <a:latin typeface="Corbel" pitchFamily="34" charset="0"/>
              </a:rPr>
              <a:t> my notes.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My parents are telephoning </a:t>
            </a:r>
            <a:r>
              <a:rPr lang="en-US" sz="1600" dirty="0" smtClean="0">
                <a:solidFill>
                  <a:srgbClr val="0000FF"/>
                </a:solidFill>
                <a:latin typeface="Corbel" pitchFamily="34" charset="0"/>
              </a:rPr>
              <a:t>him</a:t>
            </a:r>
            <a:r>
              <a:rPr lang="en-US" sz="1600" dirty="0" smtClean="0">
                <a:latin typeface="Corbel" pitchFamily="34" charset="0"/>
              </a:rPr>
              <a:t>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I’m inviting </a:t>
            </a:r>
            <a:r>
              <a:rPr lang="en-US" sz="1600" dirty="0" smtClean="0">
                <a:solidFill>
                  <a:srgbClr val="0000FF"/>
                </a:solidFill>
                <a:latin typeface="Corbel" pitchFamily="34" charset="0"/>
              </a:rPr>
              <a:t>him</a:t>
            </a:r>
            <a:r>
              <a:rPr lang="en-US" sz="1600" dirty="0" smtClean="0">
                <a:latin typeface="Corbel" pitchFamily="34" charset="0"/>
              </a:rPr>
              <a:t>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We know </a:t>
            </a:r>
            <a:r>
              <a:rPr lang="en-US" sz="1600" dirty="0" smtClean="0">
                <a:solidFill>
                  <a:srgbClr val="0000FF"/>
                </a:solidFill>
                <a:latin typeface="Corbel" pitchFamily="34" charset="0"/>
              </a:rPr>
              <a:t>them</a:t>
            </a:r>
            <a:r>
              <a:rPr lang="en-US" sz="1600" dirty="0" smtClean="0">
                <a:latin typeface="Corbel" pitchFamily="34" charset="0"/>
              </a:rPr>
              <a:t> well.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We visited </a:t>
            </a:r>
            <a:r>
              <a:rPr lang="en-US" sz="1600" dirty="0" smtClean="0">
                <a:solidFill>
                  <a:srgbClr val="0000FF"/>
                </a:solidFill>
                <a:latin typeface="Corbel" pitchFamily="34" charset="0"/>
              </a:rPr>
              <a:t>them</a:t>
            </a:r>
            <a:r>
              <a:rPr lang="en-US" sz="1600" dirty="0" smtClean="0">
                <a:latin typeface="Corbel" pitchFamily="34" charset="0"/>
              </a:rPr>
              <a:t> last week.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I just saw </a:t>
            </a:r>
            <a:r>
              <a:rPr lang="en-US" sz="1600" dirty="0" smtClean="0">
                <a:solidFill>
                  <a:srgbClr val="0000FF"/>
                </a:solidFill>
                <a:latin typeface="Corbel" pitchFamily="34" charset="0"/>
              </a:rPr>
              <a:t>him</a:t>
            </a:r>
            <a:r>
              <a:rPr lang="en-US" sz="1600" dirty="0" smtClean="0">
                <a:latin typeface="Corbel" pitchFamily="34" charset="0"/>
              </a:rPr>
              <a:t> yesterday.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I told </a:t>
            </a:r>
            <a:r>
              <a:rPr lang="en-US" sz="1600" dirty="0" smtClean="0">
                <a:solidFill>
                  <a:srgbClr val="0000FF"/>
                </a:solidFill>
                <a:latin typeface="Corbel" pitchFamily="34" charset="0"/>
              </a:rPr>
              <a:t>him</a:t>
            </a:r>
            <a:r>
              <a:rPr lang="en-US" sz="1600" dirty="0" smtClean="0">
                <a:latin typeface="Corbel" pitchFamily="34" charset="0"/>
              </a:rPr>
              <a:t> that I can come to the party.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Can you give </a:t>
            </a:r>
            <a:r>
              <a:rPr lang="en-US" sz="1600" dirty="0" smtClean="0">
                <a:solidFill>
                  <a:srgbClr val="0000FF"/>
                </a:solidFill>
                <a:latin typeface="Corbel" pitchFamily="34" charset="0"/>
              </a:rPr>
              <a:t>me</a:t>
            </a:r>
            <a:r>
              <a:rPr lang="en-US" sz="1600" dirty="0" smtClean="0">
                <a:latin typeface="Corbel" pitchFamily="34" charset="0"/>
              </a:rPr>
              <a:t> your number?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I’m giving </a:t>
            </a:r>
            <a:r>
              <a:rPr lang="en-US" sz="1600" dirty="0" smtClean="0">
                <a:solidFill>
                  <a:srgbClr val="0000FF"/>
                </a:solidFill>
                <a:latin typeface="Corbel" pitchFamily="34" charset="0"/>
              </a:rPr>
              <a:t>it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400" i="1" dirty="0" smtClean="0">
                <a:latin typeface="Corbel" pitchFamily="34" charset="0"/>
              </a:rPr>
              <a:t>(m) </a:t>
            </a:r>
            <a:r>
              <a:rPr lang="en-US" sz="1600" dirty="0" smtClean="0">
                <a:solidFill>
                  <a:srgbClr val="0000FF"/>
                </a:solidFill>
                <a:latin typeface="Corbel" pitchFamily="34" charset="0"/>
              </a:rPr>
              <a:t>to you </a:t>
            </a:r>
            <a:r>
              <a:rPr lang="en-US" sz="1400" i="1" dirty="0" smtClean="0">
                <a:latin typeface="Corbel" pitchFamily="34" charset="0"/>
              </a:rPr>
              <a:t>(s).</a:t>
            </a:r>
            <a:endParaRPr lang="en-US" sz="1600" i="1" dirty="0" smtClean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You are showing </a:t>
            </a:r>
            <a:r>
              <a:rPr lang="en-US" sz="1600" dirty="0" smtClean="0">
                <a:solidFill>
                  <a:srgbClr val="0000FF"/>
                </a:solidFill>
                <a:latin typeface="Corbel" pitchFamily="34" charset="0"/>
              </a:rPr>
              <a:t>it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400" i="1" dirty="0" smtClean="0">
                <a:latin typeface="Corbel" pitchFamily="34" charset="0"/>
              </a:rPr>
              <a:t>(f) </a:t>
            </a:r>
            <a:r>
              <a:rPr lang="en-US" sz="1600" dirty="0" smtClean="0">
                <a:solidFill>
                  <a:srgbClr val="0000FF"/>
                </a:solidFill>
                <a:latin typeface="Corbel" pitchFamily="34" charset="0"/>
              </a:rPr>
              <a:t>to her</a:t>
            </a:r>
            <a:r>
              <a:rPr lang="en-US" sz="1600" dirty="0" smtClean="0">
                <a:latin typeface="Corbel" pitchFamily="34" charset="0"/>
              </a:rPr>
              <a:t>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They are leaving</a:t>
            </a:r>
            <a:r>
              <a:rPr lang="en-US" sz="1600" dirty="0" smtClean="0">
                <a:solidFill>
                  <a:srgbClr val="0000FF"/>
                </a:solidFill>
                <a:latin typeface="Corbel" pitchFamily="34" charset="0"/>
              </a:rPr>
              <a:t> them  for us</a:t>
            </a:r>
            <a:r>
              <a:rPr lang="en-US" sz="1600" dirty="0" smtClean="0">
                <a:latin typeface="Corbel" pitchFamily="34" charset="0"/>
              </a:rPr>
              <a:t>.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Are you buying </a:t>
            </a:r>
            <a:r>
              <a:rPr lang="en-US" sz="1600" dirty="0" smtClean="0">
                <a:solidFill>
                  <a:srgbClr val="0000FF"/>
                </a:solidFill>
                <a:latin typeface="Corbel" pitchFamily="34" charset="0"/>
              </a:rPr>
              <a:t>it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400" i="1" dirty="0" smtClean="0">
                <a:latin typeface="Corbel" pitchFamily="34" charset="0"/>
              </a:rPr>
              <a:t>(f) </a:t>
            </a:r>
            <a:r>
              <a:rPr lang="en-US" sz="1600" dirty="0" smtClean="0">
                <a:solidFill>
                  <a:srgbClr val="0000FF"/>
                </a:solidFill>
                <a:latin typeface="Corbel" pitchFamily="34" charset="0"/>
              </a:rPr>
              <a:t>for them</a:t>
            </a:r>
            <a:r>
              <a:rPr lang="en-US" sz="1600" dirty="0" smtClean="0">
                <a:latin typeface="Corbel" pitchFamily="34" charset="0"/>
              </a:rPr>
              <a:t>?</a:t>
            </a:r>
          </a:p>
          <a:p>
            <a:pPr algn="r">
              <a:spcBef>
                <a:spcPct val="50000"/>
              </a:spcBef>
            </a:pPr>
            <a:r>
              <a:rPr lang="en-US" sz="1600" dirty="0" smtClean="0">
                <a:latin typeface="Corbel" pitchFamily="34" charset="0"/>
              </a:rPr>
              <a:t>I forgot  to bring </a:t>
            </a:r>
            <a:r>
              <a:rPr lang="en-US" sz="1600" dirty="0" smtClean="0">
                <a:solidFill>
                  <a:srgbClr val="0000FF"/>
                </a:solidFill>
                <a:latin typeface="Corbel" pitchFamily="34" charset="0"/>
              </a:rPr>
              <a:t>them for them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/>
          </a:p>
          <a:p>
            <a:pPr algn="r"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267200" y="1644650"/>
            <a:ext cx="3733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 smtClean="0">
                <a:latin typeface="Corbel" pitchFamily="34" charset="0"/>
              </a:rPr>
              <a:t>Tu</a:t>
            </a:r>
            <a:r>
              <a:rPr lang="en-US" sz="1600" dirty="0" smtClean="0">
                <a:latin typeface="Corbel" pitchFamily="34" charset="0"/>
              </a:rPr>
              <a:t> ………..  </a:t>
            </a:r>
            <a:r>
              <a:rPr lang="en-US" sz="1600" dirty="0" err="1" smtClean="0">
                <a:latin typeface="Corbel" pitchFamily="34" charset="0"/>
              </a:rPr>
              <a:t>parles</a:t>
            </a:r>
            <a:r>
              <a:rPr lang="en-US" sz="1600" dirty="0" smtClean="0">
                <a:latin typeface="Corbel" pitchFamily="34" charset="0"/>
              </a:rPr>
              <a:t> ?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2930" y="1600200"/>
            <a:ext cx="448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lui</a:t>
            </a:r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267200" y="1981200"/>
            <a:ext cx="3733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Je ………. 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ai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prêté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mes</a:t>
            </a:r>
            <a:r>
              <a:rPr lang="en-US" sz="1600" dirty="0" smtClean="0">
                <a:latin typeface="Corbel" pitchFamily="34" charset="0"/>
              </a:rPr>
              <a:t> notes</a:t>
            </a:r>
            <a:r>
              <a:rPr lang="en-US" sz="1600" dirty="0">
                <a:latin typeface="Corbel" pitchFamily="34" charset="0"/>
              </a:rPr>
              <a:t>.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267200" y="23622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 smtClean="0">
                <a:latin typeface="Corbel" pitchFamily="34" charset="0"/>
              </a:rPr>
              <a:t>Mes</a:t>
            </a:r>
            <a:r>
              <a:rPr lang="en-US" sz="1600" dirty="0" smtClean="0">
                <a:latin typeface="Corbel" pitchFamily="34" charset="0"/>
              </a:rPr>
              <a:t> parents  ……… 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téléphonent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267200" y="2709446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Je ….. invite.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267200" y="3048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Nous  ………  </a:t>
            </a:r>
            <a:r>
              <a:rPr lang="en-US" sz="1600" dirty="0" err="1" smtClean="0">
                <a:latin typeface="Corbel" pitchFamily="34" charset="0"/>
              </a:rPr>
              <a:t>connaissons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bien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67200" y="3429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Nous ……... </a:t>
            </a:r>
            <a:r>
              <a:rPr lang="en-US" sz="1600" dirty="0" err="1">
                <a:latin typeface="Corbel" pitchFamily="34" charset="0"/>
              </a:rPr>
              <a:t>a</a:t>
            </a:r>
            <a:r>
              <a:rPr lang="en-US" sz="1600" dirty="0" err="1" smtClean="0">
                <a:latin typeface="Corbel" pitchFamily="34" charset="0"/>
              </a:rPr>
              <a:t>vons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rendu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visite</a:t>
            </a:r>
            <a:r>
              <a:rPr lang="en-US" sz="1600" dirty="0" smtClean="0">
                <a:latin typeface="Corbel" pitchFamily="34" charset="0"/>
              </a:rPr>
              <a:t> la </a:t>
            </a:r>
            <a:r>
              <a:rPr lang="en-US" sz="1600" dirty="0" err="1" smtClean="0">
                <a:latin typeface="Corbel" pitchFamily="34" charset="0"/>
              </a:rPr>
              <a:t>semaine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dernière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267200" y="3810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Je </a:t>
            </a:r>
            <a:r>
              <a:rPr lang="en-US" sz="1600" dirty="0" err="1" smtClean="0">
                <a:latin typeface="Corbel" pitchFamily="34" charset="0"/>
              </a:rPr>
              <a:t>viens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smtClean="0">
                <a:latin typeface="Corbel" pitchFamily="34" charset="0"/>
              </a:rPr>
              <a:t>de …… </a:t>
            </a:r>
            <a:r>
              <a:rPr lang="en-US" sz="1600" dirty="0" err="1" smtClean="0">
                <a:latin typeface="Corbel" pitchFamily="34" charset="0"/>
              </a:rPr>
              <a:t>voir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hier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267200" y="4191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Je  …….  </a:t>
            </a:r>
            <a:r>
              <a:rPr lang="en-US" sz="1600" dirty="0" err="1" smtClean="0">
                <a:latin typeface="Corbel" pitchFamily="34" charset="0"/>
              </a:rPr>
              <a:t>ai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dit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que</a:t>
            </a:r>
            <a:r>
              <a:rPr lang="en-US" sz="1600" dirty="0" smtClean="0">
                <a:latin typeface="Corbel" pitchFamily="34" charset="0"/>
              </a:rPr>
              <a:t> je </a:t>
            </a:r>
            <a:r>
              <a:rPr lang="en-US" sz="1600" dirty="0" err="1" smtClean="0">
                <a:latin typeface="Corbel" pitchFamily="34" charset="0"/>
              </a:rPr>
              <a:t>peux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venir</a:t>
            </a:r>
            <a:r>
              <a:rPr lang="en-US" sz="1600" dirty="0" smtClean="0">
                <a:latin typeface="Corbel" pitchFamily="34" charset="0"/>
              </a:rPr>
              <a:t> à la </a:t>
            </a:r>
            <a:r>
              <a:rPr lang="en-US" sz="1600" dirty="0" err="1" smtClean="0">
                <a:latin typeface="Corbel" pitchFamily="34" charset="0"/>
              </a:rPr>
              <a:t>boum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267200" y="4572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 smtClean="0">
                <a:latin typeface="Corbel" pitchFamily="34" charset="0"/>
              </a:rPr>
              <a:t>Tu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peux</a:t>
            </a:r>
            <a:r>
              <a:rPr lang="en-US" sz="1600" dirty="0" smtClean="0">
                <a:latin typeface="Corbel" pitchFamily="34" charset="0"/>
              </a:rPr>
              <a:t> ………  </a:t>
            </a:r>
            <a:r>
              <a:rPr lang="en-US" sz="1600" dirty="0" err="1" smtClean="0">
                <a:latin typeface="Corbel" pitchFamily="34" charset="0"/>
              </a:rPr>
              <a:t>donner</a:t>
            </a:r>
            <a:r>
              <a:rPr lang="en-US" sz="1600" dirty="0" smtClean="0">
                <a:latin typeface="Corbel" pitchFamily="34" charset="0"/>
              </a:rPr>
              <a:t> ton </a:t>
            </a:r>
            <a:r>
              <a:rPr lang="en-US" sz="1600" dirty="0" err="1" smtClean="0">
                <a:latin typeface="Corbel" pitchFamily="34" charset="0"/>
              </a:rPr>
              <a:t>numéro</a:t>
            </a:r>
            <a:r>
              <a:rPr lang="en-US" sz="1600" dirty="0" smtClean="0">
                <a:latin typeface="Corbel" pitchFamily="34" charset="0"/>
              </a:rPr>
              <a:t>? 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267200" y="49530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Je ………  </a:t>
            </a:r>
            <a:r>
              <a:rPr lang="en-US" sz="1600" dirty="0" err="1" smtClean="0">
                <a:latin typeface="Corbel" pitchFamily="34" charset="0"/>
              </a:rPr>
              <a:t>donne</a:t>
            </a:r>
            <a:r>
              <a:rPr lang="en-US" sz="1600" dirty="0">
                <a:latin typeface="Corbel" pitchFamily="34" charset="0"/>
              </a:rPr>
              <a:t>.</a:t>
            </a:r>
            <a:r>
              <a:rPr lang="en-US" sz="1600" dirty="0" smtClean="0">
                <a:latin typeface="Corbel" pitchFamily="34" charset="0"/>
              </a:rPr>
              <a:t> 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267200" y="52578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 smtClean="0">
                <a:latin typeface="Corbel" pitchFamily="34" charset="0"/>
              </a:rPr>
              <a:t>Tu</a:t>
            </a:r>
            <a:r>
              <a:rPr lang="en-US" sz="1600" dirty="0" smtClean="0">
                <a:latin typeface="Corbel" pitchFamily="34" charset="0"/>
              </a:rPr>
              <a:t> ………… </a:t>
            </a:r>
            <a:r>
              <a:rPr lang="en-US" sz="1600" dirty="0" err="1" smtClean="0">
                <a:latin typeface="Corbel" pitchFamily="34" charset="0"/>
              </a:rPr>
              <a:t>montres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4267200" y="56388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 smtClean="0">
                <a:latin typeface="Corbel" pitchFamily="34" charset="0"/>
              </a:rPr>
              <a:t>Ils</a:t>
            </a:r>
            <a:r>
              <a:rPr lang="en-US" sz="1600" dirty="0" smtClean="0">
                <a:latin typeface="Corbel" pitchFamily="34" charset="0"/>
              </a:rPr>
              <a:t>  ……………...  </a:t>
            </a:r>
            <a:r>
              <a:rPr lang="en-US" sz="1600" dirty="0" err="1" smtClean="0">
                <a:latin typeface="Corbel" pitchFamily="34" charset="0"/>
              </a:rPr>
              <a:t>laissent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4267200" y="60198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latin typeface="Corbel" pitchFamily="34" charset="0"/>
              </a:rPr>
              <a:t>Est-</a:t>
            </a:r>
            <a:r>
              <a:rPr lang="en-US" sz="1600" dirty="0" err="1" smtClean="0">
                <a:latin typeface="Corbel" pitchFamily="34" charset="0"/>
              </a:rPr>
              <a:t>ce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que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tu</a:t>
            </a:r>
            <a:r>
              <a:rPr lang="en-US" sz="1600" dirty="0" smtClean="0">
                <a:latin typeface="Corbel" pitchFamily="34" charset="0"/>
              </a:rPr>
              <a:t> …………..  </a:t>
            </a:r>
            <a:r>
              <a:rPr lang="en-US" sz="1600" dirty="0" err="1" smtClean="0">
                <a:latin typeface="Corbel" pitchFamily="34" charset="0"/>
              </a:rPr>
              <a:t>achètes</a:t>
            </a:r>
            <a:r>
              <a:rPr lang="en-US" sz="1600" dirty="0" smtClean="0">
                <a:latin typeface="Corbel" pitchFamily="34" charset="0"/>
              </a:rPr>
              <a:t>?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4267200" y="6324600"/>
            <a:ext cx="4495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 smtClean="0">
                <a:latin typeface="Corbel" pitchFamily="34" charset="0"/>
              </a:rPr>
              <a:t>J’ai</a:t>
            </a:r>
            <a:r>
              <a:rPr lang="en-US" sz="1600" dirty="0" smtClean="0">
                <a:latin typeface="Corbel" pitchFamily="34" charset="0"/>
              </a:rPr>
              <a:t> </a:t>
            </a:r>
            <a:r>
              <a:rPr lang="en-US" sz="1600" dirty="0" err="1" smtClean="0">
                <a:latin typeface="Corbel" pitchFamily="34" charset="0"/>
              </a:rPr>
              <a:t>oublié</a:t>
            </a:r>
            <a:r>
              <a:rPr lang="en-US" sz="1600" dirty="0">
                <a:latin typeface="Corbel" pitchFamily="34" charset="0"/>
              </a:rPr>
              <a:t> </a:t>
            </a:r>
            <a:r>
              <a:rPr lang="en-US" sz="1600" dirty="0" smtClean="0">
                <a:latin typeface="Corbel" pitchFamily="34" charset="0"/>
              </a:rPr>
              <a:t>de ……………. </a:t>
            </a:r>
            <a:r>
              <a:rPr lang="en-US" sz="1600" dirty="0" err="1">
                <a:latin typeface="Corbel" pitchFamily="34" charset="0"/>
              </a:rPr>
              <a:t>a</a:t>
            </a:r>
            <a:r>
              <a:rPr lang="en-US" sz="1600" dirty="0" err="1" smtClean="0">
                <a:latin typeface="Corbel" pitchFamily="34" charset="0"/>
              </a:rPr>
              <a:t>pporter</a:t>
            </a:r>
            <a:r>
              <a:rPr lang="en-US" sz="1600" dirty="0" smtClean="0">
                <a:latin typeface="Corbel" pitchFamily="34" charset="0"/>
              </a:rPr>
              <a:t>.</a:t>
            </a:r>
            <a:endParaRPr lang="en-US" sz="1600" dirty="0">
              <a:latin typeface="Corbe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93609" y="1905000"/>
            <a:ext cx="816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leur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86400" y="23093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lui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2667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l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’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876800" y="298932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les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791298" y="3364468"/>
            <a:ext cx="620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leur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57800" y="3767554"/>
            <a:ext cx="511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le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0" y="413896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lui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29200" y="452231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m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495800" y="4888468"/>
            <a:ext cx="697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rbel" pitchFamily="34" charset="0"/>
              </a:rPr>
              <a:t>t</a:t>
            </a:r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e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 le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0" y="5193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l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a </a:t>
            </a:r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lui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610100" y="557426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n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ous les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486400" y="5955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l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a </a:t>
            </a:r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leur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86400" y="62600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rbel" pitchFamily="34" charset="0"/>
              </a:rPr>
              <a:t>l</a:t>
            </a:r>
            <a:r>
              <a:rPr lang="en-US" b="1" dirty="0" smtClean="0">
                <a:solidFill>
                  <a:srgbClr val="0000FF"/>
                </a:solidFill>
                <a:latin typeface="Corbel" pitchFamily="34" charset="0"/>
              </a:rPr>
              <a:t>es </a:t>
            </a:r>
            <a:r>
              <a:rPr lang="en-US" b="1" dirty="0" err="1" smtClean="0">
                <a:solidFill>
                  <a:srgbClr val="0000FF"/>
                </a:solidFill>
                <a:latin typeface="Corbel" pitchFamily="34" charset="0"/>
              </a:rPr>
              <a:t>leur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8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24384"/>
            <a:ext cx="3999598" cy="53183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24384"/>
            <a:ext cx="3706495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43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itchFamily="34" charset="0"/>
              </a:rPr>
              <a:t>Les pronoms compléments</a:t>
            </a:r>
            <a:endParaRPr lang="en-US" altLang="en-US" sz="2400" b="1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4099" name="TextBox 8"/>
          <p:cNvSpPr txBox="1">
            <a:spLocks noChangeArrowheads="1"/>
          </p:cNvSpPr>
          <p:nvPr/>
        </p:nvSpPr>
        <p:spPr bwMode="auto">
          <a:xfrm>
            <a:off x="1600200" y="16764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Forms: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2286000"/>
          <a:ext cx="8077200" cy="3754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362200"/>
                <a:gridCol w="2362200"/>
                <a:gridCol w="2209800"/>
              </a:tblGrid>
              <a:tr h="370871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Object Pronoun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Exemples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605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je</a:t>
                      </a:r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tu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750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nous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vous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52600" y="2895600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me (m’)  </a:t>
            </a:r>
            <a:r>
              <a:rPr lang="en-US" altLang="en-US" sz="1600" dirty="0">
                <a:latin typeface="Corbel" pitchFamily="34" charset="0"/>
              </a:rPr>
              <a:t>me, to me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752600" y="3500438"/>
            <a:ext cx="2286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te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(t’)      </a:t>
            </a:r>
            <a:r>
              <a:rPr lang="en-US" altLang="en-US" sz="1600" dirty="0">
                <a:latin typeface="Corbel" pitchFamily="34" charset="0"/>
              </a:rPr>
              <a:t>you, to you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752600" y="4567238"/>
            <a:ext cx="2286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itchFamily="34" charset="0"/>
              </a:rPr>
              <a:t>nous         </a:t>
            </a:r>
            <a:r>
              <a:rPr lang="en-US" altLang="en-US" sz="1600">
                <a:latin typeface="Corbel" pitchFamily="34" charset="0"/>
              </a:rPr>
              <a:t>us, to us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752600" y="5176838"/>
            <a:ext cx="2286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>
                <a:latin typeface="Corbel" pitchFamily="34" charset="0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rbel" pitchFamily="34" charset="0"/>
              </a:rPr>
              <a:t>vous       </a:t>
            </a:r>
            <a:r>
              <a:rPr lang="en-US" altLang="en-US" sz="1600">
                <a:latin typeface="Corbel" pitchFamily="34" charset="0"/>
              </a:rPr>
              <a:t>you, to you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67200" y="295275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>
                <a:latin typeface="Corbel" pitchFamily="34" charset="0"/>
              </a:rPr>
              <a:t>Paul </a:t>
            </a:r>
            <a:r>
              <a:rPr lang="en-US" altLang="en-US" sz="2000" b="1" dirty="0">
                <a:solidFill>
                  <a:srgbClr val="0000FF"/>
                </a:solidFill>
                <a:latin typeface="Corbel" pitchFamily="34" charset="0"/>
              </a:rPr>
              <a:t>me </a:t>
            </a:r>
            <a:r>
              <a:rPr lang="en-US" altLang="en-US" sz="2000" dirty="0" err="1">
                <a:latin typeface="Corbel" pitchFamily="34" charset="0"/>
              </a:rPr>
              <a:t>téléphone</a:t>
            </a:r>
            <a:r>
              <a:rPr lang="en-US" altLang="en-US" sz="2000" dirty="0">
                <a:latin typeface="Corbel" pitchFamily="34" charset="0"/>
              </a:rPr>
              <a:t>.</a:t>
            </a:r>
            <a:endParaRPr lang="en-US" altLang="en-US" sz="1400" dirty="0">
              <a:latin typeface="Corbel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267200" y="3562350"/>
            <a:ext cx="182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>
                <a:latin typeface="Corbel" pitchFamily="34" charset="0"/>
              </a:rPr>
              <a:t>Anne </a:t>
            </a:r>
            <a:r>
              <a:rPr lang="en-US" altLang="en-US" sz="2000" b="1">
                <a:solidFill>
                  <a:srgbClr val="0000FF"/>
                </a:solidFill>
                <a:latin typeface="Corbel" pitchFamily="34" charset="0"/>
              </a:rPr>
              <a:t>te </a:t>
            </a:r>
            <a:r>
              <a:rPr lang="en-US" altLang="en-US" sz="2000">
                <a:latin typeface="Corbel" pitchFamily="34" charset="0"/>
              </a:rPr>
              <a:t>parle.</a:t>
            </a:r>
            <a:endParaRPr lang="en-US" altLang="en-US" sz="1400">
              <a:latin typeface="Corbe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267200" y="462915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>
                <a:latin typeface="Corbel" pitchFamily="34" charset="0"/>
              </a:rPr>
              <a:t>Tu  </a:t>
            </a:r>
            <a:r>
              <a:rPr lang="en-US" altLang="en-US" sz="2000" b="1">
                <a:solidFill>
                  <a:srgbClr val="0000FF"/>
                </a:solidFill>
                <a:latin typeface="Corbel" pitchFamily="34" charset="0"/>
              </a:rPr>
              <a:t>nous  </a:t>
            </a:r>
            <a:r>
              <a:rPr lang="en-US" altLang="en-US" sz="2000">
                <a:latin typeface="Corbel" pitchFamily="34" charset="0"/>
              </a:rPr>
              <a:t>parles.</a:t>
            </a:r>
            <a:endParaRPr lang="en-US" altLang="en-US" sz="1400">
              <a:latin typeface="Corbel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267200" y="523875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>
                <a:latin typeface="Corbel" pitchFamily="34" charset="0"/>
              </a:rPr>
              <a:t>Je </a:t>
            </a:r>
            <a:r>
              <a:rPr lang="en-US" altLang="en-US" sz="2000" b="1">
                <a:solidFill>
                  <a:srgbClr val="0000FF"/>
                </a:solidFill>
                <a:latin typeface="Corbel" pitchFamily="34" charset="0"/>
              </a:rPr>
              <a:t>vous  </a:t>
            </a:r>
            <a:r>
              <a:rPr lang="en-US" altLang="en-US" sz="2000">
                <a:latin typeface="Corbel" pitchFamily="34" charset="0"/>
              </a:rPr>
              <a:t>vois.</a:t>
            </a:r>
            <a:endParaRPr lang="en-US" altLang="en-US" sz="1400">
              <a:latin typeface="Corbe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629400" y="2971800"/>
            <a:ext cx="182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 dirty="0">
                <a:latin typeface="Corbel" pitchFamily="34" charset="0"/>
              </a:rPr>
              <a:t>Il </a:t>
            </a:r>
            <a:r>
              <a:rPr lang="en-US" altLang="en-US" sz="2000" b="1" dirty="0" err="1">
                <a:solidFill>
                  <a:srgbClr val="0000FF"/>
                </a:solidFill>
                <a:latin typeface="Corbel" pitchFamily="34" charset="0"/>
              </a:rPr>
              <a:t>m’</a:t>
            </a:r>
            <a:r>
              <a:rPr lang="en-US" altLang="en-US" sz="2000" dirty="0" err="1">
                <a:latin typeface="Corbel" pitchFamily="34" charset="0"/>
              </a:rPr>
              <a:t>invite</a:t>
            </a:r>
            <a:r>
              <a:rPr lang="en-US" altLang="en-US" sz="2000" dirty="0">
                <a:latin typeface="Corbel" pitchFamily="34" charset="0"/>
              </a:rPr>
              <a:t>.</a:t>
            </a:r>
            <a:endParaRPr lang="en-US" altLang="en-US" sz="1400" dirty="0">
              <a:latin typeface="Corbel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629400" y="3505200"/>
            <a:ext cx="198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000">
                <a:latin typeface="Corbel" pitchFamily="34" charset="0"/>
              </a:rPr>
              <a:t>Elle </a:t>
            </a:r>
            <a:r>
              <a:rPr lang="en-US" altLang="en-US" sz="2000" b="1">
                <a:solidFill>
                  <a:srgbClr val="0000FF"/>
                </a:solidFill>
                <a:latin typeface="Corbel" pitchFamily="34" charset="0"/>
              </a:rPr>
              <a:t>t’</a:t>
            </a:r>
            <a:r>
              <a:rPr lang="en-US" altLang="en-US" sz="2000">
                <a:latin typeface="Corbel" pitchFamily="34" charset="0"/>
              </a:rPr>
              <a:t>écoute.</a:t>
            </a:r>
            <a:endParaRPr lang="en-US" altLang="en-US" sz="1400">
              <a:latin typeface="Corbel" pitchFamily="34" charset="0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629400" y="4594225"/>
            <a:ext cx="1981200" cy="454025"/>
            <a:chOff x="6629400" y="4593594"/>
            <a:chExt cx="1981200" cy="454716"/>
          </a:xfrm>
        </p:grpSpPr>
        <p:sp>
          <p:nvSpPr>
            <p:cNvPr id="4135" name="TextBox 21"/>
            <p:cNvSpPr txBox="1">
              <a:spLocks noChangeArrowheads="1"/>
            </p:cNvSpPr>
            <p:nvPr/>
          </p:nvSpPr>
          <p:spPr bwMode="auto">
            <a:xfrm>
              <a:off x="6629400" y="4648200"/>
              <a:ext cx="1981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2000">
                  <a:latin typeface="Corbel" pitchFamily="34" charset="0"/>
                </a:rPr>
                <a:t>Tu </a:t>
              </a:r>
              <a:r>
                <a:rPr lang="en-US" altLang="en-US" sz="2000" b="1">
                  <a:solidFill>
                    <a:srgbClr val="0000FF"/>
                  </a:solidFill>
                  <a:latin typeface="Corbel" pitchFamily="34" charset="0"/>
                </a:rPr>
                <a:t>nous</a:t>
              </a:r>
              <a:r>
                <a:rPr lang="en-US" altLang="en-US" sz="2000">
                  <a:latin typeface="Corbel" pitchFamily="34" charset="0"/>
                </a:rPr>
                <a:t> invites.</a:t>
              </a:r>
              <a:endParaRPr lang="en-US" altLang="en-US" sz="1400">
                <a:latin typeface="Corbel" pitchFamily="34" charset="0"/>
              </a:endParaRPr>
            </a:p>
          </p:txBody>
        </p:sp>
        <p:sp>
          <p:nvSpPr>
            <p:cNvPr id="4" name="Arc 3"/>
            <p:cNvSpPr/>
            <p:nvPr/>
          </p:nvSpPr>
          <p:spPr bwMode="auto">
            <a:xfrm rot="8466954">
              <a:off x="7391400" y="4593594"/>
              <a:ext cx="457200" cy="410198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629400" y="5203825"/>
            <a:ext cx="1981200" cy="434979"/>
            <a:chOff x="6629400" y="5203529"/>
            <a:chExt cx="1981200" cy="435275"/>
          </a:xfrm>
        </p:grpSpPr>
        <p:sp>
          <p:nvSpPr>
            <p:cNvPr id="4133" name="TextBox 22"/>
            <p:cNvSpPr txBox="1">
              <a:spLocks noChangeArrowheads="1"/>
            </p:cNvSpPr>
            <p:nvPr/>
          </p:nvSpPr>
          <p:spPr bwMode="auto">
            <a:xfrm>
              <a:off x="6629400" y="5238694"/>
              <a:ext cx="1981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2000" dirty="0">
                  <a:latin typeface="Corbel" pitchFamily="34" charset="0"/>
                </a:rPr>
                <a:t>Je </a:t>
              </a:r>
              <a:r>
                <a:rPr lang="en-US" altLang="en-US" sz="2000" b="1" dirty="0" err="1">
                  <a:solidFill>
                    <a:srgbClr val="0000FF"/>
                  </a:solidFill>
                  <a:latin typeface="Corbel" pitchFamily="34" charset="0"/>
                </a:rPr>
                <a:t>vous</a:t>
              </a:r>
              <a:r>
                <a:rPr lang="en-US" altLang="en-US" sz="2000" dirty="0">
                  <a:latin typeface="Corbel" pitchFamily="34" charset="0"/>
                </a:rPr>
                <a:t> </a:t>
              </a:r>
              <a:r>
                <a:rPr lang="en-US" altLang="en-US" sz="2000" dirty="0" err="1">
                  <a:latin typeface="Corbel" pitchFamily="34" charset="0"/>
                </a:rPr>
                <a:t>écoute</a:t>
              </a:r>
              <a:r>
                <a:rPr lang="en-US" altLang="en-US" sz="2000" dirty="0">
                  <a:latin typeface="Corbel" pitchFamily="34" charset="0"/>
                </a:rPr>
                <a:t>.</a:t>
              </a:r>
              <a:endParaRPr lang="en-US" altLang="en-US" sz="1400" dirty="0">
                <a:latin typeface="Corbel" pitchFamily="34" charset="0"/>
              </a:endParaRPr>
            </a:p>
          </p:txBody>
        </p:sp>
        <p:sp>
          <p:nvSpPr>
            <p:cNvPr id="25" name="Arc 24"/>
            <p:cNvSpPr/>
            <p:nvPr/>
          </p:nvSpPr>
          <p:spPr bwMode="auto">
            <a:xfrm rot="8466954">
              <a:off x="7392988" y="5203529"/>
              <a:ext cx="457200" cy="409854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compléments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4099" name="TextBox 8"/>
          <p:cNvSpPr txBox="1">
            <a:spLocks noChangeArrowheads="1"/>
          </p:cNvSpPr>
          <p:nvPr/>
        </p:nvSpPr>
        <p:spPr bwMode="auto">
          <a:xfrm>
            <a:off x="1524000" y="1676400"/>
            <a:ext cx="5943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latin typeface="Corbel" pitchFamily="34" charset="0"/>
              </a:rPr>
              <a:t>Des </a:t>
            </a:r>
            <a:r>
              <a:rPr lang="en-US" altLang="en-US" sz="2600" dirty="0" err="1" smtClean="0">
                <a:latin typeface="Corbel" pitchFamily="34" charset="0"/>
              </a:rPr>
              <a:t>verbes</a:t>
            </a:r>
            <a:r>
              <a:rPr lang="en-US" altLang="en-US" sz="2600" dirty="0" smtClean="0">
                <a:latin typeface="Corbel" pitchFamily="34" charset="0"/>
              </a:rPr>
              <a:t> qui </a:t>
            </a:r>
            <a:r>
              <a:rPr lang="en-US" altLang="en-US" sz="2600" dirty="0" err="1" smtClean="0">
                <a:latin typeface="Corbel" pitchFamily="34" charset="0"/>
              </a:rPr>
              <a:t>ont</a:t>
            </a:r>
            <a:r>
              <a:rPr lang="en-US" altLang="en-US" sz="2600" dirty="0" smtClean="0">
                <a:latin typeface="Corbel" pitchFamily="34" charset="0"/>
              </a:rPr>
              <a:t> un objet INDIRECT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00200" y="2259955"/>
            <a:ext cx="2286000" cy="269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présenter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 … à</a:t>
            </a:r>
          </a:p>
          <a:p>
            <a:pPr>
              <a:spcAft>
                <a:spcPts val="600"/>
              </a:spcAft>
            </a:pP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a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pporter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 … à</a:t>
            </a:r>
          </a:p>
          <a:p>
            <a:pPr>
              <a:spcAft>
                <a:spcPts val="600"/>
              </a:spcAft>
            </a:pP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d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onner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 … à</a:t>
            </a:r>
          </a:p>
          <a:p>
            <a:pPr>
              <a:spcAft>
                <a:spcPts val="600"/>
              </a:spcAft>
            </a:pP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m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ontrer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 … à</a:t>
            </a:r>
          </a:p>
          <a:p>
            <a:pPr>
              <a:spcAft>
                <a:spcPts val="600"/>
              </a:spcAft>
            </a:pP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prêter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 … à</a:t>
            </a:r>
          </a:p>
          <a:p>
            <a:pPr>
              <a:spcAft>
                <a:spcPts val="600"/>
              </a:spcAft>
            </a:pP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r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endre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 … à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267200" y="2281535"/>
            <a:ext cx="259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t</a:t>
            </a:r>
            <a:r>
              <a:rPr lang="en-US" altLang="en-US" sz="2400" i="1" dirty="0" smtClean="0">
                <a:latin typeface="Corbel" pitchFamily="34" charset="0"/>
              </a:rPr>
              <a:t>o introduce … to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267200" y="2743200"/>
            <a:ext cx="259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t</a:t>
            </a:r>
            <a:r>
              <a:rPr lang="en-US" altLang="en-US" sz="2400" i="1" dirty="0" smtClean="0">
                <a:latin typeface="Corbel" pitchFamily="34" charset="0"/>
              </a:rPr>
              <a:t>o bring … to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267200" y="3124200"/>
            <a:ext cx="259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t</a:t>
            </a:r>
            <a:r>
              <a:rPr lang="en-US" altLang="en-US" sz="2400" i="1" dirty="0" smtClean="0">
                <a:latin typeface="Corbel" pitchFamily="34" charset="0"/>
              </a:rPr>
              <a:t>o give … to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267200" y="3576935"/>
            <a:ext cx="259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t</a:t>
            </a:r>
            <a:r>
              <a:rPr lang="en-US" altLang="en-US" sz="2400" i="1" dirty="0" smtClean="0">
                <a:latin typeface="Corbel" pitchFamily="34" charset="0"/>
              </a:rPr>
              <a:t>o show … to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267200" y="4038600"/>
            <a:ext cx="259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t</a:t>
            </a:r>
            <a:r>
              <a:rPr lang="en-US" altLang="en-US" sz="2400" i="1" dirty="0" smtClean="0">
                <a:latin typeface="Corbel" pitchFamily="34" charset="0"/>
              </a:rPr>
              <a:t>o loan … to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267200" y="4491335"/>
            <a:ext cx="457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t</a:t>
            </a:r>
            <a:r>
              <a:rPr lang="en-US" altLang="en-US" sz="2400" i="1" dirty="0" smtClean="0">
                <a:latin typeface="Corbel" pitchFamily="34" charset="0"/>
              </a:rPr>
              <a:t>o give back … to / turn in …. to 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85800" y="5284113"/>
            <a:ext cx="8458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200" dirty="0" smtClean="0">
                <a:latin typeface="Corbel" pitchFamily="34" charset="0"/>
              </a:rPr>
              <a:t>The noun or pronoun that comes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after</a:t>
            </a:r>
            <a:r>
              <a:rPr lang="en-US" altLang="en-US" sz="2200" dirty="0" smtClean="0">
                <a:latin typeface="Corbel" pitchFamily="34" charset="0"/>
              </a:rPr>
              <a:t> the « </a:t>
            </a:r>
            <a:r>
              <a:rPr lang="en-US" altLang="en-US" sz="2200" b="1" dirty="0" smtClean="0">
                <a:solidFill>
                  <a:srgbClr val="0000FF"/>
                </a:solidFill>
                <a:latin typeface="Corbel" pitchFamily="34" charset="0"/>
              </a:rPr>
              <a:t>à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smtClean="0">
                <a:latin typeface="Corbel"/>
              </a:rPr>
              <a:t>»</a:t>
            </a:r>
            <a:r>
              <a:rPr lang="en-US" altLang="en-US" sz="2200" dirty="0" smtClean="0">
                <a:latin typeface="Corbel" pitchFamily="34" charset="0"/>
              </a:rPr>
              <a:t> is the INDIRECT object.</a:t>
            </a:r>
            <a:endParaRPr lang="en-US" altLang="en-US" sz="2200" dirty="0">
              <a:latin typeface="Corbel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85800" y="5741313"/>
            <a:ext cx="8229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200" dirty="0" smtClean="0">
                <a:latin typeface="Corbel" pitchFamily="34" charset="0"/>
              </a:rPr>
              <a:t>The noun or pronoun that comes</a:t>
            </a:r>
            <a:r>
              <a:rPr lang="en-US" altLang="en-US" sz="2200" b="1" dirty="0" smtClean="0">
                <a:solidFill>
                  <a:srgbClr val="FF0000"/>
                </a:solidFill>
                <a:latin typeface="Corbel" pitchFamily="34" charset="0"/>
              </a:rPr>
              <a:t> between </a:t>
            </a:r>
            <a:r>
              <a:rPr lang="en-US" altLang="en-US" sz="2200" dirty="0" smtClean="0">
                <a:latin typeface="Corbel" pitchFamily="34" charset="0"/>
              </a:rPr>
              <a:t>the</a:t>
            </a:r>
            <a:r>
              <a:rPr lang="en-US" altLang="en-US" sz="2200" b="1" dirty="0" smtClean="0">
                <a:solidFill>
                  <a:srgbClr val="FF0000"/>
                </a:solidFill>
                <a:latin typeface="Corbel" pitchFamily="34" charset="0"/>
              </a:rPr>
              <a:t> verb </a:t>
            </a:r>
            <a:r>
              <a:rPr lang="en-US" altLang="en-US" sz="2200" dirty="0" smtClean="0">
                <a:latin typeface="Corbel" pitchFamily="34" charset="0"/>
              </a:rPr>
              <a:t>and the  « </a:t>
            </a:r>
            <a:r>
              <a:rPr lang="en-US" altLang="en-US" sz="2200" b="1" dirty="0" smtClean="0">
                <a:solidFill>
                  <a:srgbClr val="FF0000"/>
                </a:solidFill>
                <a:latin typeface="Corbel" pitchFamily="34" charset="0"/>
              </a:rPr>
              <a:t>à</a:t>
            </a:r>
            <a:r>
              <a:rPr lang="en-US" altLang="en-US" sz="2200" dirty="0" smtClean="0">
                <a:latin typeface="Corbel" pitchFamily="34" charset="0"/>
              </a:rPr>
              <a:t> </a:t>
            </a:r>
            <a:r>
              <a:rPr lang="en-US" altLang="en-US" sz="2200" dirty="0" smtClean="0">
                <a:latin typeface="Corbel"/>
              </a:rPr>
              <a:t>»</a:t>
            </a:r>
            <a:r>
              <a:rPr lang="en-US" altLang="en-US" sz="2200" dirty="0" smtClean="0">
                <a:latin typeface="Corbel" pitchFamily="34" charset="0"/>
              </a:rPr>
              <a:t> is the DIRECT object.</a:t>
            </a:r>
            <a:endParaRPr lang="en-US" altLang="en-US" sz="22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31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compléments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4099" name="TextBox 8"/>
          <p:cNvSpPr txBox="1">
            <a:spLocks noChangeArrowheads="1"/>
          </p:cNvSpPr>
          <p:nvPr/>
        </p:nvSpPr>
        <p:spPr bwMode="auto">
          <a:xfrm>
            <a:off x="1828800" y="2057400"/>
            <a:ext cx="5943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latin typeface="Corbel" pitchFamily="34" charset="0"/>
              </a:rPr>
              <a:t>Je </a:t>
            </a:r>
            <a:r>
              <a:rPr lang="en-US" altLang="en-US" sz="2600" dirty="0" err="1" smtClean="0">
                <a:latin typeface="Corbel" pitchFamily="34" charset="0"/>
              </a:rPr>
              <a:t>présente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b="1" dirty="0" err="1" smtClean="0">
                <a:solidFill>
                  <a:srgbClr val="FF0000"/>
                </a:solidFill>
                <a:latin typeface="Corbel" pitchFamily="34" charset="0"/>
              </a:rPr>
              <a:t>mon</a:t>
            </a:r>
            <a:r>
              <a:rPr lang="en-US" altLang="en-US" sz="26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altLang="en-US" sz="2600" b="1" dirty="0" err="1" smtClean="0">
                <a:solidFill>
                  <a:srgbClr val="FF0000"/>
                </a:solidFill>
                <a:latin typeface="Corbel" pitchFamily="34" charset="0"/>
              </a:rPr>
              <a:t>copain</a:t>
            </a:r>
            <a:r>
              <a:rPr lang="en-US" altLang="en-US" sz="2600" b="1" dirty="0" smtClean="0">
                <a:solidFill>
                  <a:srgbClr val="FF0000"/>
                </a:solidFill>
                <a:latin typeface="Corbel" pitchFamily="34" charset="0"/>
              </a:rPr>
              <a:t>   </a:t>
            </a:r>
            <a:r>
              <a:rPr lang="en-US" altLang="en-US" sz="2600" b="1" dirty="0" smtClean="0">
                <a:solidFill>
                  <a:srgbClr val="0000FF"/>
                </a:solidFill>
                <a:latin typeface="Corbel" pitchFamily="34" charset="0"/>
              </a:rPr>
              <a:t>à </a:t>
            </a:r>
            <a:r>
              <a:rPr lang="en-US" altLang="en-US" sz="2600" b="1" dirty="0" err="1" smtClean="0">
                <a:solidFill>
                  <a:srgbClr val="0000FF"/>
                </a:solidFill>
                <a:latin typeface="Corbel" pitchFamily="34" charset="0"/>
              </a:rPr>
              <a:t>toi</a:t>
            </a:r>
            <a:r>
              <a:rPr lang="en-US" altLang="en-US" sz="2600" dirty="0" smtClean="0">
                <a:latin typeface="Corbel" pitchFamily="34" charset="0"/>
              </a:rPr>
              <a:t>.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953000" y="2814935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</a:t>
            </a:r>
            <a:r>
              <a:rPr lang="en-US" altLang="en-US" sz="2400" i="1" dirty="0" smtClean="0">
                <a:latin typeface="Corbel" pitchFamily="34" charset="0"/>
              </a:rPr>
              <a:t>bjet indirect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257800" y="2058538"/>
            <a:ext cx="945107" cy="533400"/>
          </a:xfrm>
          <a:prstGeom prst="rect">
            <a:avLst/>
          </a:prstGeom>
          <a:noFill/>
          <a:ln w="1270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1981200" y="4536757"/>
            <a:ext cx="5943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latin typeface="Corbel" pitchFamily="34" charset="0"/>
              </a:rPr>
              <a:t>Je </a:t>
            </a:r>
            <a:r>
              <a:rPr lang="en-US" altLang="en-US" sz="2600" dirty="0" err="1" smtClean="0">
                <a:latin typeface="Corbel" pitchFamily="34" charset="0"/>
              </a:rPr>
              <a:t>présente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mon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copain</a:t>
            </a:r>
            <a:r>
              <a:rPr lang="en-US" altLang="en-US" sz="2600" dirty="0" smtClean="0">
                <a:latin typeface="Corbel" pitchFamily="34" charset="0"/>
              </a:rPr>
              <a:t>  </a:t>
            </a:r>
            <a:r>
              <a:rPr lang="en-US" altLang="en-US" sz="2600" b="1" dirty="0" smtClean="0">
                <a:solidFill>
                  <a:srgbClr val="0000FF"/>
                </a:solidFill>
                <a:latin typeface="Corbel" pitchFamily="34" charset="0"/>
              </a:rPr>
              <a:t>à </a:t>
            </a:r>
            <a:r>
              <a:rPr lang="en-US" altLang="en-US" sz="2600" b="1" dirty="0" err="1" smtClean="0">
                <a:solidFill>
                  <a:srgbClr val="0000FF"/>
                </a:solidFill>
                <a:latin typeface="Corbel" pitchFamily="34" charset="0"/>
              </a:rPr>
              <a:t>toi</a:t>
            </a:r>
            <a:r>
              <a:rPr lang="en-US" altLang="en-US" sz="2600" dirty="0" smtClean="0">
                <a:latin typeface="Corbel" pitchFamily="34" charset="0"/>
              </a:rPr>
              <a:t>.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1524000" y="3968114"/>
            <a:ext cx="73152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latin typeface="Corbel" pitchFamily="34" charset="0"/>
              </a:rPr>
              <a:t>To replace an </a:t>
            </a:r>
            <a:r>
              <a:rPr lang="en-US" altLang="en-US" sz="2600" dirty="0" smtClean="0">
                <a:solidFill>
                  <a:srgbClr val="0000FF"/>
                </a:solidFill>
                <a:latin typeface="Corbel" pitchFamily="34" charset="0"/>
              </a:rPr>
              <a:t>INDIRECT object </a:t>
            </a:r>
            <a:r>
              <a:rPr lang="en-US" altLang="en-US" sz="2600" dirty="0" smtClean="0">
                <a:latin typeface="Corbel" pitchFamily="34" charset="0"/>
              </a:rPr>
              <a:t>with a pronoun: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505200" y="1447800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</a:t>
            </a:r>
            <a:r>
              <a:rPr lang="en-US" altLang="en-US" sz="2400" i="1" dirty="0" smtClean="0">
                <a:latin typeface="Corbel" pitchFamily="34" charset="0"/>
              </a:rPr>
              <a:t>bjet direct</a:t>
            </a:r>
            <a:endParaRPr lang="en-US" altLang="en-US" sz="1600" i="1" dirty="0">
              <a:latin typeface="Corbe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4267200" y="1828800"/>
            <a:ext cx="0" cy="3940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5730353" y="2539747"/>
            <a:ext cx="0" cy="3940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8"/>
          <p:cNvSpPr txBox="1">
            <a:spLocks noChangeArrowheads="1"/>
          </p:cNvSpPr>
          <p:nvPr/>
        </p:nvSpPr>
        <p:spPr bwMode="auto">
          <a:xfrm>
            <a:off x="3352800" y="5679757"/>
            <a:ext cx="41148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latin typeface="Corbel" pitchFamily="34" charset="0"/>
              </a:rPr>
              <a:t>Je </a:t>
            </a:r>
            <a:r>
              <a:rPr lang="en-US" altLang="en-US" sz="2600" b="1" dirty="0" err="1" smtClean="0">
                <a:solidFill>
                  <a:srgbClr val="0000FF"/>
                </a:solidFill>
                <a:latin typeface="Corbel" pitchFamily="34" charset="0"/>
              </a:rPr>
              <a:t>te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présente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mon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copain</a:t>
            </a:r>
            <a:r>
              <a:rPr lang="en-US" altLang="en-US" sz="2600" dirty="0" smtClean="0">
                <a:latin typeface="Corbel" pitchFamily="34" charset="0"/>
              </a:rPr>
              <a:t>.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9" name="Multiply 8"/>
          <p:cNvSpPr/>
          <p:nvPr/>
        </p:nvSpPr>
        <p:spPr bwMode="auto">
          <a:xfrm>
            <a:off x="4953000" y="4267200"/>
            <a:ext cx="1447800" cy="1102037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6000">
                <a:srgbClr val="FF0000">
                  <a:tint val="44500"/>
                  <a:satMod val="160000"/>
                  <a:alpha val="23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H="1">
            <a:off x="4114800" y="5146357"/>
            <a:ext cx="1219200" cy="65055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328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7" grpId="0"/>
      <p:bldP spid="18" grpId="0"/>
      <p:bldP spid="19" grpId="0"/>
      <p:bldP spid="30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Les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pronoms</a:t>
            </a:r>
            <a:r>
              <a:rPr lang="en-US" altLang="en-US" sz="2400" dirty="0">
                <a:solidFill>
                  <a:schemeClr val="tx1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Corbel" pitchFamily="34" charset="0"/>
              </a:rPr>
              <a:t>compléments</a:t>
            </a:r>
            <a:endParaRPr lang="en-US" altLang="en-US" sz="2400" b="1" dirty="0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1981200" y="2209800"/>
            <a:ext cx="5943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latin typeface="Corbel" pitchFamily="34" charset="0"/>
              </a:rPr>
              <a:t>Nous </a:t>
            </a:r>
            <a:r>
              <a:rPr lang="en-US" altLang="en-US" sz="2600" dirty="0" err="1" smtClean="0">
                <a:latin typeface="Corbel" pitchFamily="34" charset="0"/>
              </a:rPr>
              <a:t>montrons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nos</a:t>
            </a:r>
            <a:r>
              <a:rPr lang="en-US" altLang="en-US" sz="2600" dirty="0" smtClean="0">
                <a:latin typeface="Corbel" pitchFamily="34" charset="0"/>
              </a:rPr>
              <a:t> photos </a:t>
            </a:r>
            <a:r>
              <a:rPr lang="en-US" altLang="en-US" sz="2600" b="1" dirty="0" smtClean="0">
                <a:solidFill>
                  <a:srgbClr val="0000FF"/>
                </a:solidFill>
                <a:latin typeface="Corbel" pitchFamily="34" charset="0"/>
              </a:rPr>
              <a:t>à </a:t>
            </a:r>
            <a:r>
              <a:rPr lang="en-US" altLang="en-US" sz="2600" b="1" dirty="0" err="1" smtClean="0">
                <a:solidFill>
                  <a:srgbClr val="0000FF"/>
                </a:solidFill>
                <a:latin typeface="Corbel" pitchFamily="34" charset="0"/>
              </a:rPr>
              <a:t>vous</a:t>
            </a:r>
            <a:r>
              <a:rPr lang="en-US" altLang="en-US" sz="2600" dirty="0" smtClean="0">
                <a:latin typeface="Corbel" pitchFamily="34" charset="0"/>
              </a:rPr>
              <a:t>.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1524000" y="1600200"/>
            <a:ext cx="73152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latin typeface="Corbel" pitchFamily="34" charset="0"/>
              </a:rPr>
              <a:t>To replace an </a:t>
            </a:r>
            <a:r>
              <a:rPr lang="en-US" altLang="en-US" sz="2600" dirty="0" smtClean="0">
                <a:solidFill>
                  <a:srgbClr val="0000FF"/>
                </a:solidFill>
                <a:latin typeface="Corbel" pitchFamily="34" charset="0"/>
              </a:rPr>
              <a:t>INDIRECT object </a:t>
            </a:r>
            <a:r>
              <a:rPr lang="en-US" altLang="en-US" sz="2600" dirty="0" smtClean="0">
                <a:latin typeface="Corbel" pitchFamily="34" charset="0"/>
              </a:rPr>
              <a:t>with a pronoun: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30" name="TextBox 8"/>
          <p:cNvSpPr txBox="1">
            <a:spLocks noChangeArrowheads="1"/>
          </p:cNvSpPr>
          <p:nvPr/>
        </p:nvSpPr>
        <p:spPr bwMode="auto">
          <a:xfrm>
            <a:off x="3276600" y="3429000"/>
            <a:ext cx="4800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latin typeface="Corbel" pitchFamily="34" charset="0"/>
              </a:rPr>
              <a:t>Nous </a:t>
            </a:r>
            <a:r>
              <a:rPr lang="en-US" altLang="en-US" sz="2600" b="1" dirty="0" err="1" smtClean="0">
                <a:solidFill>
                  <a:srgbClr val="0000FF"/>
                </a:solidFill>
                <a:latin typeface="Corbel" pitchFamily="34" charset="0"/>
              </a:rPr>
              <a:t>vous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montrons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nos</a:t>
            </a:r>
            <a:r>
              <a:rPr lang="en-US" altLang="en-US" sz="2600" dirty="0" smtClean="0">
                <a:latin typeface="Corbel" pitchFamily="34" charset="0"/>
              </a:rPr>
              <a:t> photos.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9" name="Multiply 8"/>
          <p:cNvSpPr/>
          <p:nvPr/>
        </p:nvSpPr>
        <p:spPr bwMode="auto">
          <a:xfrm>
            <a:off x="5410200" y="1945963"/>
            <a:ext cx="1676400" cy="1102037"/>
          </a:xfrm>
          <a:prstGeom prst="mathMultiply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6000">
                <a:srgbClr val="FF0000">
                  <a:tint val="44500"/>
                  <a:satMod val="160000"/>
                  <a:alpha val="23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H="1">
            <a:off x="4724400" y="2926303"/>
            <a:ext cx="952500" cy="65055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248400" y="3810000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</a:t>
            </a:r>
            <a:r>
              <a:rPr lang="en-US" altLang="en-US" sz="2400" i="1" dirty="0" smtClean="0">
                <a:latin typeface="Corbel" pitchFamily="34" charset="0"/>
              </a:rPr>
              <a:t>bjet direct</a:t>
            </a:r>
            <a:endParaRPr lang="en-US" altLang="en-US" sz="1600" i="1" dirty="0">
              <a:latin typeface="Corbel" pitchFamily="34" charset="0"/>
            </a:endParaRP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1524000" y="4495800"/>
            <a:ext cx="73152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smtClean="0">
                <a:latin typeface="Corbel" pitchFamily="34" charset="0"/>
              </a:rPr>
              <a:t>To replace an </a:t>
            </a:r>
            <a:r>
              <a:rPr lang="en-US" altLang="en-US" sz="2600" dirty="0" smtClean="0">
                <a:solidFill>
                  <a:srgbClr val="FF0000"/>
                </a:solidFill>
                <a:latin typeface="Corbel" pitchFamily="34" charset="0"/>
              </a:rPr>
              <a:t>DIRECT object </a:t>
            </a:r>
            <a:r>
              <a:rPr lang="en-US" altLang="en-US" sz="2600" dirty="0" smtClean="0">
                <a:latin typeface="Corbel" pitchFamily="34" charset="0"/>
              </a:rPr>
              <a:t>with a pronoun: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1981200" y="5070157"/>
            <a:ext cx="5943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err="1" smtClean="0">
                <a:latin typeface="Corbel" pitchFamily="34" charset="0"/>
              </a:rPr>
              <a:t>Vous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dirty="0" err="1" smtClean="0">
                <a:latin typeface="Corbel" pitchFamily="34" charset="0"/>
              </a:rPr>
              <a:t>invitez</a:t>
            </a:r>
            <a:r>
              <a:rPr lang="en-US" altLang="en-US" sz="2600" dirty="0" smtClean="0">
                <a:latin typeface="Corbel" pitchFamily="34" charset="0"/>
              </a:rPr>
              <a:t>   </a:t>
            </a:r>
            <a:r>
              <a:rPr lang="en-US" altLang="en-US" sz="2600" b="1" dirty="0" err="1" smtClean="0">
                <a:solidFill>
                  <a:srgbClr val="FF0000"/>
                </a:solidFill>
                <a:latin typeface="Corbel" pitchFamily="34" charset="0"/>
              </a:rPr>
              <a:t>moi</a:t>
            </a:r>
            <a:r>
              <a:rPr lang="en-US" altLang="en-US" sz="2600" dirty="0" smtClean="0">
                <a:latin typeface="Corbel" pitchFamily="34" charset="0"/>
              </a:rPr>
              <a:t>   à la </a:t>
            </a:r>
            <a:r>
              <a:rPr lang="en-US" altLang="en-US" sz="2600" dirty="0" err="1" smtClean="0">
                <a:latin typeface="Corbel" pitchFamily="34" charset="0"/>
              </a:rPr>
              <a:t>boum</a:t>
            </a:r>
            <a:r>
              <a:rPr lang="en-US" altLang="en-US" sz="2600" dirty="0" smtClean="0">
                <a:latin typeface="Corbel" pitchFamily="34" charset="0"/>
              </a:rPr>
              <a:t>.</a:t>
            </a:r>
            <a:endParaRPr lang="en-US" altLang="en-US" sz="2600" dirty="0">
              <a:latin typeface="Corbel" pitchFamily="34" charset="0"/>
            </a:endParaRPr>
          </a:p>
        </p:txBody>
      </p:sp>
      <p:sp>
        <p:nvSpPr>
          <p:cNvPr id="21" name="Multiply 20"/>
          <p:cNvSpPr/>
          <p:nvPr/>
        </p:nvSpPr>
        <p:spPr bwMode="auto">
          <a:xfrm>
            <a:off x="3429000" y="4853513"/>
            <a:ext cx="1447800" cy="1102037"/>
          </a:xfrm>
          <a:prstGeom prst="mathMultiply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  <a:alpha val="8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2133600" y="6019800"/>
            <a:ext cx="4800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600" dirty="0" err="1" smtClean="0">
                <a:latin typeface="Corbel" pitchFamily="34" charset="0"/>
              </a:rPr>
              <a:t>Vous</a:t>
            </a:r>
            <a:r>
              <a:rPr lang="en-US" altLang="en-US" sz="2600" dirty="0" smtClean="0">
                <a:latin typeface="Corbel" pitchFamily="34" charset="0"/>
              </a:rPr>
              <a:t> </a:t>
            </a:r>
            <a:r>
              <a:rPr lang="en-US" altLang="en-US" sz="2600" b="1" dirty="0" err="1" smtClean="0">
                <a:solidFill>
                  <a:srgbClr val="FF0000"/>
                </a:solidFill>
                <a:latin typeface="Corbel" pitchFamily="34" charset="0"/>
              </a:rPr>
              <a:t>m’</a:t>
            </a:r>
            <a:r>
              <a:rPr lang="en-US" altLang="en-US" sz="2600" dirty="0" err="1" smtClean="0">
                <a:latin typeface="Corbel" pitchFamily="34" charset="0"/>
              </a:rPr>
              <a:t>invitez</a:t>
            </a:r>
            <a:r>
              <a:rPr lang="en-US" altLang="en-US" sz="2600" dirty="0" smtClean="0">
                <a:latin typeface="Corbel" pitchFamily="34" charset="0"/>
              </a:rPr>
              <a:t> à la </a:t>
            </a:r>
            <a:r>
              <a:rPr lang="en-US" altLang="en-US" sz="2600" dirty="0" err="1" smtClean="0">
                <a:latin typeface="Corbel" pitchFamily="34" charset="0"/>
              </a:rPr>
              <a:t>boum</a:t>
            </a:r>
            <a:r>
              <a:rPr lang="en-US" altLang="en-US" sz="2600" dirty="0" smtClean="0">
                <a:latin typeface="Corbel" pitchFamily="34" charset="0"/>
              </a:rPr>
              <a:t>.</a:t>
            </a:r>
            <a:endParaRPr lang="en-US" altLang="en-US" sz="2600" dirty="0">
              <a:latin typeface="Corbel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3276600" y="5727496"/>
            <a:ext cx="457200" cy="32527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657600" y="3810000"/>
            <a:ext cx="1981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400" i="1" dirty="0">
                <a:latin typeface="Corbel" pitchFamily="34" charset="0"/>
              </a:rPr>
              <a:t>o</a:t>
            </a:r>
            <a:r>
              <a:rPr lang="en-US" altLang="en-US" sz="2400" i="1" dirty="0" smtClean="0">
                <a:latin typeface="Corbel" pitchFamily="34" charset="0"/>
              </a:rPr>
              <a:t>bjet indirect</a:t>
            </a:r>
            <a:endParaRPr lang="en-US" altLang="en-US" sz="1600" i="1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12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9" grpId="0" animBg="1"/>
      <p:bldP spid="15" grpId="0"/>
      <p:bldP spid="16" grpId="0"/>
      <p:bldP spid="20" grpId="0"/>
      <p:bldP spid="21" grpId="0" animBg="1"/>
      <p:bldP spid="23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685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Corbel" pitchFamily="34" charset="0"/>
              </a:rPr>
              <a:t>Les pronoms compléments</a:t>
            </a:r>
            <a:endParaRPr lang="en-US" altLang="en-US" sz="2400" b="1">
              <a:solidFill>
                <a:schemeClr val="tx1"/>
              </a:solidFill>
              <a:latin typeface="AYT Cursive Hand" pitchFamily="66" charset="0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600200" y="1447800"/>
            <a:ext cx="2895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r>
              <a:rPr lang="en-US" altLang="en-US" sz="2200">
                <a:latin typeface="Corbel" pitchFamily="34" charset="0"/>
              </a:rPr>
              <a:t>Position:</a:t>
            </a: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1676400" y="2057400"/>
            <a:ext cx="3276600" cy="5238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dirty="0">
                <a:latin typeface="Corbel" pitchFamily="34" charset="0"/>
              </a:rPr>
              <a:t>subject + </a:t>
            </a:r>
            <a:r>
              <a:rPr lang="en-US" altLang="en-US" sz="2800" b="1" dirty="0">
                <a:solidFill>
                  <a:srgbClr val="0000FF"/>
                </a:solidFill>
                <a:latin typeface="Corbel" pitchFamily="34" charset="0"/>
              </a:rPr>
              <a:t>OP</a:t>
            </a:r>
            <a:r>
              <a:rPr lang="en-US" altLang="en-US" sz="2800" dirty="0">
                <a:latin typeface="Corbel" pitchFamily="34" charset="0"/>
              </a:rPr>
              <a:t> + verb</a:t>
            </a: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1981200" y="2730500"/>
            <a:ext cx="3124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 dirty="0">
                <a:latin typeface="Corbel" pitchFamily="34" charset="0"/>
              </a:rPr>
              <a:t>Je </a:t>
            </a:r>
            <a:r>
              <a:rPr lang="en-US" altLang="en-US" sz="2200" b="1" dirty="0" err="1">
                <a:solidFill>
                  <a:srgbClr val="0000FF"/>
                </a:solidFill>
                <a:latin typeface="Corbel" pitchFamily="34" charset="0"/>
              </a:rPr>
              <a:t>te</a:t>
            </a:r>
            <a:r>
              <a:rPr lang="en-US" altLang="en-US" sz="2200" dirty="0">
                <a:latin typeface="Corbel" pitchFamily="34" charset="0"/>
              </a:rPr>
              <a:t> </a:t>
            </a:r>
            <a:r>
              <a:rPr lang="en-US" altLang="en-US" sz="2200" dirty="0" err="1">
                <a:latin typeface="Corbel" pitchFamily="34" charset="0"/>
              </a:rPr>
              <a:t>donne</a:t>
            </a:r>
            <a:r>
              <a:rPr lang="en-US" altLang="en-US" sz="2200" dirty="0">
                <a:latin typeface="Corbel" pitchFamily="34" charset="0"/>
              </a:rPr>
              <a:t> un biscuit.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57800" y="2743200"/>
            <a:ext cx="3657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>
                <a:latin typeface="Corbel" pitchFamily="34" charset="0"/>
              </a:rPr>
              <a:t>Je </a:t>
            </a:r>
            <a:r>
              <a:rPr lang="en-US" altLang="en-US" sz="2200">
                <a:solidFill>
                  <a:srgbClr val="FF0000"/>
                </a:solidFill>
                <a:latin typeface="Corbel" pitchFamily="34" charset="0"/>
              </a:rPr>
              <a:t>ne</a:t>
            </a:r>
            <a:r>
              <a:rPr lang="en-US" altLang="en-US" sz="2200">
                <a:latin typeface="Corbel" pitchFamily="34" charset="0"/>
              </a:rPr>
              <a:t> </a:t>
            </a:r>
            <a:r>
              <a:rPr lang="en-US" altLang="en-US" sz="2200" b="1">
                <a:solidFill>
                  <a:srgbClr val="0000FF"/>
                </a:solidFill>
                <a:latin typeface="Corbel" pitchFamily="34" charset="0"/>
              </a:rPr>
              <a:t>te</a:t>
            </a:r>
            <a:r>
              <a:rPr lang="en-US" altLang="en-US" sz="2200">
                <a:latin typeface="Corbel" pitchFamily="34" charset="0"/>
              </a:rPr>
              <a:t> donne </a:t>
            </a:r>
            <a:r>
              <a:rPr lang="en-US" altLang="en-US" sz="220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2200">
                <a:latin typeface="Corbel" pitchFamily="34" charset="0"/>
              </a:rPr>
              <a:t> de biscuit.</a:t>
            </a:r>
          </a:p>
        </p:txBody>
      </p:sp>
      <p:sp>
        <p:nvSpPr>
          <p:cNvPr id="5127" name="TextBox 7"/>
          <p:cNvSpPr txBox="1">
            <a:spLocks noChangeArrowheads="1"/>
          </p:cNvSpPr>
          <p:nvPr/>
        </p:nvSpPr>
        <p:spPr bwMode="auto">
          <a:xfrm>
            <a:off x="1981200" y="3151188"/>
            <a:ext cx="31242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>
                <a:latin typeface="Corbel" pitchFamily="34" charset="0"/>
              </a:rPr>
              <a:t>Tu </a:t>
            </a:r>
            <a:r>
              <a:rPr lang="en-US" altLang="en-US" sz="2200" b="1">
                <a:solidFill>
                  <a:srgbClr val="0000FF"/>
                </a:solidFill>
                <a:latin typeface="Corbel" pitchFamily="34" charset="0"/>
              </a:rPr>
              <a:t>m’</a:t>
            </a:r>
            <a:r>
              <a:rPr lang="en-US" altLang="en-US" sz="2200">
                <a:latin typeface="Corbel" pitchFamily="34" charset="0"/>
              </a:rPr>
              <a:t>as prêté ton stylo.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57800" y="3124200"/>
            <a:ext cx="3886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>
                <a:latin typeface="Corbel" pitchFamily="34" charset="0"/>
              </a:rPr>
              <a:t>Tu </a:t>
            </a:r>
            <a:r>
              <a:rPr lang="en-US" altLang="en-US" sz="2200">
                <a:solidFill>
                  <a:srgbClr val="FF0000"/>
                </a:solidFill>
                <a:latin typeface="Corbel" pitchFamily="34" charset="0"/>
              </a:rPr>
              <a:t>ne</a:t>
            </a:r>
            <a:r>
              <a:rPr lang="en-US" altLang="en-US" sz="2200">
                <a:latin typeface="Corbel" pitchFamily="34" charset="0"/>
              </a:rPr>
              <a:t> </a:t>
            </a:r>
            <a:r>
              <a:rPr lang="en-US" altLang="en-US" sz="2200" b="1">
                <a:solidFill>
                  <a:srgbClr val="0000FF"/>
                </a:solidFill>
                <a:latin typeface="Corbel" pitchFamily="34" charset="0"/>
              </a:rPr>
              <a:t>m’</a:t>
            </a:r>
            <a:r>
              <a:rPr lang="en-US" altLang="en-US" sz="2200">
                <a:latin typeface="Corbel" pitchFamily="34" charset="0"/>
              </a:rPr>
              <a:t>as </a:t>
            </a:r>
            <a:r>
              <a:rPr lang="en-US" altLang="en-US" sz="220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altLang="en-US" sz="2200">
                <a:latin typeface="Corbel" pitchFamily="34" charset="0"/>
              </a:rPr>
              <a:t> prêté ton stylo.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76400" y="4038600"/>
            <a:ext cx="4800600" cy="5238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dirty="0">
                <a:latin typeface="Corbel" pitchFamily="34" charset="0"/>
              </a:rPr>
              <a:t>subject + verb + </a:t>
            </a:r>
            <a:r>
              <a:rPr lang="en-US" altLang="en-US" sz="2800" b="1" dirty="0">
                <a:solidFill>
                  <a:srgbClr val="0000FF"/>
                </a:solidFill>
                <a:latin typeface="Corbel" pitchFamily="34" charset="0"/>
              </a:rPr>
              <a:t>OP</a:t>
            </a:r>
            <a:r>
              <a:rPr lang="en-US" altLang="en-US" sz="2800" dirty="0">
                <a:latin typeface="Corbel" pitchFamily="34" charset="0"/>
              </a:rPr>
              <a:t> + infinitive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676400" y="4776788"/>
            <a:ext cx="4114800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>
                <a:latin typeface="Corbel" pitchFamily="34" charset="0"/>
              </a:rPr>
              <a:t>Tu </a:t>
            </a:r>
            <a:r>
              <a:rPr lang="en-US" altLang="en-US" sz="2200">
                <a:solidFill>
                  <a:srgbClr val="FF0000"/>
                </a:solidFill>
                <a:latin typeface="Corbel" pitchFamily="34" charset="0"/>
              </a:rPr>
              <a:t>vas</a:t>
            </a:r>
            <a:r>
              <a:rPr lang="en-US" altLang="en-US" sz="2200">
                <a:latin typeface="Corbel" pitchFamily="34" charset="0"/>
              </a:rPr>
              <a:t> </a:t>
            </a:r>
            <a:r>
              <a:rPr lang="en-US" altLang="en-US" sz="2200" b="1">
                <a:solidFill>
                  <a:srgbClr val="0000FF"/>
                </a:solidFill>
                <a:latin typeface="Corbel" pitchFamily="34" charset="0"/>
              </a:rPr>
              <a:t>m’</a:t>
            </a:r>
            <a:r>
              <a:rPr lang="en-US" altLang="en-US" sz="2200">
                <a:solidFill>
                  <a:srgbClr val="FF0000"/>
                </a:solidFill>
                <a:latin typeface="Corbel" pitchFamily="34" charset="0"/>
              </a:rPr>
              <a:t>inviter </a:t>
            </a:r>
            <a:r>
              <a:rPr lang="en-US" altLang="en-US" sz="2200">
                <a:latin typeface="Corbel" pitchFamily="34" charset="0"/>
              </a:rPr>
              <a:t>au concert.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>
                <a:latin typeface="Corbel" pitchFamily="34" charset="0"/>
              </a:rPr>
              <a:t>Tu ne </a:t>
            </a:r>
            <a:r>
              <a:rPr lang="en-US" altLang="en-US" sz="2200">
                <a:solidFill>
                  <a:srgbClr val="FF0000"/>
                </a:solidFill>
                <a:latin typeface="Corbel" pitchFamily="34" charset="0"/>
              </a:rPr>
              <a:t>peux </a:t>
            </a:r>
            <a:r>
              <a:rPr lang="en-US" altLang="en-US" sz="2200">
                <a:latin typeface="Corbel" pitchFamily="34" charset="0"/>
              </a:rPr>
              <a:t>pas</a:t>
            </a:r>
            <a:r>
              <a:rPr lang="en-US" altLang="en-US" sz="220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altLang="en-US" sz="2200" b="1">
                <a:solidFill>
                  <a:srgbClr val="0000FF"/>
                </a:solidFill>
                <a:latin typeface="Corbel" pitchFamily="34" charset="0"/>
              </a:rPr>
              <a:t>nous</a:t>
            </a:r>
            <a:r>
              <a:rPr lang="en-US" altLang="en-US" sz="2200">
                <a:latin typeface="Corbel" pitchFamily="34" charset="0"/>
              </a:rPr>
              <a:t> </a:t>
            </a:r>
            <a:r>
              <a:rPr lang="en-US" altLang="en-US" sz="2200">
                <a:solidFill>
                  <a:srgbClr val="FF0000"/>
                </a:solidFill>
                <a:latin typeface="Corbel" pitchFamily="34" charset="0"/>
              </a:rPr>
              <a:t>prêter</a:t>
            </a:r>
            <a:r>
              <a:rPr lang="en-US" altLang="en-US" sz="2200">
                <a:latin typeface="Corbel" pitchFamily="34" charset="0"/>
              </a:rPr>
              <a:t> 10€ 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200">
                <a:latin typeface="Corbel" pitchFamily="34" charset="0"/>
              </a:rPr>
              <a:t>Je </a:t>
            </a:r>
            <a:r>
              <a:rPr lang="en-US" altLang="en-US" sz="2200">
                <a:solidFill>
                  <a:srgbClr val="FF0000"/>
                </a:solidFill>
                <a:latin typeface="Corbel" pitchFamily="34" charset="0"/>
              </a:rPr>
              <a:t>viens de </a:t>
            </a:r>
            <a:r>
              <a:rPr lang="en-US" altLang="en-US" sz="2200" b="1">
                <a:solidFill>
                  <a:srgbClr val="0000FF"/>
                </a:solidFill>
                <a:latin typeface="Corbel" pitchFamily="34" charset="0"/>
              </a:rPr>
              <a:t>te </a:t>
            </a:r>
            <a:r>
              <a:rPr lang="en-US" altLang="en-US" sz="2200">
                <a:solidFill>
                  <a:srgbClr val="FF0000"/>
                </a:solidFill>
                <a:latin typeface="Corbel" pitchFamily="34" charset="0"/>
              </a:rPr>
              <a:t>donner </a:t>
            </a:r>
            <a:r>
              <a:rPr lang="en-US" altLang="en-US" sz="2200">
                <a:latin typeface="Corbel" pitchFamily="34" charset="0"/>
              </a:rPr>
              <a:t> un crayon.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en-US" sz="2200">
              <a:latin typeface="Corbe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en-US" sz="2200">
              <a:latin typeface="Corbe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en-US" sz="2200">
              <a:latin typeface="Corbe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34000" y="4832350"/>
            <a:ext cx="3886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1600">
                <a:latin typeface="Corbel" pitchFamily="34" charset="0"/>
              </a:rPr>
              <a:t>You are </a:t>
            </a:r>
            <a:r>
              <a:rPr lang="en-US" altLang="en-US" sz="1600">
                <a:solidFill>
                  <a:srgbClr val="FF0000"/>
                </a:solidFill>
                <a:latin typeface="Corbel" pitchFamily="34" charset="0"/>
              </a:rPr>
              <a:t>going to invite </a:t>
            </a:r>
            <a:r>
              <a:rPr lang="en-US" altLang="en-US" sz="1600">
                <a:solidFill>
                  <a:srgbClr val="0000FF"/>
                </a:solidFill>
                <a:latin typeface="Corbel" pitchFamily="34" charset="0"/>
              </a:rPr>
              <a:t>me</a:t>
            </a:r>
            <a:r>
              <a:rPr lang="en-US" altLang="en-US" sz="1600">
                <a:latin typeface="Corbel" pitchFamily="34" charset="0"/>
              </a:rPr>
              <a:t> to the concert.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15000" y="5476875"/>
            <a:ext cx="3886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1600" dirty="0">
                <a:solidFill>
                  <a:srgbClr val="FF0000"/>
                </a:solidFill>
                <a:latin typeface="Corbel" pitchFamily="34" charset="0"/>
              </a:rPr>
              <a:t>Can’t </a:t>
            </a:r>
            <a:r>
              <a:rPr lang="en-US" altLang="en-US" sz="1600" dirty="0">
                <a:latin typeface="Corbel" pitchFamily="34" charset="0"/>
              </a:rPr>
              <a:t>you </a:t>
            </a:r>
            <a:r>
              <a:rPr lang="en-US" altLang="en-US" sz="1600" dirty="0">
                <a:solidFill>
                  <a:srgbClr val="FF0000"/>
                </a:solidFill>
                <a:latin typeface="Corbel" pitchFamily="34" charset="0"/>
              </a:rPr>
              <a:t>loan </a:t>
            </a:r>
            <a:r>
              <a:rPr lang="en-US" altLang="en-US" sz="1600" dirty="0">
                <a:solidFill>
                  <a:srgbClr val="0000FF"/>
                </a:solidFill>
                <a:latin typeface="Corbel" pitchFamily="34" charset="0"/>
              </a:rPr>
              <a:t>us</a:t>
            </a:r>
            <a:r>
              <a:rPr lang="en-US" altLang="en-US" sz="1600" dirty="0">
                <a:latin typeface="Corbel" pitchFamily="34" charset="0"/>
              </a:rPr>
              <a:t> 10€?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715000" y="6127750"/>
            <a:ext cx="3886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1600" dirty="0">
                <a:latin typeface="Corbel" pitchFamily="34" charset="0"/>
              </a:rPr>
              <a:t>I </a:t>
            </a:r>
            <a:r>
              <a:rPr lang="en-US" altLang="en-US" sz="1600" dirty="0">
                <a:solidFill>
                  <a:srgbClr val="FF0000"/>
                </a:solidFill>
                <a:latin typeface="Corbel" pitchFamily="34" charset="0"/>
              </a:rPr>
              <a:t>just gave </a:t>
            </a:r>
            <a:r>
              <a:rPr lang="en-US" altLang="en-US" sz="1600" dirty="0">
                <a:solidFill>
                  <a:srgbClr val="0000FF"/>
                </a:solidFill>
                <a:latin typeface="Corbel" pitchFamily="34" charset="0"/>
              </a:rPr>
              <a:t>you</a:t>
            </a:r>
            <a:r>
              <a:rPr lang="en-US" altLang="en-US" sz="1600" dirty="0">
                <a:latin typeface="Corbel" pitchFamily="34" charset="0"/>
              </a:rPr>
              <a:t> </a:t>
            </a:r>
            <a:r>
              <a:rPr lang="en-US" altLang="en-US" sz="1600" dirty="0" smtClean="0">
                <a:latin typeface="Corbel" pitchFamily="34" charset="0"/>
              </a:rPr>
              <a:t>a </a:t>
            </a:r>
            <a:r>
              <a:rPr lang="en-US" altLang="en-US" sz="1600" dirty="0">
                <a:latin typeface="Corbel" pitchFamily="34" charset="0"/>
              </a:rPr>
              <a:t>pencil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 animBg="1"/>
      <p:bldP spid="11" grpId="0"/>
      <p:bldP spid="14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Echo">
  <a:themeElements>
    <a:clrScheme name="Echo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4396</TotalTime>
  <Words>2505</Words>
  <Application>Microsoft Office PowerPoint</Application>
  <PresentationFormat>On-screen Show (4:3)</PresentationFormat>
  <Paragraphs>535</Paragraphs>
  <Slides>35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ＭＳ Ｐゴシック</vt:lpstr>
      <vt:lpstr>ＭＳ Ｐゴシック</vt:lpstr>
      <vt:lpstr>Arial</vt:lpstr>
      <vt:lpstr>AYT Cursive Hand</vt:lpstr>
      <vt:lpstr>Calibri</vt:lpstr>
      <vt:lpstr>Comic Sans MS</vt:lpstr>
      <vt:lpstr>Corbel</vt:lpstr>
      <vt:lpstr>Cursive standard</vt:lpstr>
      <vt:lpstr>Times New Roman</vt:lpstr>
      <vt:lpstr>Wingdings</vt:lpstr>
      <vt:lpstr>Echo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Rozei, Katherine</dc:creator>
  <cp:lastModifiedBy>Rozei, Katherine</cp:lastModifiedBy>
  <cp:revision>111</cp:revision>
  <dcterms:created xsi:type="dcterms:W3CDTF">2006-10-11T19:03:17Z</dcterms:created>
  <dcterms:modified xsi:type="dcterms:W3CDTF">2017-11-12T23:10:23Z</dcterms:modified>
</cp:coreProperties>
</file>