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6" r:id="rId2"/>
    <p:sldId id="271" r:id="rId3"/>
    <p:sldId id="264" r:id="rId4"/>
    <p:sldId id="265" r:id="rId5"/>
    <p:sldId id="266" r:id="rId6"/>
    <p:sldId id="267" r:id="rId7"/>
    <p:sldId id="268" r:id="rId8"/>
    <p:sldId id="273" r:id="rId9"/>
    <p:sldId id="269" r:id="rId10"/>
    <p:sldId id="275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72" r:id="rId20"/>
    <p:sldId id="270" r:id="rId21"/>
    <p:sldId id="26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5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76CB2-8CD2-4F74-9EEF-028813D493C1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FB2168-DDBD-4041-A967-4134DF6FE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260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FB2168-DDBD-4041-A967-4134DF6FEBA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954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FB2168-DDBD-4041-A967-4134DF6FEBA8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056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FB2168-DDBD-4041-A967-4134DF6FEBA8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5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FEB64-68E3-427B-9428-D8C44EFEB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14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FEDFB-85B2-4D51-A893-A55D6FF95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87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92E80-3100-43BF-B76E-5FE4EBCC7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683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D86F-141C-4191-BCAF-AF978ECA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60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FD5F-06C0-46ED-B132-9DD61A8D1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79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E8C58-1C66-43A6-8E6E-EEBD32D91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66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AE64-2A4C-4FC5-9AD9-33DF2C778E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14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8B5CF-FB28-4FF8-B621-C83BC1308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92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62DEA-9AC0-47CA-A10B-312625248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21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BE839-9CA4-428D-A014-CEFE637B6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94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6BFF-DA2A-444F-B4ED-8B543ACD4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59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7FC29-F04E-4DD4-8F17-FB3FFB652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C807AE-54F7-486F-9218-9EDF598B6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Composé</a:t>
            </a:r>
            <a:r>
              <a:rPr lang="en-US" sz="3200" b="1" dirty="0" smtClean="0">
                <a:solidFill>
                  <a:srgbClr val="FF0000"/>
                </a:solidFill>
                <a:latin typeface="Corbel" pitchFamily="34" charset="0"/>
              </a:rPr>
              <a:t> vs. </a:t>
            </a:r>
            <a:r>
              <a:rPr 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Imparfait</a:t>
            </a:r>
            <a:endParaRPr 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600201" y="1889879"/>
            <a:ext cx="7315199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Both are PAST tenses, BUT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orbel" pitchFamily="34" charset="0"/>
              </a:rPr>
              <a:t>have distinctive uses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orbel" pitchFamily="34" charset="0"/>
              </a:rPr>
              <a:t>are NOT interchangeable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Corbe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The choice of which to use depends on the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orbel" pitchFamily="34" charset="0"/>
              </a:rPr>
              <a:t>Context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orbel" pitchFamily="34" charset="0"/>
              </a:rPr>
              <a:t>Point of view of the speaker</a:t>
            </a:r>
          </a:p>
        </p:txBody>
      </p:sp>
      <p:pic>
        <p:nvPicPr>
          <p:cNvPr id="1026" name="Picture 2" descr="Image result for passe compose vs imparf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909" y="4724400"/>
            <a:ext cx="2639291" cy="186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72390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Either the </a:t>
            </a:r>
            <a:r>
              <a:rPr lang="en-US" sz="2400" i="1" dirty="0" smtClean="0">
                <a:latin typeface="Corbel" pitchFamily="34" charset="0"/>
              </a:rPr>
              <a:t>PC</a:t>
            </a:r>
            <a:r>
              <a:rPr lang="en-US" sz="2400" dirty="0" smtClean="0">
                <a:latin typeface="Corbel" pitchFamily="34" charset="0"/>
              </a:rPr>
              <a:t> or the </a:t>
            </a:r>
            <a:r>
              <a:rPr lang="en-US" sz="2400" i="1" dirty="0" err="1" smtClean="0">
                <a:latin typeface="Corbel" pitchFamily="34" charset="0"/>
              </a:rPr>
              <a:t>imparfait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can follow QUAND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400" y="261660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J’   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pris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sz="2400" dirty="0" err="1" smtClean="0">
                <a:latin typeface="Corbel" pitchFamily="34" charset="0"/>
              </a:rPr>
              <a:t>cette</a:t>
            </a:r>
            <a:r>
              <a:rPr lang="en-US" sz="2400" dirty="0" smtClean="0">
                <a:latin typeface="Corbel" pitchFamily="34" charset="0"/>
              </a:rPr>
              <a:t> photo </a:t>
            </a:r>
            <a:r>
              <a:rPr lang="en-US" sz="2400" dirty="0" err="1" smtClean="0">
                <a:latin typeface="Corbel" pitchFamily="34" charset="0"/>
              </a:rPr>
              <a:t>quand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ils</a:t>
            </a: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faisaient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 </a:t>
            </a:r>
            <a:r>
              <a:rPr lang="en-US" sz="2400" dirty="0" smtClean="0">
                <a:latin typeface="Corbel" pitchFamily="34" charset="0"/>
              </a:rPr>
              <a:t> de la voile.</a:t>
            </a:r>
            <a:endParaRPr lang="en-US" sz="2400" dirty="0">
              <a:latin typeface="Corbe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466332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orbel" panose="020B0503020204020204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took </a:t>
            </a:r>
            <a:r>
              <a:rPr lang="en-US" sz="2400" i="1" dirty="0" smtClean="0">
                <a:latin typeface="Corbel" panose="020B0503020204020204" pitchFamily="34" charset="0"/>
              </a:rPr>
              <a:t>this picture when they </a:t>
            </a:r>
            <a:r>
              <a:rPr lang="en-US" sz="2400" i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were sailing</a:t>
            </a:r>
            <a:r>
              <a:rPr lang="en-US" sz="2400" i="1" dirty="0" smtClean="0">
                <a:latin typeface="Corbel" panose="020B0503020204020204" pitchFamily="34" charset="0"/>
              </a:rPr>
              <a:t>.</a:t>
            </a:r>
            <a:endParaRPr lang="en-US" sz="2400" i="1" dirty="0">
              <a:latin typeface="Corbel" panose="020B050302020402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112817" y="2575811"/>
            <a:ext cx="935183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570018" y="3278779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524000" y="380154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the interrupting action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67400" y="2612142"/>
            <a:ext cx="1295400" cy="631419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3801547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what they were already doing</a:t>
            </a:r>
            <a:endParaRPr lang="en-US" dirty="0">
              <a:latin typeface="Corbel" panose="020B0503020204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6525492" y="3243561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133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1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express CAUSE and EFFECT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72390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Sometimes the use of both in the same sentence can express CAUSE and EFFECT</a:t>
            </a:r>
            <a:endParaRPr lang="en-US" sz="2400" dirty="0" smtClean="0">
              <a:latin typeface="Corbe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5945" y="536595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orbel" panose="020B0503020204020204" pitchFamily="34" charset="0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was </a:t>
            </a:r>
            <a:r>
              <a:rPr lang="en-US" sz="2400" i="1" dirty="0" smtClean="0">
                <a:latin typeface="Corbel" panose="020B0503020204020204" pitchFamily="34" charset="0"/>
              </a:rPr>
              <a:t>hungry so I </a:t>
            </a:r>
            <a:r>
              <a:rPr lang="en-US" sz="2400" i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ate </a:t>
            </a:r>
            <a:r>
              <a:rPr lang="en-US" sz="2400" i="1" dirty="0" smtClean="0">
                <a:latin typeface="Corbel" panose="020B0503020204020204" pitchFamily="34" charset="0"/>
              </a:rPr>
              <a:t>a sandwich.</a:t>
            </a:r>
            <a:endParaRPr lang="en-US" sz="2400" i="1" dirty="0">
              <a:latin typeface="Corbel" panose="020B0503020204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34836" y="3234069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J’  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dirty="0" smtClean="0">
                <a:latin typeface="Corbel" pitchFamily="34" charset="0"/>
              </a:rPr>
              <a:t>    </a:t>
            </a:r>
            <a:r>
              <a:rPr lang="en-US" sz="2400" dirty="0" err="1" smtClean="0">
                <a:latin typeface="Corbel" pitchFamily="34" charset="0"/>
              </a:rPr>
              <a:t>faim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alors</a:t>
            </a:r>
            <a:r>
              <a:rPr lang="en-US" sz="2400" dirty="0" smtClean="0">
                <a:latin typeface="Corbel" pitchFamily="34" charset="0"/>
              </a:rPr>
              <a:t> j’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mangé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sz="2400" dirty="0" smtClean="0">
                <a:latin typeface="Corbel" pitchFamily="34" charset="0"/>
              </a:rPr>
              <a:t>un sandwich.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81200" y="3206844"/>
            <a:ext cx="914400" cy="631419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438400" y="3962400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752600" y="45412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because of this…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530435" y="3200400"/>
            <a:ext cx="1336965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5257800" y="3962400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530435" y="4569008"/>
            <a:ext cx="1717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I did this action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5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 animBg="1"/>
      <p:bldP spid="9" grpId="0"/>
      <p:bldP spid="11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express CAUSE and EFFECT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72390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Sometimes the use of both in the same sentence can express CAUSE and EFFECT</a:t>
            </a:r>
            <a:endParaRPr lang="en-US" sz="2400" dirty="0" smtClean="0">
              <a:latin typeface="Corbe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5945" y="536595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orbel" panose="020B0503020204020204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swept</a:t>
            </a:r>
            <a:r>
              <a:rPr lang="en-US" sz="2400" i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400" i="1" dirty="0" smtClean="0">
                <a:latin typeface="Corbel" panose="020B0503020204020204" pitchFamily="34" charset="0"/>
              </a:rPr>
              <a:t>the house because  it </a:t>
            </a:r>
            <a:r>
              <a:rPr lang="en-US" sz="2400" i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was</a:t>
            </a:r>
            <a:r>
              <a:rPr lang="en-US" sz="2400" i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2400" i="1" dirty="0" smtClean="0">
                <a:latin typeface="Corbel" panose="020B0503020204020204" pitchFamily="34" charset="0"/>
              </a:rPr>
              <a:t>a dirty.</a:t>
            </a:r>
            <a:endParaRPr lang="en-US" sz="2400" i="1" dirty="0">
              <a:latin typeface="Corbel" panose="020B0503020204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34836" y="3234069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J’  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balayé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sz="2400" dirty="0" smtClean="0">
                <a:latin typeface="Corbel" pitchFamily="34" charset="0"/>
              </a:rPr>
              <a:t>la </a:t>
            </a:r>
            <a:r>
              <a:rPr lang="en-US" sz="2400" dirty="0" err="1" smtClean="0">
                <a:latin typeface="Corbel" pitchFamily="34" charset="0"/>
              </a:rPr>
              <a:t>masion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parce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qu’elle</a:t>
            </a: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était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sz="2400" dirty="0" smtClean="0">
                <a:latin typeface="Corbel" pitchFamily="34" charset="0"/>
              </a:rPr>
              <a:t> sale.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81200" y="3206844"/>
            <a:ext cx="1371600" cy="631419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660073" y="3966204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86000" y="454510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I did this </a:t>
            </a:r>
            <a:endParaRPr lang="en-US" i="1" dirty="0">
              <a:latin typeface="Corbel" panose="020B0503020204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324600" y="3170513"/>
            <a:ext cx="7620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781800" y="3962400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715001" y="456900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because this was already true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3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 animBg="1"/>
      <p:bldP spid="9" grpId="0"/>
      <p:bldP spid="11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express CAUSE and EFFECT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72390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Sometimes the use of both in the same sentence can express CAUSE and EFFECT</a:t>
            </a:r>
            <a:endParaRPr lang="en-US" sz="2400" dirty="0" smtClean="0">
              <a:latin typeface="Corbe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536595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orbel" panose="020B0503020204020204" pitchFamily="34" charset="0"/>
              </a:rPr>
              <a:t>Marie </a:t>
            </a:r>
            <a:r>
              <a:rPr lang="en-US" sz="2400" i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needed </a:t>
            </a:r>
            <a:r>
              <a:rPr lang="en-US" sz="2400" i="1" dirty="0" smtClean="0">
                <a:latin typeface="Corbel" panose="020B0503020204020204" pitchFamily="34" charset="0"/>
              </a:rPr>
              <a:t>a pen so she </a:t>
            </a:r>
            <a:r>
              <a:rPr lang="en-US" sz="2400" i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looked </a:t>
            </a:r>
            <a:r>
              <a:rPr lang="en-US" sz="2400" i="1" dirty="0" smtClean="0">
                <a:latin typeface="Corbel" panose="020B0503020204020204" pitchFamily="34" charset="0"/>
              </a:rPr>
              <a:t>in her bag.</a:t>
            </a:r>
            <a:endParaRPr lang="en-US" sz="2400" i="1" dirty="0">
              <a:latin typeface="Corbel" panose="020B0503020204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3234069"/>
            <a:ext cx="84928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Marie 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avait</a:t>
            </a:r>
            <a:r>
              <a:rPr lang="en-US" sz="2400" dirty="0" smtClean="0">
                <a:latin typeface="Corbel" pitchFamily="34" charset="0"/>
              </a:rPr>
              <a:t>   </a:t>
            </a:r>
            <a:r>
              <a:rPr lang="en-US" sz="2400" dirty="0" err="1" smtClean="0">
                <a:latin typeface="Corbel" pitchFamily="34" charset="0"/>
              </a:rPr>
              <a:t>besoin</a:t>
            </a:r>
            <a:r>
              <a:rPr lang="en-US" sz="2400" dirty="0" smtClean="0">
                <a:latin typeface="Corbel" pitchFamily="34" charset="0"/>
              </a:rPr>
              <a:t> d’un </a:t>
            </a:r>
            <a:r>
              <a:rPr lang="en-US" sz="2400" dirty="0" err="1" smtClean="0">
                <a:latin typeface="Corbel" pitchFamily="34" charset="0"/>
              </a:rPr>
              <a:t>stylo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alors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elle</a:t>
            </a: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a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cherché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sz="2400" dirty="0" err="1" smtClean="0">
                <a:latin typeface="Corbel" pitchFamily="34" charset="0"/>
              </a:rPr>
              <a:t>dans</a:t>
            </a:r>
            <a:r>
              <a:rPr lang="en-US" sz="2400" dirty="0" smtClean="0">
                <a:latin typeface="Corbel" pitchFamily="34" charset="0"/>
              </a:rPr>
              <a:t> son sac.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281545" y="3232149"/>
            <a:ext cx="775855" cy="631419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627909" y="3962400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066800" y="456900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because of this…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562600" y="3218450"/>
            <a:ext cx="14478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289965" y="3991540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562600" y="459814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she did this action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3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 animBg="1"/>
      <p:bldP spid="9" grpId="0"/>
      <p:bldP spid="11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Verbs that change meaning depending on the tense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71600" y="1066800"/>
            <a:ext cx="65601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 smtClean="0">
                <a:latin typeface="Corbel" pitchFamily="34" charset="0"/>
              </a:rPr>
              <a:t>AVOIR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45127" y="2934678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eu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sommeil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715000" y="2934678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sommeil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143000" y="3424535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got</a:t>
            </a:r>
            <a:r>
              <a:rPr lang="en-US" sz="2400" b="1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smtClean="0">
                <a:latin typeface="Corbel" pitchFamily="34" charset="0"/>
              </a:rPr>
              <a:t>sleepy.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12873" y="3422556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Corbel" pitchFamily="34" charset="0"/>
              </a:rPr>
              <a:t>was</a:t>
            </a:r>
            <a:r>
              <a:rPr lang="en-US" sz="2400" b="1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smtClean="0">
                <a:latin typeface="Corbel" pitchFamily="34" charset="0"/>
              </a:rPr>
              <a:t>sleepy.  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865909" y="4072752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eu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un </a:t>
            </a:r>
            <a:r>
              <a:rPr lang="en-US" sz="2400" dirty="0" err="1" smtClean="0">
                <a:latin typeface="Corbel" pitchFamily="34" charset="0"/>
              </a:rPr>
              <a:t>chien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721927" y="4072752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dirty="0" smtClean="0">
                <a:latin typeface="Corbel" pitchFamily="34" charset="0"/>
              </a:rPr>
              <a:t> un </a:t>
            </a:r>
            <a:r>
              <a:rPr lang="en-US" sz="2400" dirty="0" err="1" smtClean="0">
                <a:latin typeface="Corbel" pitchFamily="34" charset="0"/>
              </a:rPr>
              <a:t>chien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87582" y="4468848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got </a:t>
            </a:r>
            <a:r>
              <a:rPr lang="en-US" sz="2400" i="1" dirty="0" smtClean="0">
                <a:latin typeface="Corbel" pitchFamily="34" charset="0"/>
              </a:rPr>
              <a:t>a dog.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172200" y="4466869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Corbel" pitchFamily="34" charset="0"/>
              </a:rPr>
              <a:t>had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smtClean="0">
                <a:latin typeface="Corbel" pitchFamily="34" charset="0"/>
              </a:rPr>
              <a:t>a dog.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935182" y="5197707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eu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soif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798127" y="5197707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soif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156854" y="5593803"/>
            <a:ext cx="29579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got / became </a:t>
            </a:r>
            <a:r>
              <a:rPr lang="en-US" sz="2400" i="1" dirty="0" smtClean="0">
                <a:latin typeface="Corbel" pitchFamily="34" charset="0"/>
              </a:rPr>
              <a:t>thirsty.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019800" y="5591824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Corbel" pitchFamily="34" charset="0"/>
              </a:rPr>
              <a:t>was</a:t>
            </a:r>
            <a:r>
              <a:rPr lang="en-US" sz="2400" b="1" i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i="1" dirty="0" smtClean="0">
                <a:latin typeface="Corbel" pitchFamily="34" charset="0"/>
              </a:rPr>
              <a:t>thirsty.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33400" y="2319394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“got, received, became”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715000" y="2319394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“had, was/were”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33400" y="2236859"/>
            <a:ext cx="33528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340927" y="2218324"/>
            <a:ext cx="2895600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8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Verbs that change meaning depending on the tense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46764" y="1384614"/>
            <a:ext cx="2667000" cy="75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 smtClean="0">
                <a:latin typeface="Corbel" pitchFamily="34" charset="0"/>
              </a:rPr>
              <a:t>CONNAÎTRE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96636" y="2921581"/>
            <a:ext cx="270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Je </a:t>
            </a:r>
            <a:r>
              <a:rPr lang="en-US" sz="2400" dirty="0" err="1" smtClean="0">
                <a:latin typeface="Corbel" pitchFamily="34" charset="0"/>
              </a:rPr>
              <a:t>l’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connu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hier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105400" y="2934678"/>
            <a:ext cx="403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Je ne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connaissais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 pas Lyon.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3424535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met</a:t>
            </a:r>
            <a:r>
              <a:rPr lang="en-US" sz="2400" b="1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smtClean="0">
                <a:latin typeface="Corbel" pitchFamily="34" charset="0"/>
              </a:rPr>
              <a:t>him yesterday.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181600" y="3422556"/>
            <a:ext cx="373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Corbel" pitchFamily="34" charset="0"/>
              </a:rPr>
              <a:t>wasn’t familiar with </a:t>
            </a:r>
            <a:r>
              <a:rPr lang="en-US" sz="2400" i="1" dirty="0" smtClean="0">
                <a:latin typeface="Corbel" pitchFamily="34" charset="0"/>
              </a:rPr>
              <a:t>Lyon.  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85800" y="5334000"/>
            <a:ext cx="2944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su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son </a:t>
            </a:r>
            <a:r>
              <a:rPr lang="en-US" sz="2400" dirty="0" err="1" smtClean="0">
                <a:latin typeface="Corbel" pitchFamily="34" charset="0"/>
              </a:rPr>
              <a:t>prénom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715000" y="5334000"/>
            <a:ext cx="3124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Je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savais</a:t>
            </a:r>
            <a:r>
              <a:rPr lang="en-US" sz="2400" dirty="0" smtClean="0">
                <a:latin typeface="Corbel" pitchFamily="34" charset="0"/>
              </a:rPr>
              <a:t> son </a:t>
            </a:r>
            <a:r>
              <a:rPr lang="en-US" sz="2400" dirty="0" err="1" smtClean="0">
                <a:latin typeface="Corbel" pitchFamily="34" charset="0"/>
              </a:rPr>
              <a:t>prénom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51164" y="5825152"/>
            <a:ext cx="4073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found out / learned </a:t>
            </a:r>
            <a:r>
              <a:rPr lang="en-US" sz="2400" i="1" dirty="0" smtClean="0">
                <a:latin typeface="Corbel" pitchFamily="34" charset="0"/>
              </a:rPr>
              <a:t>his name.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999018" y="5728117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Corbel" pitchFamily="34" charset="0"/>
              </a:rPr>
              <a:t>knew</a:t>
            </a:r>
            <a:r>
              <a:rPr lang="en-US" sz="2400" b="1" i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i="1" dirty="0" smtClean="0">
                <a:latin typeface="Corbel" pitchFamily="34" charset="0"/>
              </a:rPr>
              <a:t>his name.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85800" y="2319394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“met, got to know”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257800" y="2319394"/>
            <a:ext cx="342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“knew, was familiar with”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76600" y="4038600"/>
            <a:ext cx="2667000" cy="75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 smtClean="0">
                <a:latin typeface="Corbel" pitchFamily="34" charset="0"/>
              </a:rPr>
              <a:t>SAVOIR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09600" y="48723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“found out, learned”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6438900" y="4846122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“knew”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33400" y="2236859"/>
            <a:ext cx="3096491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181600" y="2218324"/>
            <a:ext cx="3505199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33400" y="4698959"/>
            <a:ext cx="3096491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213765" y="4680424"/>
            <a:ext cx="1482436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6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4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Verbs that change meaning depending on the tense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71600" y="1384614"/>
            <a:ext cx="64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 smtClean="0">
                <a:latin typeface="Corbel" pitchFamily="34" charset="0"/>
              </a:rPr>
              <a:t>ÊTRE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3455" y="3016596"/>
            <a:ext cx="270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été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malade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999018" y="297027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étais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malade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3424535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got/became</a:t>
            </a:r>
            <a:r>
              <a:rPr lang="en-US" sz="2400" b="1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smtClean="0">
                <a:latin typeface="Corbel" pitchFamily="34" charset="0"/>
              </a:rPr>
              <a:t>sick.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341918" y="3434672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Corbel" pitchFamily="34" charset="0"/>
              </a:rPr>
              <a:t>was </a:t>
            </a:r>
            <a:r>
              <a:rPr lang="en-US" sz="2400" i="1" dirty="0" smtClean="0">
                <a:latin typeface="Corbel" pitchFamily="34" charset="0"/>
              </a:rPr>
              <a:t>sick.  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955964" y="5524183"/>
            <a:ext cx="2944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pu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le </a:t>
            </a:r>
            <a:r>
              <a:rPr lang="en-US" sz="2400" dirty="0" err="1" smtClean="0">
                <a:latin typeface="Corbel" pitchFamily="34" charset="0"/>
              </a:rPr>
              <a:t>voir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019801" y="5545018"/>
            <a:ext cx="3124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Je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pouvais</a:t>
            </a:r>
            <a:r>
              <a:rPr lang="en-US" sz="2400" dirty="0" smtClean="0">
                <a:latin typeface="Corbel" pitchFamily="34" charset="0"/>
              </a:rPr>
              <a:t> le </a:t>
            </a:r>
            <a:r>
              <a:rPr lang="en-US" sz="2400" dirty="0" err="1" smtClean="0">
                <a:latin typeface="Corbel" pitchFamily="34" charset="0"/>
              </a:rPr>
              <a:t>voir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33400" y="6015335"/>
            <a:ext cx="411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was able (and did) </a:t>
            </a:r>
            <a:r>
              <a:rPr lang="en-US" sz="2400" i="1" dirty="0" smtClean="0">
                <a:latin typeface="Corbel" pitchFamily="34" charset="0"/>
              </a:rPr>
              <a:t>see him.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248400" y="6019800"/>
            <a:ext cx="33528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Corbel" pitchFamily="34" charset="0"/>
              </a:rPr>
              <a:t>could</a:t>
            </a:r>
            <a:r>
              <a:rPr lang="en-US" sz="2400" b="1" i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i="1" dirty="0" smtClean="0">
                <a:latin typeface="Corbel" pitchFamily="34" charset="0"/>
              </a:rPr>
              <a:t>see him. </a:t>
            </a:r>
          </a:p>
          <a:p>
            <a:pPr>
              <a:spcBef>
                <a:spcPts val="600"/>
              </a:spcBef>
              <a:defRPr/>
            </a:pPr>
            <a:r>
              <a:rPr lang="en-US" sz="1600" i="1" dirty="0" smtClean="0">
                <a:latin typeface="Corbel" pitchFamily="34" charset="0"/>
              </a:rPr>
              <a:t>(whether or not I actually did.)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85800" y="2319394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“got, became”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134100" y="2331957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“was, were”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76600" y="3664803"/>
            <a:ext cx="266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 smtClean="0">
                <a:latin typeface="Corbel" pitchFamily="34" charset="0"/>
              </a:rPr>
              <a:t>POUVOIR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09600" y="48723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“was able (actually did)”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867401" y="4846122"/>
            <a:ext cx="29717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“was able (in theory)”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33401" y="2236859"/>
            <a:ext cx="23622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19" y="2218324"/>
            <a:ext cx="1963882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33400" y="4698959"/>
            <a:ext cx="32766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4680424"/>
            <a:ext cx="2819399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6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Verbs that change meaning depending on the tense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71600" y="1384614"/>
            <a:ext cx="64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 smtClean="0">
                <a:latin typeface="Corbel" pitchFamily="34" charset="0"/>
              </a:rPr>
              <a:t>VOULOIR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3455" y="3016596"/>
            <a:ext cx="270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voulu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voyager.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999018" y="2970270"/>
            <a:ext cx="2992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Je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voulais</a:t>
            </a:r>
            <a:r>
              <a:rPr lang="en-US" sz="2400" dirty="0" smtClean="0">
                <a:latin typeface="Corbel" pitchFamily="34" charset="0"/>
              </a:rPr>
              <a:t> voyager.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5800" y="3424535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decided </a:t>
            </a:r>
            <a:r>
              <a:rPr lang="en-US" sz="2400" i="1" dirty="0" smtClean="0">
                <a:latin typeface="Corbel" pitchFamily="34" charset="0"/>
              </a:rPr>
              <a:t>to travel.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19801" y="3434672"/>
            <a:ext cx="25145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Corbel" pitchFamily="34" charset="0"/>
              </a:rPr>
              <a:t>wanted </a:t>
            </a:r>
            <a:r>
              <a:rPr lang="en-US" sz="2400" i="1" dirty="0" smtClean="0">
                <a:latin typeface="Corbel" pitchFamily="34" charset="0"/>
              </a:rPr>
              <a:t>to travel.  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955964" y="5524183"/>
            <a:ext cx="2944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Tu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as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dû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savoir</a:t>
            </a:r>
            <a:r>
              <a:rPr lang="en-US" sz="2400" dirty="0">
                <a:latin typeface="Corbel" pitchFamily="34" charset="0"/>
              </a:rPr>
              <a:t>!</a:t>
            </a:r>
            <a:endParaRPr lang="en-US" sz="2400" dirty="0" smtClean="0">
              <a:latin typeface="Corbel" pitchFamily="34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019801" y="5545018"/>
            <a:ext cx="3124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Tu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devais</a:t>
            </a:r>
            <a:r>
              <a:rPr lang="en-US" sz="2400" dirty="0" smtClean="0">
                <a:latin typeface="Corbel" pitchFamily="34" charset="0"/>
              </a:rPr>
              <a:t> savoir.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33400" y="6015335"/>
            <a:ext cx="35398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You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must have </a:t>
            </a:r>
            <a:r>
              <a:rPr lang="en-US" sz="2400" i="1" dirty="0" smtClean="0">
                <a:latin typeface="Corbel" pitchFamily="34" charset="0"/>
              </a:rPr>
              <a:t>known!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498523" y="6038297"/>
            <a:ext cx="4014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You </a:t>
            </a:r>
            <a:r>
              <a:rPr lang="en-US" sz="2400" i="1" dirty="0" smtClean="0">
                <a:solidFill>
                  <a:srgbClr val="0000FF"/>
                </a:solidFill>
                <a:latin typeface="Corbel" pitchFamily="34" charset="0"/>
              </a:rPr>
              <a:t>were supposed </a:t>
            </a:r>
            <a:r>
              <a:rPr lang="en-US" sz="2400" i="1" dirty="0" smtClean="0">
                <a:latin typeface="Corbel" pitchFamily="34" charset="0"/>
              </a:rPr>
              <a:t>to know. 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85800" y="2319394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“decided to, tried to”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324600" y="2331957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“wanted”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76600" y="3664803"/>
            <a:ext cx="266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 smtClean="0">
                <a:latin typeface="Corbel" pitchFamily="34" charset="0"/>
              </a:rPr>
              <a:t>DEVOIR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09600" y="48723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“had to, must have”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6019802" y="4846122"/>
            <a:ext cx="29717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“was supposed to”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33400" y="2236859"/>
            <a:ext cx="3124199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19" y="2218324"/>
            <a:ext cx="1963882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33400" y="4698959"/>
            <a:ext cx="27432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4680424"/>
            <a:ext cx="2819399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7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Verbs that tend to be in the IMPARFAIT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676400" y="1242535"/>
            <a:ext cx="7315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000" dirty="0" smtClean="0">
                <a:latin typeface="Corbel" pitchFamily="34" charset="0"/>
              </a:rPr>
              <a:t>French verbs that describe BACKGROUND information such as SITUATIONS, STATES of BEING, or MENTAL STATES are most commonly in the </a:t>
            </a:r>
            <a:r>
              <a:rPr lang="en-US" sz="2000" dirty="0" err="1" smtClean="0">
                <a:latin typeface="Corbel" pitchFamily="34" charset="0"/>
              </a:rPr>
              <a:t>imparfait</a:t>
            </a:r>
            <a:endParaRPr lang="en-US" sz="2000" dirty="0" smtClean="0">
              <a:latin typeface="Corbel" pitchFamily="34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447800" y="2330876"/>
            <a:ext cx="121920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aimer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orbel" pitchFamily="34" charset="0"/>
              </a:rPr>
              <a:t>avoir</a:t>
            </a:r>
            <a:endParaRPr lang="en-US" sz="2400" dirty="0" smtClean="0">
              <a:solidFill>
                <a:srgbClr val="0000FF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orbel" pitchFamily="34" charset="0"/>
              </a:rPr>
              <a:t>croire</a:t>
            </a:r>
            <a:endParaRPr lang="en-US" sz="2400" dirty="0" smtClean="0">
              <a:solidFill>
                <a:srgbClr val="0000FF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orbel" pitchFamily="34" charset="0"/>
              </a:rPr>
              <a:t>espérer</a:t>
            </a:r>
            <a:endParaRPr lang="en-US" sz="2400" dirty="0" smtClean="0">
              <a:solidFill>
                <a:srgbClr val="0000FF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orbel" pitchFamily="34" charset="0"/>
              </a:rPr>
              <a:t>être</a:t>
            </a:r>
            <a:endParaRPr lang="en-US" sz="2400" dirty="0" smtClean="0">
              <a:solidFill>
                <a:srgbClr val="0000FF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faire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orbel" pitchFamily="34" charset="0"/>
              </a:rPr>
              <a:t>penser</a:t>
            </a:r>
            <a:endParaRPr lang="en-US" sz="2400" dirty="0" smtClean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667000" y="2514600"/>
            <a:ext cx="2819400" cy="36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endParaRPr lang="en-US" sz="2400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J’avais</a:t>
            </a:r>
            <a:r>
              <a:rPr lang="en-US" sz="2400" dirty="0" smtClean="0">
                <a:latin typeface="Corbel" pitchFamily="34" charset="0"/>
              </a:rPr>
              <a:t> la grippe.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Il </a:t>
            </a:r>
            <a:r>
              <a:rPr lang="en-US" sz="2400" dirty="0" err="1" smtClean="0">
                <a:latin typeface="Corbel" pitchFamily="34" charset="0"/>
              </a:rPr>
              <a:t>faisait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froid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867400" y="2286000"/>
            <a:ext cx="281940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J’ai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eu</a:t>
            </a:r>
            <a:r>
              <a:rPr lang="en-US" sz="2400" dirty="0" smtClean="0">
                <a:latin typeface="Corbel" pitchFamily="34" charset="0"/>
              </a:rPr>
              <a:t> la grippe.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Il a fait </a:t>
            </a:r>
            <a:r>
              <a:rPr lang="en-US" sz="2400" dirty="0" err="1" smtClean="0">
                <a:latin typeface="Corbel" pitchFamily="34" charset="0"/>
              </a:rPr>
              <a:t>froid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hier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3048000" y="3500735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had </a:t>
            </a:r>
            <a:r>
              <a:rPr lang="en-US" sz="2400" i="1" dirty="0" smtClean="0">
                <a:latin typeface="Corbel" pitchFamily="34" charset="0"/>
              </a:rPr>
              <a:t>the flu.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6248400" y="3500734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got </a:t>
            </a:r>
            <a:r>
              <a:rPr lang="en-US" sz="2400" i="1" dirty="0" smtClean="0">
                <a:latin typeface="Corbel" pitchFamily="34" charset="0"/>
              </a:rPr>
              <a:t>the flu.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819400" y="5956621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It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was </a:t>
            </a:r>
            <a:r>
              <a:rPr lang="en-US" sz="2400" i="1" dirty="0" smtClean="0">
                <a:latin typeface="Corbel" pitchFamily="34" charset="0"/>
              </a:rPr>
              <a:t>cold.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5867400" y="5956620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 smtClean="0">
                <a:latin typeface="Corbel" pitchFamily="34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was </a:t>
            </a:r>
            <a:r>
              <a:rPr lang="en-US" sz="2400" i="1" dirty="0" smtClean="0">
                <a:latin typeface="Corbel" pitchFamily="34" charset="0"/>
              </a:rPr>
              <a:t>cold out yesterday.</a:t>
            </a:r>
          </a:p>
        </p:txBody>
      </p:sp>
    </p:spTree>
    <p:extLst>
      <p:ext uri="{BB962C8B-B14F-4D97-AF65-F5344CB8AC3E}">
        <p14:creationId xmlns:p14="http://schemas.microsoft.com/office/powerpoint/2010/main" val="344665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62100" y="1414040"/>
            <a:ext cx="7239000" cy="58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Remember the acronym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0"/>
            <a:ext cx="381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rbel" panose="020B0503020204020204" pitchFamily="34" charset="0"/>
                <a:cs typeface="Cordia New" panose="020B0304020202020204" pitchFamily="34" charset="-34"/>
              </a:rPr>
              <a:t>S</a:t>
            </a:r>
            <a:endParaRPr lang="en-US" sz="2400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2967335"/>
            <a:ext cx="381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rbel" panose="020B0503020204020204" pitchFamily="34" charset="0"/>
                <a:cs typeface="Cordia New" panose="020B0304020202020204" pitchFamily="34" charset="-34"/>
              </a:rPr>
              <a:t>A</a:t>
            </a:r>
            <a:endParaRPr lang="en-US" sz="2400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3733800"/>
            <a:ext cx="381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rbel" panose="020B0503020204020204" pitchFamily="34" charset="0"/>
                <a:cs typeface="Cordia New" panose="020B0304020202020204" pitchFamily="34" charset="-34"/>
              </a:rPr>
              <a:t>F</a:t>
            </a:r>
            <a:endParaRPr lang="en-US" sz="2400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4491335"/>
            <a:ext cx="381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rbel" panose="020B0503020204020204" pitchFamily="34" charset="0"/>
                <a:cs typeface="Cordia New" panose="020B0304020202020204" pitchFamily="34" charset="-34"/>
              </a:rPr>
              <a:t>E</a:t>
            </a:r>
            <a:endParaRPr lang="en-US" sz="2400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2286000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rbel" panose="020B0503020204020204" pitchFamily="34" charset="0"/>
                <a:cs typeface="Cordia New" panose="020B0304020202020204" pitchFamily="34" charset="-34"/>
              </a:rPr>
              <a:t>W</a:t>
            </a:r>
            <a:endParaRPr lang="en-US" sz="2400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2880871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ordia New" panose="020B0304020202020204" pitchFamily="34" charset="-34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9200" y="3500735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rbel" panose="020B0503020204020204" pitchFamily="34" charset="0"/>
                <a:cs typeface="Cordia New" panose="020B0304020202020204" pitchFamily="34" charset="-34"/>
              </a:rPr>
              <a:t>T</a:t>
            </a:r>
            <a:endParaRPr lang="en-US" sz="2400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4110334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rbel" panose="020B0503020204020204" pitchFamily="34" charset="0"/>
                <a:cs typeface="Cordia New" panose="020B0304020202020204" pitchFamily="34" charset="-34"/>
              </a:rPr>
              <a:t>E</a:t>
            </a:r>
            <a:endParaRPr lang="en-US" sz="2400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4719933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rbel" panose="020B0503020204020204" pitchFamily="34" charset="0"/>
                <a:cs typeface="Cordia New" panose="020B0304020202020204" pitchFamily="34" charset="-34"/>
              </a:rPr>
              <a:t>R</a:t>
            </a:r>
            <a:endParaRPr lang="en-US" sz="2400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5329532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rbel" panose="020B0503020204020204" pitchFamily="34" charset="0"/>
                <a:cs typeface="Cordia New" panose="020B0304020202020204" pitchFamily="34" charset="-34"/>
              </a:rPr>
              <a:t>S</a:t>
            </a:r>
            <a:endParaRPr lang="en-US" sz="2400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2362943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Specific moment in the past</a:t>
            </a:r>
            <a:endParaRPr lang="en-US" i="1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2895600"/>
            <a:ext cx="2971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Action that interrupts an </a:t>
            </a:r>
          </a:p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on-going action</a:t>
            </a:r>
            <a:endParaRPr lang="en-US" i="1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3697069"/>
            <a:ext cx="2971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Focus on the beginning or end of an action</a:t>
            </a:r>
            <a:endParaRPr lang="en-US" i="1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600" y="4459069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Enclosed amount of time</a:t>
            </a:r>
            <a:endParaRPr lang="en-US" i="1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2600" y="2373868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Weather</a:t>
            </a:r>
            <a:endParaRPr lang="en-US" i="1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600" y="2895600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Age</a:t>
            </a:r>
            <a:endParaRPr lang="en-US" i="1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62600" y="3546901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Time</a:t>
            </a:r>
            <a:endParaRPr lang="en-US" i="1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62600" y="4186489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Emotion</a:t>
            </a:r>
            <a:endParaRPr lang="en-US" i="1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62600" y="4812266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Repetitive action / used to </a:t>
            </a:r>
            <a:endParaRPr lang="en-US" i="1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62600" y="5350062"/>
            <a:ext cx="2971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Setting the scene </a:t>
            </a:r>
          </a:p>
          <a:p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(was –</a:t>
            </a:r>
            <a:r>
              <a:rPr lang="en-US" i="1" dirty="0" err="1" smtClean="0">
                <a:latin typeface="Corbel" panose="020B0503020204020204" pitchFamily="34" charset="0"/>
                <a:cs typeface="Cordia New" panose="020B0304020202020204" pitchFamily="34" charset="-34"/>
              </a:rPr>
              <a:t>ing</a:t>
            </a:r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, were –</a:t>
            </a:r>
            <a:r>
              <a:rPr lang="en-US" i="1" dirty="0" err="1" smtClean="0">
                <a:latin typeface="Corbel" panose="020B0503020204020204" pitchFamily="34" charset="0"/>
                <a:cs typeface="Cordia New" panose="020B0304020202020204" pitchFamily="34" charset="-34"/>
              </a:rPr>
              <a:t>ing</a:t>
            </a:r>
            <a:r>
              <a:rPr lang="en-US" i="1" dirty="0" smtClean="0">
                <a:latin typeface="Corbel" panose="020B0503020204020204" pitchFamily="34" charset="0"/>
                <a:cs typeface="Cordia New" panose="020B0304020202020204" pitchFamily="34" charset="-34"/>
              </a:rPr>
              <a:t>)</a:t>
            </a:r>
            <a:endParaRPr lang="en-US" i="1" dirty="0">
              <a:latin typeface="Corbel" panose="020B050302020402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11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Passé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Composé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 vs.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Imparfait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600201" y="1524000"/>
            <a:ext cx="7315199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Notice the difference in meanings:</a:t>
            </a:r>
          </a:p>
          <a:p>
            <a:pPr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Composé</a:t>
            </a:r>
            <a:endParaRPr lang="en-US" sz="2400" b="1" dirty="0" smtClean="0">
              <a:solidFill>
                <a:srgbClr val="FF0000"/>
              </a:solidFill>
              <a:latin typeface="Corbel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orbel" pitchFamily="34" charset="0"/>
              </a:rPr>
              <a:t>“</a:t>
            </a:r>
            <a:r>
              <a:rPr lang="en-US" sz="2400" dirty="0" err="1" smtClean="0">
                <a:latin typeface="Corbel" pitchFamily="34" charset="0"/>
              </a:rPr>
              <a:t>ed</a:t>
            </a:r>
            <a:r>
              <a:rPr lang="en-US" sz="2400" dirty="0" smtClean="0">
                <a:latin typeface="Corbel" pitchFamily="34" charset="0"/>
              </a:rPr>
              <a:t>”, did ………… , has/have ……………..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loué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=  </a:t>
            </a:r>
            <a:r>
              <a:rPr lang="en-US" sz="2400" i="1" dirty="0" smtClean="0">
                <a:latin typeface="Corbel" pitchFamily="34" charset="0"/>
              </a:rPr>
              <a:t>I rented , did rent, have rented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2400" i="1" dirty="0">
              <a:latin typeface="Corbe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Imparfait</a:t>
            </a:r>
            <a:endParaRPr lang="en-US" sz="2400" b="1" dirty="0" smtClean="0">
              <a:solidFill>
                <a:srgbClr val="0000FF"/>
              </a:solidFill>
              <a:latin typeface="Corbel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orbel" pitchFamily="34" charset="0"/>
              </a:rPr>
              <a:t>Was ………</a:t>
            </a:r>
            <a:r>
              <a:rPr lang="en-US" sz="2400" dirty="0" err="1" smtClean="0">
                <a:latin typeface="Corbel" pitchFamily="34" charset="0"/>
              </a:rPr>
              <a:t>ing</a:t>
            </a:r>
            <a:r>
              <a:rPr lang="en-US" sz="2400" dirty="0" smtClean="0">
                <a:latin typeface="Corbel" pitchFamily="34" charset="0"/>
              </a:rPr>
              <a:t>, used to ……………..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Corbel" pitchFamily="34" charset="0"/>
              </a:rPr>
              <a:t>Je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louais</a:t>
            </a:r>
            <a:r>
              <a:rPr lang="en-US" sz="2400" dirty="0" smtClean="0">
                <a:latin typeface="Corbel" pitchFamily="34" charset="0"/>
              </a:rPr>
              <a:t> = </a:t>
            </a:r>
            <a:r>
              <a:rPr lang="en-US" sz="2400" i="1" dirty="0" smtClean="0">
                <a:latin typeface="Corbel" pitchFamily="34" charset="0"/>
              </a:rPr>
              <a:t>I was renting, used to rent</a:t>
            </a:r>
          </a:p>
          <a:p>
            <a:pPr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79925"/>
              </p:ext>
            </p:extLst>
          </p:nvPr>
        </p:nvGraphicFramePr>
        <p:xfrm>
          <a:off x="304797" y="2057400"/>
          <a:ext cx="8686802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3"/>
                <a:gridCol w="4571999"/>
              </a:tblGrid>
              <a:tr h="5915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5661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Expressions that signal 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37855" y="1371600"/>
            <a:ext cx="5472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Certain ADVERBS signal a past tense: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265958" y="2133600"/>
            <a:ext cx="2736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Passé </a:t>
            </a:r>
            <a:r>
              <a:rPr lang="en-US" sz="2400" dirty="0" err="1" smtClean="0">
                <a:latin typeface="Corbel" pitchFamily="34" charset="0"/>
              </a:rPr>
              <a:t>Composé</a:t>
            </a:r>
            <a:r>
              <a:rPr lang="en-US" sz="2400" dirty="0" smtClean="0">
                <a:latin typeface="Corbel" pitchFamily="34" charset="0"/>
              </a:rPr>
              <a:t>: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943600" y="2138973"/>
            <a:ext cx="2736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Imparfait</a:t>
            </a:r>
            <a:r>
              <a:rPr lang="en-US" sz="2400" dirty="0" smtClean="0">
                <a:latin typeface="Corbel" pitchFamily="34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8" y="2934509"/>
            <a:ext cx="4191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soudain</a:t>
            </a:r>
            <a:r>
              <a:rPr lang="en-US" sz="2000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smtClean="0">
                <a:latin typeface="Corbel" panose="020B0503020204020204" pitchFamily="34" charset="0"/>
              </a:rPr>
              <a:t>………………………  </a:t>
            </a:r>
            <a:r>
              <a:rPr lang="en-US" sz="2000" i="1" dirty="0" smtClean="0">
                <a:latin typeface="Corbel" panose="020B0503020204020204" pitchFamily="34" charset="0"/>
              </a:rPr>
              <a:t>suddenly</a:t>
            </a:r>
          </a:p>
          <a:p>
            <a:pPr>
              <a:lnSpc>
                <a:spcPct val="150000"/>
              </a:lnSpc>
            </a:pPr>
            <a:endParaRPr lang="en-US" sz="2000" i="1" dirty="0" smtClean="0">
              <a:latin typeface="Corbel" panose="020B0503020204020204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tout d’un coup/ </a:t>
            </a:r>
            <a:r>
              <a:rPr lang="en-US" sz="2000" dirty="0" smtClean="0">
                <a:latin typeface="Corbel" panose="020B0503020204020204" pitchFamily="34" charset="0"/>
              </a:rPr>
              <a:t>…………..    </a:t>
            </a:r>
            <a:r>
              <a:rPr lang="en-US" sz="2000" i="1" dirty="0" smtClean="0">
                <a:latin typeface="Corbel" panose="020B0503020204020204" pitchFamily="34" charset="0"/>
              </a:rPr>
              <a:t>all of a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tout à coup                               </a:t>
            </a:r>
            <a:r>
              <a:rPr lang="en-US" sz="2000" i="1" dirty="0" smtClean="0">
                <a:latin typeface="Corbel" panose="020B0503020204020204" pitchFamily="34" charset="0"/>
              </a:rPr>
              <a:t>sudden</a:t>
            </a:r>
          </a:p>
          <a:p>
            <a:endParaRPr lang="en-US" sz="2000" dirty="0" smtClean="0">
              <a:latin typeface="Corbel" panose="020B0503020204020204" pitchFamily="34" charset="0"/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une</a:t>
            </a:r>
            <a:r>
              <a:rPr lang="en-US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(</a:t>
            </a:r>
            <a:r>
              <a:rPr lang="en-US" sz="20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deux</a:t>
            </a:r>
            <a:r>
              <a:rPr lang="en-US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etc</a:t>
            </a:r>
            <a:r>
              <a:rPr lang="en-US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…) </a:t>
            </a:r>
            <a:r>
              <a:rPr lang="en-US" sz="20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fois</a:t>
            </a:r>
            <a:r>
              <a:rPr lang="en-US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smtClean="0">
                <a:latin typeface="Corbel" panose="020B0503020204020204" pitchFamily="34" charset="0"/>
              </a:rPr>
              <a:t>……. </a:t>
            </a:r>
            <a:r>
              <a:rPr lang="en-US" sz="2000" i="1" dirty="0" smtClean="0">
                <a:latin typeface="Corbel" panose="020B0503020204020204" pitchFamily="34" charset="0"/>
              </a:rPr>
              <a:t>one time</a:t>
            </a:r>
          </a:p>
          <a:p>
            <a:r>
              <a:rPr lang="en-US" sz="2000" dirty="0" smtClean="0">
                <a:latin typeface="Corbel" panose="020B0503020204020204" pitchFamily="34" charset="0"/>
              </a:rPr>
              <a:t>                                                       </a:t>
            </a:r>
            <a:r>
              <a:rPr lang="en-US" sz="2000" i="1" dirty="0" smtClean="0">
                <a:latin typeface="Corbel" panose="020B0503020204020204" pitchFamily="34" charset="0"/>
              </a:rPr>
              <a:t>twice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un jour </a:t>
            </a:r>
            <a:r>
              <a:rPr lang="en-US" sz="2000" dirty="0" smtClean="0">
                <a:latin typeface="Corbel" panose="020B0503020204020204" pitchFamily="34" charset="0"/>
              </a:rPr>
              <a:t>………………………. </a:t>
            </a:r>
            <a:r>
              <a:rPr lang="en-US" sz="2000" i="1" smtClean="0">
                <a:latin typeface="Corbel" panose="020B0503020204020204" pitchFamily="34" charset="0"/>
              </a:rPr>
              <a:t>one day</a:t>
            </a:r>
            <a:endParaRPr lang="en-US" sz="2000" i="1" dirty="0">
              <a:latin typeface="Corbel" panose="020B05030202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1999" y="2824773"/>
            <a:ext cx="441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rbel" panose="020B0503020204020204" pitchFamily="34" charset="0"/>
              </a:rPr>
              <a:t>autrefois </a:t>
            </a:r>
            <a:r>
              <a:rPr lang="en-US" sz="2000" dirty="0" smtClean="0">
                <a:latin typeface="Corbel" panose="020B0503020204020204" pitchFamily="34" charset="0"/>
              </a:rPr>
              <a:t>………………………... </a:t>
            </a:r>
            <a:r>
              <a:rPr lang="en-US" sz="2000" i="1" dirty="0" smtClean="0">
                <a:latin typeface="Corbel" panose="020B0503020204020204" pitchFamily="34" charset="0"/>
              </a:rPr>
              <a:t>formerly </a:t>
            </a:r>
            <a:r>
              <a:rPr lang="en-US" sz="2000" i="1" dirty="0">
                <a:latin typeface="Corbel" panose="020B0503020204020204" pitchFamily="34" charset="0"/>
              </a:rPr>
              <a:t>/ </a:t>
            </a:r>
            <a:r>
              <a:rPr lang="en-US" sz="2000" i="1" dirty="0" smtClean="0">
                <a:latin typeface="Corbel" panose="020B0503020204020204" pitchFamily="34" charset="0"/>
              </a:rPr>
              <a:t>               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 </a:t>
            </a:r>
            <a:r>
              <a:rPr lang="en-US" sz="2000" i="1" dirty="0" smtClean="0">
                <a:latin typeface="Corbel" panose="020B0503020204020204" pitchFamily="34" charset="0"/>
              </a:rPr>
              <a:t>                                                    in </a:t>
            </a:r>
            <a:r>
              <a:rPr lang="en-US" sz="2000" i="1" dirty="0">
                <a:latin typeface="Corbel" panose="020B0503020204020204" pitchFamily="34" charset="0"/>
              </a:rPr>
              <a:t>the old days</a:t>
            </a:r>
          </a:p>
          <a:p>
            <a:pPr>
              <a:lnSpc>
                <a:spcPct val="20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d’habitude</a:t>
            </a:r>
            <a:r>
              <a:rPr lang="en-US" sz="2000" dirty="0" smtClean="0">
                <a:latin typeface="Corbel" panose="020B0503020204020204" pitchFamily="34" charset="0"/>
              </a:rPr>
              <a:t> ……………………  </a:t>
            </a:r>
            <a:r>
              <a:rPr lang="en-US" sz="2000" i="1" dirty="0" smtClean="0">
                <a:latin typeface="Corbel" panose="020B0503020204020204" pitchFamily="34" charset="0"/>
              </a:rPr>
              <a:t>usually</a:t>
            </a:r>
          </a:p>
          <a:p>
            <a:pPr>
              <a:lnSpc>
                <a:spcPct val="20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parfois</a:t>
            </a:r>
            <a:r>
              <a:rPr lang="en-US" sz="2000" dirty="0" smtClean="0">
                <a:latin typeface="Corbel" panose="020B0503020204020204" pitchFamily="34" charset="0"/>
              </a:rPr>
              <a:t> …………………….…..  </a:t>
            </a:r>
            <a:r>
              <a:rPr lang="en-US" sz="2000" i="1" dirty="0" smtClean="0">
                <a:latin typeface="Corbel" panose="020B0503020204020204" pitchFamily="34" charset="0"/>
              </a:rPr>
              <a:t>sometimes</a:t>
            </a:r>
            <a:endParaRPr lang="en-US" sz="2000" dirty="0" smtClean="0">
              <a:latin typeface="Corbel" panose="020B0503020204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souvent</a:t>
            </a:r>
            <a:r>
              <a:rPr lang="en-US" sz="2000" dirty="0" smtClean="0">
                <a:latin typeface="Corbel" panose="020B0503020204020204" pitchFamily="34" charset="0"/>
              </a:rPr>
              <a:t> ………………….……. </a:t>
            </a:r>
            <a:r>
              <a:rPr lang="en-US" sz="2000" i="1" dirty="0" smtClean="0">
                <a:latin typeface="Corbel" panose="020B0503020204020204" pitchFamily="34" charset="0"/>
              </a:rPr>
              <a:t>often</a:t>
            </a:r>
            <a:r>
              <a:rPr lang="en-US" sz="2000" dirty="0" smtClean="0">
                <a:latin typeface="Corbel" panose="020B0503020204020204" pitchFamily="34" charset="0"/>
              </a:rPr>
              <a:t>                                          </a:t>
            </a:r>
            <a:endParaRPr lang="en-US" sz="2000" i="1" dirty="0" smtClean="0">
              <a:latin typeface="Corbel" panose="020B0503020204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toujours</a:t>
            </a:r>
            <a:r>
              <a:rPr lang="en-US" sz="2000" dirty="0" smtClean="0">
                <a:latin typeface="Corbel" panose="020B0503020204020204" pitchFamily="34" charset="0"/>
              </a:rPr>
              <a:t> ………………………. </a:t>
            </a:r>
            <a:r>
              <a:rPr lang="en-US" sz="2000" i="1" dirty="0" smtClean="0">
                <a:latin typeface="Corbel" panose="020B0503020204020204" pitchFamily="34" charset="0"/>
              </a:rPr>
              <a:t>always</a:t>
            </a:r>
          </a:p>
          <a:p>
            <a:pPr>
              <a:lnSpc>
                <a:spcPct val="20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tous</a:t>
            </a:r>
            <a:r>
              <a:rPr lang="en-US" sz="2000" dirty="0" smtClean="0">
                <a:solidFill>
                  <a:srgbClr val="0000FF"/>
                </a:solidFill>
                <a:latin typeface="Corbel" panose="020B0503020204020204" pitchFamily="34" charset="0"/>
              </a:rPr>
              <a:t> les </a:t>
            </a: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jours</a:t>
            </a:r>
            <a:r>
              <a:rPr lang="en-US" sz="2000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i="1" dirty="0" smtClean="0">
                <a:latin typeface="Corbel" panose="020B0503020204020204" pitchFamily="34" charset="0"/>
              </a:rPr>
              <a:t>………………… every day</a:t>
            </a:r>
            <a:endParaRPr lang="en-US" sz="2000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1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66850" y="615097"/>
            <a:ext cx="472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 smtClean="0">
                <a:latin typeface="Corbel" pitchFamily="34" charset="0"/>
              </a:rPr>
              <a:t>Pratiquons</a:t>
            </a:r>
            <a:r>
              <a:rPr lang="en-US" sz="3200" dirty="0" smtClean="0">
                <a:latin typeface="Corbel" pitchFamily="34" charset="0"/>
              </a:rPr>
              <a:t> …</a:t>
            </a:r>
            <a:endParaRPr lang="en-US" sz="3200" dirty="0">
              <a:latin typeface="Corbel" pitchFamily="34" charset="0"/>
            </a:endParaRP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0" y="1447800"/>
            <a:ext cx="46482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I </a:t>
            </a:r>
            <a:r>
              <a:rPr lang="en-US" altLang="en-US" b="1" i="1" dirty="0" smtClean="0">
                <a:latin typeface="Corbel" panose="020B0503020204020204" pitchFamily="34" charset="0"/>
              </a:rPr>
              <a:t>was born </a:t>
            </a:r>
            <a:r>
              <a:rPr lang="en-US" altLang="en-US" i="1" dirty="0" smtClean="0">
                <a:latin typeface="Corbel" panose="020B0503020204020204" pitchFamily="34" charset="0"/>
              </a:rPr>
              <a:t>in Atlanta.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i="1" dirty="0" smtClean="0">
                <a:latin typeface="Corbel" panose="020B0503020204020204" pitchFamily="34" charset="0"/>
              </a:rPr>
              <a:t>I </a:t>
            </a:r>
            <a:r>
              <a:rPr lang="en-US" altLang="en-US" b="1" i="1" dirty="0" smtClean="0">
                <a:latin typeface="Corbel" panose="020B0503020204020204" pitchFamily="34" charset="0"/>
              </a:rPr>
              <a:t>was</a:t>
            </a:r>
            <a:r>
              <a:rPr lang="en-US" altLang="en-US" i="1" dirty="0" smtClean="0">
                <a:latin typeface="Corbel" panose="020B0503020204020204" pitchFamily="34" charset="0"/>
              </a:rPr>
              <a:t> 7 when my family… </a:t>
            </a:r>
          </a:p>
          <a:p>
            <a:pPr algn="r">
              <a:spcBef>
                <a:spcPct val="50000"/>
              </a:spcBef>
            </a:pPr>
            <a:r>
              <a:rPr lang="en-US" altLang="en-US" b="1" i="1" dirty="0" smtClean="0">
                <a:latin typeface="Corbel" panose="020B0503020204020204" pitchFamily="34" charset="0"/>
              </a:rPr>
              <a:t>moved </a:t>
            </a:r>
            <a:r>
              <a:rPr lang="en-US" altLang="en-US" i="1" dirty="0" smtClean="0">
                <a:latin typeface="Corbel" panose="020B0503020204020204" pitchFamily="34" charset="0"/>
              </a:rPr>
              <a:t>to France.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i="1" dirty="0" smtClean="0">
                <a:latin typeface="Corbel" panose="020B0503020204020204" pitchFamily="34" charset="0"/>
              </a:rPr>
              <a:t>We </a:t>
            </a:r>
            <a:r>
              <a:rPr lang="en-US" altLang="en-US" b="1" i="1" dirty="0" smtClean="0">
                <a:latin typeface="Corbel" panose="020B0503020204020204" pitchFamily="34" charset="0"/>
              </a:rPr>
              <a:t>liked </a:t>
            </a:r>
            <a:r>
              <a:rPr lang="en-US" altLang="en-US" i="1" dirty="0" smtClean="0">
                <a:latin typeface="Corbel" panose="020B0503020204020204" pitchFamily="34" charset="0"/>
              </a:rPr>
              <a:t>to explore Paris.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We </a:t>
            </a:r>
            <a:r>
              <a:rPr lang="en-US" altLang="en-US" b="1" i="1" dirty="0" smtClean="0">
                <a:latin typeface="Corbel" panose="020B0503020204020204" pitchFamily="34" charset="0"/>
              </a:rPr>
              <a:t>went up </a:t>
            </a:r>
            <a:r>
              <a:rPr lang="en-US" altLang="en-US" i="1" dirty="0" smtClean="0">
                <a:latin typeface="Corbel" panose="020B0503020204020204" pitchFamily="34" charset="0"/>
              </a:rPr>
              <a:t>the Eiffel Tower 7 times!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i="1" dirty="0" smtClean="0">
                <a:latin typeface="Corbel" panose="020B0503020204020204" pitchFamily="34" charset="0"/>
              </a:rPr>
              <a:t>We </a:t>
            </a:r>
            <a:r>
              <a:rPr lang="en-US" altLang="en-US" b="1" i="1" dirty="0" smtClean="0">
                <a:latin typeface="Corbel" panose="020B0503020204020204" pitchFamily="34" charset="0"/>
              </a:rPr>
              <a:t>visited</a:t>
            </a:r>
            <a:r>
              <a:rPr lang="en-US" altLang="en-US" i="1" dirty="0" smtClean="0">
                <a:latin typeface="Corbel" panose="020B0503020204020204" pitchFamily="34" charset="0"/>
              </a:rPr>
              <a:t> the Louvre on Saturdays.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i="1" dirty="0" smtClean="0">
                <a:latin typeface="Corbel" panose="020B0503020204020204" pitchFamily="34" charset="0"/>
              </a:rPr>
              <a:t>We often </a:t>
            </a:r>
            <a:r>
              <a:rPr lang="en-US" altLang="en-US" b="1" i="1" dirty="0" err="1" smtClean="0">
                <a:latin typeface="Corbel" panose="020B0503020204020204" pitchFamily="34" charset="0"/>
              </a:rPr>
              <a:t>picknicked</a:t>
            </a:r>
            <a:r>
              <a:rPr lang="en-US" altLang="en-US" i="1" dirty="0" smtClean="0">
                <a:latin typeface="Corbel" panose="020B0503020204020204" pitchFamily="34" charset="0"/>
              </a:rPr>
              <a:t> in the gardens..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e</a:t>
            </a:r>
            <a:r>
              <a:rPr lang="en-US" altLang="en-US" i="1" dirty="0" smtClean="0">
                <a:latin typeface="Corbel" panose="020B0503020204020204" pitchFamily="34" charset="0"/>
              </a:rPr>
              <a:t>xcept when it </a:t>
            </a:r>
            <a:r>
              <a:rPr lang="en-US" altLang="en-US" b="1" i="1" dirty="0" smtClean="0">
                <a:latin typeface="Corbel" panose="020B0503020204020204" pitchFamily="34" charset="0"/>
              </a:rPr>
              <a:t>rained</a:t>
            </a:r>
            <a:r>
              <a:rPr lang="en-US" altLang="en-US" i="1" dirty="0" smtClean="0">
                <a:latin typeface="Corbel" panose="020B0503020204020204" pitchFamily="34" charset="0"/>
              </a:rPr>
              <a:t>.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i="1" dirty="0" smtClean="0">
                <a:latin typeface="Corbel" panose="020B0503020204020204" pitchFamily="34" charset="0"/>
              </a:rPr>
              <a:t>My sister</a:t>
            </a:r>
            <a:r>
              <a:rPr lang="en-US" altLang="en-US" b="1" i="1" dirty="0" smtClean="0">
                <a:latin typeface="Corbel" panose="020B0503020204020204" pitchFamily="34" charset="0"/>
              </a:rPr>
              <a:t> loved </a:t>
            </a:r>
            <a:r>
              <a:rPr lang="en-US" altLang="en-US" i="1" dirty="0" smtClean="0">
                <a:latin typeface="Corbel" panose="020B0503020204020204" pitchFamily="34" charset="0"/>
              </a:rPr>
              <a:t>to eat crêpes.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i="1" dirty="0" smtClean="0">
                <a:latin typeface="Corbel" panose="020B0503020204020204" pitchFamily="34" charset="0"/>
              </a:rPr>
              <a:t>One time, I </a:t>
            </a:r>
            <a:r>
              <a:rPr lang="en-US" altLang="en-US" b="1" i="1" dirty="0" smtClean="0">
                <a:latin typeface="Corbel" panose="020B0503020204020204" pitchFamily="34" charset="0"/>
              </a:rPr>
              <a:t>told </a:t>
            </a:r>
            <a:r>
              <a:rPr lang="en-US" altLang="en-US" i="1" dirty="0" smtClean="0">
                <a:latin typeface="Corbel" panose="020B0503020204020204" pitchFamily="34" charset="0"/>
              </a:rPr>
              <a:t>her …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t</a:t>
            </a:r>
            <a:r>
              <a:rPr lang="en-US" altLang="en-US" i="1" dirty="0" smtClean="0">
                <a:latin typeface="Corbel" panose="020B0503020204020204" pitchFamily="34" charset="0"/>
              </a:rPr>
              <a:t>hat she </a:t>
            </a:r>
            <a:r>
              <a:rPr lang="en-US" altLang="en-US" b="1" i="1" dirty="0" smtClean="0">
                <a:latin typeface="Corbel" panose="020B0503020204020204" pitchFamily="34" charset="0"/>
              </a:rPr>
              <a:t>was</a:t>
            </a:r>
            <a:r>
              <a:rPr lang="en-US" altLang="en-US" i="1" dirty="0" smtClean="0">
                <a:latin typeface="Corbel" panose="020B0503020204020204" pitchFamily="34" charset="0"/>
              </a:rPr>
              <a:t> obsessed with them.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i="1" dirty="0" smtClean="0">
                <a:latin typeface="Corbel" panose="020B0503020204020204" pitchFamily="34" charset="0"/>
              </a:rPr>
              <a:t>Me, I </a:t>
            </a:r>
            <a:r>
              <a:rPr lang="en-US" altLang="en-US" b="1" i="1" dirty="0" smtClean="0">
                <a:latin typeface="Corbel" panose="020B0503020204020204" pitchFamily="34" charset="0"/>
              </a:rPr>
              <a:t>preferred </a:t>
            </a:r>
            <a:r>
              <a:rPr lang="en-US" altLang="en-US" i="1" dirty="0" smtClean="0">
                <a:latin typeface="Corbel" panose="020B0503020204020204" pitchFamily="34" charset="0"/>
              </a:rPr>
              <a:t>to drink hot </a:t>
            </a:r>
            <a:r>
              <a:rPr lang="en-US" altLang="en-US" i="1" dirty="0" err="1" smtClean="0">
                <a:latin typeface="Corbel" panose="020B0503020204020204" pitchFamily="34" charset="0"/>
              </a:rPr>
              <a:t>chocolat</a:t>
            </a:r>
            <a:r>
              <a:rPr lang="en-US" altLang="en-US" i="1" dirty="0" smtClean="0">
                <a:latin typeface="Corbel" panose="020B0503020204020204" pitchFamily="34" charset="0"/>
              </a:rPr>
              <a:t>…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i="1" dirty="0" smtClean="0">
                <a:latin typeface="Corbel" panose="020B0503020204020204" pitchFamily="34" charset="0"/>
              </a:rPr>
              <a:t>even when it </a:t>
            </a:r>
            <a:r>
              <a:rPr lang="en-US" altLang="en-US" b="1" i="1" dirty="0" smtClean="0">
                <a:latin typeface="Corbel" panose="020B0503020204020204" pitchFamily="34" charset="0"/>
              </a:rPr>
              <a:t>was</a:t>
            </a:r>
            <a:r>
              <a:rPr lang="en-US" altLang="en-US" i="1" dirty="0" smtClean="0">
                <a:latin typeface="Corbel" panose="020B0503020204020204" pitchFamily="34" charset="0"/>
              </a:rPr>
              <a:t> hot.</a:t>
            </a:r>
            <a:endParaRPr lang="en-US" altLang="en-US" i="1" dirty="0">
              <a:latin typeface="Corbel" panose="020B0503020204020204" pitchFamily="34" charset="0"/>
            </a:endParaRPr>
          </a:p>
          <a:p>
            <a:pPr algn="r">
              <a:spcBef>
                <a:spcPct val="50000"/>
              </a:spcBef>
            </a:pPr>
            <a:endParaRPr lang="en-US" altLang="en-US" sz="1600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</a:pPr>
            <a:endParaRPr lang="en-US" altLang="en-US" sz="1600" dirty="0">
              <a:solidFill>
                <a:schemeClr val="bg2"/>
              </a:solidFill>
            </a:endParaRP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5638800" y="1383268"/>
            <a:ext cx="125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FF0000"/>
                </a:solidFill>
                <a:latin typeface="Corbel" panose="020B0503020204020204" pitchFamily="34" charset="0"/>
              </a:rPr>
              <a:t>s</a:t>
            </a:r>
            <a:r>
              <a:rPr lang="en-US" altLang="en-US" b="1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uis</a:t>
            </a:r>
            <a:r>
              <a:rPr lang="en-US" alt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 né(e)</a:t>
            </a:r>
            <a:r>
              <a:rPr lang="en-US" altLang="en-US" sz="1600" dirty="0" smtClean="0">
                <a:solidFill>
                  <a:srgbClr val="FF0000"/>
                </a:solidFill>
              </a:rPr>
              <a:t>  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5105400" y="1812925"/>
            <a:ext cx="3886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J’ </a:t>
            </a: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..................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7 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ans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quand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ma 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famille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…  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5105400" y="2281238"/>
            <a:ext cx="3657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…………………...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en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France.</a:t>
            </a:r>
            <a:endParaRPr lang="en-US" altLang="en-US" sz="1600" dirty="0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5105400" y="2667000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Nous </a:t>
            </a: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……………….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e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xplorer Paris.</a:t>
            </a:r>
            <a:r>
              <a:rPr lang="en-US" altLang="en-US" sz="1600" dirty="0" smtClean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600" dirty="0" smtClean="0">
                <a:latin typeface="Corbel" panose="020B0503020204020204" pitchFamily="34" charset="0"/>
              </a:rPr>
              <a:t>  </a:t>
            </a:r>
            <a:endParaRPr lang="en-US" altLang="en-US" sz="1600" dirty="0">
              <a:latin typeface="Corbel" panose="020B0503020204020204" pitchFamily="34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5105400" y="3092450"/>
            <a:ext cx="396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Nous </a:t>
            </a: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…………………….……  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la TE 7 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fois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! </a:t>
            </a:r>
            <a:r>
              <a:rPr lang="en-US" altLang="en-US" dirty="0" smtClean="0"/>
              <a:t>  </a:t>
            </a:r>
            <a:endParaRPr lang="en-US" altLang="en-US" dirty="0"/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5105400" y="3473450"/>
            <a:ext cx="396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Nous </a:t>
            </a: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le Louvre le 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samedi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endParaRPr lang="en-US" altLang="en-US" dirty="0">
              <a:latin typeface="Corbel" panose="020B0503020204020204" pitchFamily="34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5105399" y="3897313"/>
            <a:ext cx="40386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Corbel" panose="020B0503020204020204" pitchFamily="34" charset="0"/>
              </a:rPr>
              <a:t>Nous </a:t>
            </a: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………………….. </a:t>
            </a:r>
            <a:r>
              <a:rPr lang="en-US" altLang="en-US" dirty="0" smtClean="0">
                <a:latin typeface="Corbel" panose="020B0503020204020204" pitchFamily="34" charset="0"/>
              </a:rPr>
              <a:t>des pique-</a:t>
            </a:r>
            <a:r>
              <a:rPr lang="en-US" altLang="en-US" dirty="0" err="1" smtClean="0">
                <a:latin typeface="Corbel" panose="020B0503020204020204" pitchFamily="34" charset="0"/>
              </a:rPr>
              <a:t>niques</a:t>
            </a:r>
            <a:r>
              <a:rPr lang="en-US" altLang="en-US" dirty="0" smtClean="0">
                <a:latin typeface="Corbel" panose="020B0503020204020204" pitchFamily="34" charset="0"/>
              </a:rPr>
              <a:t> </a:t>
            </a:r>
            <a:endParaRPr lang="en-US" altLang="en-US" dirty="0">
              <a:latin typeface="Corbel" panose="020B0503020204020204" pitchFamily="34" charset="0"/>
            </a:endParaRP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5105400" y="4354513"/>
            <a:ext cx="396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Sauf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quand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il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………………….……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endParaRPr lang="en-US" altLang="en-US" dirty="0">
              <a:latin typeface="Corbel" panose="020B0503020204020204" pitchFamily="34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5105400" y="4724400"/>
            <a:ext cx="4038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Ma 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soeur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………….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 manger les </a:t>
            </a:r>
            <a:r>
              <a:rPr lang="en-US" altLang="en-US" dirty="0">
                <a:latin typeface="Corbel" panose="020B0503020204020204" pitchFamily="34" charset="0"/>
              </a:rPr>
              <a:t>crêpes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105400" y="5192713"/>
            <a:ext cx="403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 smtClean="0">
                <a:solidFill>
                  <a:schemeClr val="tx2"/>
                </a:solidFill>
                <a:latin typeface="Corbel" pitchFamily="34" charset="0"/>
              </a:rPr>
              <a:t>Une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rbel" pitchFamily="34" charset="0"/>
              </a:rPr>
              <a:t>fois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, je </a:t>
            </a:r>
            <a:r>
              <a:rPr lang="en-US" dirty="0" err="1" smtClean="0">
                <a:solidFill>
                  <a:schemeClr val="tx2"/>
                </a:solidFill>
                <a:latin typeface="Corbel" pitchFamily="34" charset="0"/>
              </a:rPr>
              <a:t>lui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……..........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smtClean="0">
                <a:solidFill>
                  <a:schemeClr val="accent4"/>
                </a:solidFill>
                <a:latin typeface="Corbel" pitchFamily="34" charset="0"/>
              </a:rPr>
              <a:t>  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5105400" y="5573713"/>
            <a:ext cx="396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q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u’elle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…………..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o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bsedée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 par </a:t>
            </a:r>
            <a:r>
              <a:rPr lang="en-US" altLang="en-US" dirty="0" err="1" smtClean="0">
                <a:solidFill>
                  <a:schemeClr val="tx2"/>
                </a:solidFill>
                <a:latin typeface="Corbel" panose="020B0503020204020204" pitchFamily="34" charset="0"/>
              </a:rPr>
              <a:t>eux</a:t>
            </a:r>
            <a:r>
              <a:rPr lang="en-US" altLang="en-US" dirty="0" smtClean="0">
                <a:solidFill>
                  <a:schemeClr val="tx2"/>
                </a:solidFill>
                <a:latin typeface="Corbel" panose="020B0503020204020204" pitchFamily="34" charset="0"/>
              </a:rPr>
              <a:t>.</a:t>
            </a:r>
            <a:endParaRPr lang="en-US" altLang="en-US" dirty="0">
              <a:latin typeface="Corbel" panose="020B0503020204020204" pitchFamily="34" charset="0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5105400" y="5943600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 smtClean="0">
                <a:solidFill>
                  <a:schemeClr val="tx2"/>
                </a:solidFill>
                <a:latin typeface="Corbel" pitchFamily="34" charset="0"/>
              </a:rPr>
              <a:t>Moi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, je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……………….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rbel" pitchFamily="34" charset="0"/>
              </a:rPr>
              <a:t>boire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 du </a:t>
            </a:r>
            <a:r>
              <a:rPr lang="en-US" dirty="0" err="1" smtClean="0">
                <a:solidFill>
                  <a:schemeClr val="tx2"/>
                </a:solidFill>
                <a:latin typeface="Corbel" pitchFamily="34" charset="0"/>
              </a:rPr>
              <a:t>chocolat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endParaRPr lang="en-US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5105400" y="6411913"/>
            <a:ext cx="4038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m</a:t>
            </a:r>
            <a:r>
              <a:rPr lang="en-US" altLang="en-US" dirty="0" err="1" smtClean="0">
                <a:latin typeface="Corbel" panose="020B0503020204020204" pitchFamily="34" charset="0"/>
              </a:rPr>
              <a:t>ême</a:t>
            </a:r>
            <a:r>
              <a:rPr lang="en-US" altLang="en-US" dirty="0" smtClean="0">
                <a:latin typeface="Corbel" panose="020B0503020204020204" pitchFamily="34" charset="0"/>
              </a:rPr>
              <a:t> </a:t>
            </a:r>
            <a:r>
              <a:rPr lang="en-US" altLang="en-US" dirty="0" err="1" smtClean="0">
                <a:latin typeface="Corbel" panose="020B0503020204020204" pitchFamily="34" charset="0"/>
              </a:rPr>
              <a:t>quand</a:t>
            </a:r>
            <a:r>
              <a:rPr lang="en-US" altLang="en-US" dirty="0" smtClean="0">
                <a:latin typeface="Corbel" panose="020B0503020204020204" pitchFamily="34" charset="0"/>
              </a:rPr>
              <a:t> </a:t>
            </a:r>
            <a:r>
              <a:rPr lang="en-US" altLang="en-US" dirty="0" err="1" smtClean="0">
                <a:latin typeface="Corbel" panose="020B0503020204020204" pitchFamily="34" charset="0"/>
              </a:rPr>
              <a:t>il</a:t>
            </a:r>
            <a:r>
              <a:rPr lang="en-US" altLang="en-US" dirty="0" smtClean="0">
                <a:latin typeface="Corbel" panose="020B0503020204020204" pitchFamily="34" charset="0"/>
              </a:rPr>
              <a:t> </a:t>
            </a: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 </a:t>
            </a:r>
            <a:r>
              <a:rPr lang="en-US" altLang="en-US" dirty="0" err="1" smtClean="0">
                <a:latin typeface="Corbel" panose="020B0503020204020204" pitchFamily="34" charset="0"/>
              </a:rPr>
              <a:t>chaud</a:t>
            </a:r>
            <a:r>
              <a:rPr lang="en-US" altLang="en-US" dirty="0" smtClean="0">
                <a:latin typeface="Corbel" panose="020B0503020204020204" pitchFamily="34" charset="0"/>
              </a:rPr>
              <a:t>.</a:t>
            </a:r>
            <a:endParaRPr lang="en-US" altLang="en-US" dirty="0"/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5105400" y="1447800"/>
            <a:ext cx="396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Corbel" panose="020B0503020204020204" pitchFamily="34" charset="0"/>
              </a:rPr>
              <a:t>Je </a:t>
            </a: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………………………</a:t>
            </a:r>
            <a:r>
              <a:rPr lang="en-US" altLang="en-US" dirty="0" smtClean="0">
                <a:latin typeface="Corbel" panose="020B0503020204020204" pitchFamily="34" charset="0"/>
              </a:rPr>
              <a:t> à Atlanta. 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5887244" y="3863832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faisions</a:t>
            </a:r>
            <a:endParaRPr lang="en-US" altLang="en-US" dirty="0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5592690" y="1743591"/>
            <a:ext cx="1638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avais</a:t>
            </a:r>
            <a:endParaRPr lang="en-US" altLang="en-US" dirty="0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5152808" y="2201451"/>
            <a:ext cx="1674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a </a:t>
            </a:r>
            <a:r>
              <a:rPr lang="en-US" altLang="en-US" b="1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e</a:t>
            </a:r>
            <a:r>
              <a:rPr lang="en-US" altLang="en-US" b="1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mménagé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5791200" y="2617305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aimions</a:t>
            </a:r>
            <a:endParaRPr lang="en-US" altLang="en-US" dirty="0"/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5791200" y="3041167"/>
            <a:ext cx="1969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FF0000"/>
                </a:solidFill>
                <a:latin typeface="Corbel" panose="020B0503020204020204" pitchFamily="34" charset="0"/>
              </a:rPr>
              <a:t>s</a:t>
            </a:r>
            <a:r>
              <a:rPr lang="en-US" altLang="en-US" b="1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ommes</a:t>
            </a:r>
            <a:r>
              <a:rPr lang="en-US" alt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montés</a:t>
            </a:r>
            <a:r>
              <a:rPr lang="en-US" altLang="en-US" sz="1600" dirty="0" smtClean="0">
                <a:solidFill>
                  <a:srgbClr val="FF0000"/>
                </a:solidFill>
              </a:rPr>
              <a:t> 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5765223" y="343472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visitions</a:t>
            </a:r>
            <a:endParaRPr lang="en-US" altLang="en-US" dirty="0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775739" y="6353919"/>
            <a:ext cx="1177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faisait</a:t>
            </a:r>
            <a:endParaRPr lang="en-US" altLang="en-US" dirty="0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566117" y="4322413"/>
            <a:ext cx="1062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pleuvait</a:t>
            </a:r>
            <a:endParaRPr lang="en-US" altLang="en-US" dirty="0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134100" y="4667582"/>
            <a:ext cx="9810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aimait</a:t>
            </a:r>
            <a:endParaRPr lang="en-US" alt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624637" y="5105400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FF0000"/>
                </a:solidFill>
                <a:latin typeface="Corbel" panose="020B0503020204020204" pitchFamily="34" charset="0"/>
              </a:rPr>
              <a:t>a</a:t>
            </a:r>
            <a:r>
              <a:rPr lang="en-US" altLang="en-US" b="1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dit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5945333" y="5546363"/>
            <a:ext cx="1104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était</a:t>
            </a:r>
            <a:endParaRPr lang="en-US" altLang="en-US" sz="1600" dirty="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887244" y="5871622"/>
            <a:ext cx="1408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préférais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352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latin typeface="Corbel" pitchFamily="34" charset="0"/>
              </a:rPr>
              <a:t>Uses of the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Composé</a:t>
            </a:r>
            <a:endParaRPr lang="en-US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169471"/>
              </p:ext>
            </p:extLst>
          </p:nvPr>
        </p:nvGraphicFramePr>
        <p:xfrm>
          <a:off x="457200" y="1838190"/>
          <a:ext cx="8153400" cy="479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1356"/>
                <a:gridCol w="3652044"/>
              </a:tblGrid>
              <a:tr h="9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1838190"/>
            <a:ext cx="4357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To express specific actions that </a:t>
            </a:r>
            <a:r>
              <a:rPr 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started &amp; ended</a:t>
            </a:r>
            <a:r>
              <a:rPr lang="en-US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dirty="0" smtClean="0">
                <a:latin typeface="Corbel" panose="020B0503020204020204" pitchFamily="34" charset="0"/>
              </a:rPr>
              <a:t>in the past &amp; are seen by the speaker as completed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819860"/>
            <a:ext cx="4357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To tell about events that happened at a </a:t>
            </a:r>
            <a:r>
              <a:rPr 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specific point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smtClean="0">
                <a:latin typeface="Corbel" panose="020B0503020204020204" pitchFamily="34" charset="0"/>
              </a:rPr>
              <a:t>in time or </a:t>
            </a:r>
            <a:r>
              <a:rPr 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within a specific length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smtClean="0">
                <a:latin typeface="Corbel" panose="020B0503020204020204" pitchFamily="34" charset="0"/>
              </a:rPr>
              <a:t>of time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001869"/>
            <a:ext cx="4357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To express the </a:t>
            </a:r>
            <a:r>
              <a:rPr 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beginning or end </a:t>
            </a:r>
            <a:r>
              <a:rPr lang="en-US" dirty="0" smtClean="0">
                <a:latin typeface="Corbel" panose="020B0503020204020204" pitchFamily="34" charset="0"/>
              </a:rPr>
              <a:t>of a past action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031149"/>
            <a:ext cx="43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To </a:t>
            </a:r>
            <a:r>
              <a:rPr 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narrate a series </a:t>
            </a:r>
            <a:r>
              <a:rPr lang="en-US" dirty="0" smtClean="0">
                <a:latin typeface="Corbel" panose="020B0503020204020204" pitchFamily="34" charset="0"/>
              </a:rPr>
              <a:t>of past actions or events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5811054"/>
            <a:ext cx="4357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To </a:t>
            </a:r>
            <a:r>
              <a:rPr 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signal a change </a:t>
            </a:r>
            <a:r>
              <a:rPr lang="en-US" dirty="0" smtClean="0">
                <a:latin typeface="Corbel" panose="020B0503020204020204" pitchFamily="34" charset="0"/>
              </a:rPr>
              <a:t>in physical or mental state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1491" y="1976689"/>
            <a:ext cx="345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rbel" panose="020B0503020204020204" pitchFamily="34" charset="0"/>
              </a:rPr>
              <a:t>J’</a:t>
            </a:r>
            <a:r>
              <a:rPr lang="en-US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ai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nettoyé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smtClean="0">
                <a:latin typeface="Corbel" panose="020B0503020204020204" pitchFamily="34" charset="0"/>
              </a:rPr>
              <a:t>la </a:t>
            </a:r>
            <a:r>
              <a:rPr lang="en-US" dirty="0" err="1" smtClean="0">
                <a:latin typeface="Corbel" panose="020B0503020204020204" pitchFamily="34" charset="0"/>
              </a:rPr>
              <a:t>salle</a:t>
            </a:r>
            <a:r>
              <a:rPr lang="en-US" dirty="0" smtClean="0">
                <a:latin typeface="Corbel" panose="020B0503020204020204" pitchFamily="34" charset="0"/>
              </a:rPr>
              <a:t> de </a:t>
            </a:r>
            <a:r>
              <a:rPr lang="en-US" dirty="0" err="1" smtClean="0">
                <a:latin typeface="Corbel" panose="020B0503020204020204" pitchFamily="34" charset="0"/>
              </a:rPr>
              <a:t>bains</a:t>
            </a:r>
            <a:r>
              <a:rPr lang="en-US" dirty="0" smtClean="0">
                <a:latin typeface="Corbel" panose="020B0503020204020204" pitchFamily="34" charset="0"/>
              </a:rPr>
              <a:t> </a:t>
            </a:r>
            <a:r>
              <a:rPr lang="en-US" dirty="0" err="1" smtClean="0">
                <a:latin typeface="Corbel" panose="020B0503020204020204" pitchFamily="34" charset="0"/>
              </a:rPr>
              <a:t>hier</a:t>
            </a:r>
            <a:r>
              <a:rPr lang="en-US" dirty="0" smtClean="0">
                <a:latin typeface="Corbel" panose="020B0503020204020204" pitchFamily="34" charset="0"/>
              </a:rPr>
              <a:t>.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60373" y="2958359"/>
            <a:ext cx="345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Je </a:t>
            </a:r>
            <a:r>
              <a:rPr lang="en-US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suis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allé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smtClean="0">
                <a:latin typeface="Corbel" panose="020B0503020204020204" pitchFamily="34" charset="0"/>
              </a:rPr>
              <a:t>à la </a:t>
            </a:r>
            <a:r>
              <a:rPr lang="en-US" dirty="0" err="1" smtClean="0">
                <a:latin typeface="Corbel" panose="020B0503020204020204" pitchFamily="34" charset="0"/>
              </a:rPr>
              <a:t>pêche</a:t>
            </a:r>
            <a:r>
              <a:rPr lang="en-US" dirty="0" smtClean="0">
                <a:latin typeface="Corbel" panose="020B0503020204020204" pitchFamily="34" charset="0"/>
              </a:rPr>
              <a:t> </a:t>
            </a:r>
            <a:r>
              <a:rPr lang="en-US" dirty="0" err="1" smtClean="0">
                <a:latin typeface="Corbel" panose="020B0503020204020204" pitchFamily="34" charset="0"/>
              </a:rPr>
              <a:t>il</a:t>
            </a:r>
            <a:r>
              <a:rPr lang="en-US" dirty="0" smtClean="0">
                <a:latin typeface="Corbel" panose="020B0503020204020204" pitchFamily="34" charset="0"/>
              </a:rPr>
              <a:t> y a </a:t>
            </a:r>
            <a:r>
              <a:rPr lang="en-US" dirty="0" err="1" smtClean="0">
                <a:latin typeface="Corbel" panose="020B0503020204020204" pitchFamily="34" charset="0"/>
              </a:rPr>
              <a:t>deux</a:t>
            </a:r>
            <a:r>
              <a:rPr lang="en-US" dirty="0" smtClean="0">
                <a:latin typeface="Corbel" panose="020B0503020204020204" pitchFamily="34" charset="0"/>
              </a:rPr>
              <a:t> ans. 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0372" y="4050268"/>
            <a:ext cx="345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Le film 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commencé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smtClean="0">
                <a:latin typeface="Corbel" panose="020B0503020204020204" pitchFamily="34" charset="0"/>
              </a:rPr>
              <a:t>à 20 </a:t>
            </a:r>
            <a:r>
              <a:rPr lang="en-US" dirty="0" err="1" smtClean="0">
                <a:latin typeface="Corbel" panose="020B0503020204020204" pitchFamily="34" charset="0"/>
              </a:rPr>
              <a:t>heures</a:t>
            </a:r>
            <a:r>
              <a:rPr lang="en-US" dirty="0" smtClean="0">
                <a:latin typeface="Corbel" panose="020B0503020204020204" pitchFamily="34" charset="0"/>
              </a:rPr>
              <a:t>.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0372" y="4953994"/>
            <a:ext cx="345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Ce </a:t>
            </a:r>
            <a:r>
              <a:rPr lang="en-US" dirty="0" err="1" smtClean="0">
                <a:latin typeface="Corbel" panose="020B0503020204020204" pitchFamily="34" charset="0"/>
              </a:rPr>
              <a:t>matin</a:t>
            </a:r>
            <a:r>
              <a:rPr lang="en-US" dirty="0" smtClean="0">
                <a:latin typeface="Corbel" panose="020B0503020204020204" pitchFamily="34" charset="0"/>
              </a:rPr>
              <a:t>, </a:t>
            </a:r>
            <a:r>
              <a:rPr lang="en-US" dirty="0" err="1" smtClean="0">
                <a:latin typeface="Corbel" panose="020B0503020204020204" pitchFamily="34" charset="0"/>
              </a:rPr>
              <a:t>j’</a:t>
            </a:r>
            <a:r>
              <a:rPr lang="en-US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ai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fait </a:t>
            </a:r>
            <a:r>
              <a:rPr lang="en-US" dirty="0" smtClean="0">
                <a:latin typeface="Corbel" panose="020B0503020204020204" pitchFamily="34" charset="0"/>
              </a:rPr>
              <a:t>du jogging, </a:t>
            </a:r>
            <a:r>
              <a:rPr lang="en-US" dirty="0" err="1" smtClean="0">
                <a:latin typeface="Corbel" panose="020B0503020204020204" pitchFamily="34" charset="0"/>
              </a:rPr>
              <a:t>j’</a:t>
            </a:r>
            <a:r>
              <a:rPr lang="en-US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ai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rangé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smtClean="0">
                <a:latin typeface="Corbel" panose="020B0503020204020204" pitchFamily="34" charset="0"/>
              </a:rPr>
              <a:t>ma </a:t>
            </a:r>
            <a:r>
              <a:rPr lang="en-US" dirty="0" err="1" smtClean="0">
                <a:latin typeface="Corbel" panose="020B0503020204020204" pitchFamily="34" charset="0"/>
              </a:rPr>
              <a:t>chambre</a:t>
            </a:r>
            <a:r>
              <a:rPr lang="en-US" dirty="0" smtClean="0">
                <a:latin typeface="Corbel" panose="020B0503020204020204" pitchFamily="34" charset="0"/>
              </a:rPr>
              <a:t> et </a:t>
            </a:r>
            <a:r>
              <a:rPr lang="en-US" dirty="0" err="1" smtClean="0">
                <a:latin typeface="Corbel" panose="020B0503020204020204" pitchFamily="34" charset="0"/>
              </a:rPr>
              <a:t>j’</a:t>
            </a:r>
            <a:r>
              <a:rPr lang="en-US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ai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bu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smtClean="0">
                <a:latin typeface="Corbel" panose="020B0503020204020204" pitchFamily="34" charset="0"/>
              </a:rPr>
              <a:t>du jus.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60371" y="5811054"/>
            <a:ext cx="345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Tout à coup, </a:t>
            </a:r>
            <a:r>
              <a:rPr lang="en-US" dirty="0" err="1" smtClean="0">
                <a:latin typeface="Corbel" panose="020B0503020204020204" pitchFamily="34" charset="0"/>
              </a:rPr>
              <a:t>elle</a:t>
            </a:r>
            <a:r>
              <a:rPr lang="en-US" dirty="0" smtClean="0">
                <a:latin typeface="Corbel" panose="020B0503020204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eu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err="1" smtClean="0">
                <a:latin typeface="Corbel" panose="020B0503020204020204" pitchFamily="34" charset="0"/>
              </a:rPr>
              <a:t>peur</a:t>
            </a:r>
            <a:r>
              <a:rPr lang="en-US" dirty="0" smtClean="0">
                <a:latin typeface="Corbel" panose="020B0503020204020204" pitchFamily="34" charset="0"/>
              </a:rPr>
              <a:t>.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839304"/>
              </p:ext>
            </p:extLst>
          </p:nvPr>
        </p:nvGraphicFramePr>
        <p:xfrm>
          <a:off x="533400" y="1724776"/>
          <a:ext cx="8305800" cy="4814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903"/>
                <a:gridCol w="3809897"/>
              </a:tblGrid>
              <a:tr h="962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283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2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2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2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latin typeface="Corbel" pitchFamily="34" charset="0"/>
              </a:rPr>
              <a:t>Uses of the 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IMPARFAIT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108" y="1745443"/>
            <a:ext cx="4357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anose="020B0503020204020204" pitchFamily="34" charset="0"/>
              </a:rPr>
              <a:t>To describe an </a:t>
            </a:r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on-going past action </a:t>
            </a:r>
            <a:r>
              <a:rPr lang="en-US" sz="2000" dirty="0" smtClean="0">
                <a:latin typeface="Corbel" panose="020B0503020204020204" pitchFamily="34" charset="0"/>
              </a:rPr>
              <a:t>with no reference to its beginning or end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744" y="2788700"/>
            <a:ext cx="4357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anose="020B0503020204020204" pitchFamily="34" charset="0"/>
              </a:rPr>
              <a:t>To express </a:t>
            </a:r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habitual or repeated </a:t>
            </a:r>
            <a:r>
              <a:rPr lang="en-US" sz="2000" dirty="0" smtClean="0">
                <a:latin typeface="Corbel" panose="020B0503020204020204" pitchFamily="34" charset="0"/>
              </a:rPr>
              <a:t>past actions and events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744" y="3810000"/>
            <a:ext cx="4357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anose="020B0503020204020204" pitchFamily="34" charset="0"/>
              </a:rPr>
              <a:t>To describe </a:t>
            </a:r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mental</a:t>
            </a:r>
            <a:r>
              <a:rPr lang="en-US" sz="2000" dirty="0" smtClean="0">
                <a:latin typeface="Corbel" panose="020B0503020204020204" pitchFamily="34" charset="0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physical</a:t>
            </a:r>
            <a:r>
              <a:rPr lang="en-US" sz="2000" dirty="0" smtClean="0">
                <a:latin typeface="Corbel" panose="020B0503020204020204" pitchFamily="34" charset="0"/>
              </a:rPr>
              <a:t>, and </a:t>
            </a:r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emotional states </a:t>
            </a:r>
            <a:r>
              <a:rPr lang="en-US" sz="2000" dirty="0" smtClean="0">
                <a:latin typeface="Corbel" panose="020B0503020204020204" pitchFamily="34" charset="0"/>
              </a:rPr>
              <a:t>or conditions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0872" y="1981577"/>
            <a:ext cx="3456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rbel" panose="020B0503020204020204" pitchFamily="34" charset="0"/>
              </a:rPr>
              <a:t>Vous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dormiez</a:t>
            </a:r>
            <a:r>
              <a:rPr lang="en-US" sz="2000" dirty="0" smtClean="0">
                <a:latin typeface="Corbel" panose="020B0503020204020204" pitchFamily="34" charset="0"/>
              </a:rPr>
              <a:t> sur le canapé.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95455" y="2825130"/>
            <a:ext cx="3456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rbel" panose="020B0503020204020204" pitchFamily="34" charset="0"/>
              </a:rPr>
              <a:t>Maman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travaillait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latin typeface="Corbel" panose="020B0503020204020204" pitchFamily="34" charset="0"/>
              </a:rPr>
              <a:t>souvent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</a:p>
          <a:p>
            <a:pPr algn="ctr"/>
            <a:r>
              <a:rPr lang="en-US" sz="2000" dirty="0" err="1" smtClean="0">
                <a:latin typeface="Corbel" panose="020B0503020204020204" pitchFamily="34" charset="0"/>
              </a:rPr>
              <a:t>dans</a:t>
            </a:r>
            <a:r>
              <a:rPr lang="en-US" sz="2000" dirty="0" smtClean="0">
                <a:latin typeface="Corbel" panose="020B0503020204020204" pitchFamily="34" charset="0"/>
              </a:rPr>
              <a:t> le </a:t>
            </a:r>
            <a:r>
              <a:rPr lang="en-US" sz="2000" dirty="0" err="1" smtClean="0">
                <a:latin typeface="Corbel" panose="020B0503020204020204" pitchFamily="34" charset="0"/>
              </a:rPr>
              <a:t>jardin</a:t>
            </a:r>
            <a:r>
              <a:rPr lang="en-US" sz="2000" dirty="0" smtClean="0">
                <a:latin typeface="Corbel" panose="020B0503020204020204" pitchFamily="34" charset="0"/>
              </a:rPr>
              <a:t>.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67745" y="3810000"/>
            <a:ext cx="3456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rbel" panose="020B0503020204020204" pitchFamily="34" charset="0"/>
              </a:rPr>
              <a:t>Simon </a:t>
            </a:r>
            <a:r>
              <a:rPr lang="en-US" sz="2000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était</a:t>
            </a:r>
            <a:r>
              <a:rPr lang="en-US" sz="2000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smtClean="0">
                <a:latin typeface="Corbel" panose="020B0503020204020204" pitchFamily="34" charset="0"/>
              </a:rPr>
              <a:t>fatigue et </a:t>
            </a:r>
          </a:p>
          <a:p>
            <a:pPr algn="ctr"/>
            <a:r>
              <a:rPr lang="en-US" sz="2000" dirty="0" err="1" smtClean="0">
                <a:latin typeface="Corbel" panose="020B0503020204020204" pitchFamily="34" charset="0"/>
              </a:rPr>
              <a:t>il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avait</a:t>
            </a:r>
            <a:r>
              <a:rPr lang="en-US" sz="2000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latin typeface="Corbel" panose="020B0503020204020204" pitchFamily="34" charset="0"/>
              </a:rPr>
              <a:t>sommeil</a:t>
            </a:r>
            <a:r>
              <a:rPr lang="en-US" sz="2000" dirty="0" smtClean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671" y="4741254"/>
            <a:ext cx="4357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anose="020B0503020204020204" pitchFamily="34" charset="0"/>
              </a:rPr>
              <a:t>To describe the </a:t>
            </a:r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background scenes </a:t>
            </a:r>
            <a:r>
              <a:rPr lang="en-US" sz="2000" dirty="0" smtClean="0">
                <a:latin typeface="Corbel" panose="020B0503020204020204" pitchFamily="34" charset="0"/>
              </a:rPr>
              <a:t>and </a:t>
            </a:r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setting </a:t>
            </a:r>
            <a:r>
              <a:rPr lang="en-US" sz="2000" dirty="0" smtClean="0">
                <a:latin typeface="Corbel" panose="020B0503020204020204" pitchFamily="34" charset="0"/>
              </a:rPr>
              <a:t>in a story</a:t>
            </a:r>
            <a:endParaRPr lang="en-US" sz="2000" dirty="0">
              <a:latin typeface="Corbel" panose="020B0503020204020204" pitchFamily="34" charset="0"/>
            </a:endParaRPr>
          </a:p>
          <a:p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4741458"/>
            <a:ext cx="3456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rbel" panose="020B0503020204020204" pitchFamily="34" charset="0"/>
              </a:rPr>
              <a:t>Il </a:t>
            </a:r>
            <a:r>
              <a:rPr lang="en-US" sz="2000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faisait</a:t>
            </a:r>
            <a:r>
              <a:rPr lang="en-US" sz="2000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smtClean="0">
                <a:latin typeface="Corbel" panose="020B0503020204020204" pitchFamily="34" charset="0"/>
              </a:rPr>
              <a:t>beau et </a:t>
            </a:r>
          </a:p>
          <a:p>
            <a:pPr algn="ctr"/>
            <a:r>
              <a:rPr lang="en-US" sz="2000" dirty="0">
                <a:latin typeface="Corbel" panose="020B0503020204020204" pitchFamily="34" charset="0"/>
              </a:rPr>
              <a:t>l</a:t>
            </a:r>
            <a:r>
              <a:rPr lang="en-US" sz="2000" dirty="0" smtClean="0">
                <a:latin typeface="Corbel" panose="020B0503020204020204" pitchFamily="34" charset="0"/>
              </a:rPr>
              <a:t>e </a:t>
            </a:r>
            <a:r>
              <a:rPr lang="en-US" sz="2000" dirty="0" err="1" smtClean="0">
                <a:latin typeface="Corbel" panose="020B0503020204020204" pitchFamily="34" charset="0"/>
              </a:rPr>
              <a:t>ciel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était</a:t>
            </a:r>
            <a:r>
              <a:rPr lang="en-US" sz="2000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smtClean="0">
                <a:latin typeface="Corbel" panose="020B0503020204020204" pitchFamily="34" charset="0"/>
              </a:rPr>
              <a:t>bleu.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2671" y="5847325"/>
            <a:ext cx="4357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anose="020B0503020204020204" pitchFamily="34" charset="0"/>
              </a:rPr>
              <a:t>To describe </a:t>
            </a:r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people </a:t>
            </a:r>
            <a:r>
              <a:rPr lang="en-US" sz="2000" dirty="0" smtClean="0">
                <a:latin typeface="Corbel" panose="020B0503020204020204" pitchFamily="34" charset="0"/>
              </a:rPr>
              <a:t>and </a:t>
            </a:r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things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799" y="5698824"/>
            <a:ext cx="3456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rbel" panose="020B0503020204020204" pitchFamily="34" charset="0"/>
              </a:rPr>
              <a:t>C’</a:t>
            </a:r>
            <a:r>
              <a:rPr lang="en-US" sz="2000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était</a:t>
            </a:r>
            <a:r>
              <a:rPr lang="en-US" sz="2000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latin typeface="Corbel" panose="020B0503020204020204" pitchFamily="34" charset="0"/>
              </a:rPr>
              <a:t>une</a:t>
            </a:r>
            <a:r>
              <a:rPr lang="en-US" sz="2000" dirty="0" smtClean="0">
                <a:latin typeface="Corbel" panose="020B0503020204020204" pitchFamily="34" charset="0"/>
              </a:rPr>
              <a:t> photo </a:t>
            </a:r>
          </a:p>
          <a:p>
            <a:pPr algn="ctr"/>
            <a:r>
              <a:rPr lang="en-US" sz="2000" dirty="0" err="1" smtClean="0">
                <a:latin typeface="Corbel" panose="020B0503020204020204" pitchFamily="34" charset="0"/>
              </a:rPr>
              <a:t>d’une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latin typeface="Corbel" panose="020B0503020204020204" pitchFamily="34" charset="0"/>
              </a:rPr>
              <a:t>jolie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latin typeface="Corbel" panose="020B0503020204020204" pitchFamily="34" charset="0"/>
              </a:rPr>
              <a:t>fille</a:t>
            </a:r>
            <a:r>
              <a:rPr lang="en-US" sz="2000" dirty="0" smtClean="0">
                <a:latin typeface="Corbel" panose="020B05030202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865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5" grpId="0"/>
      <p:bldP spid="11" grpId="0"/>
      <p:bldP spid="12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latin typeface="Corbel" pitchFamily="34" charset="0"/>
              </a:rPr>
              <a:t>To 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NARRATE </a:t>
            </a:r>
            <a:r>
              <a:rPr lang="en-US" sz="2400" dirty="0" smtClean="0">
                <a:latin typeface="Corbel" pitchFamily="34" charset="0"/>
              </a:rPr>
              <a:t>a story or an incident</a:t>
            </a:r>
            <a:endParaRPr lang="en-US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24000" y="1600200"/>
            <a:ext cx="73152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The passé </a:t>
            </a:r>
            <a:r>
              <a:rPr lang="en-US" sz="2400" dirty="0" err="1" smtClean="0">
                <a:latin typeface="Corbel" pitchFamily="34" charset="0"/>
              </a:rPr>
              <a:t>composé</a:t>
            </a:r>
            <a:r>
              <a:rPr lang="en-US" sz="2400" dirty="0" smtClean="0">
                <a:latin typeface="Corbel" pitchFamily="34" charset="0"/>
              </a:rPr>
              <a:t> &amp; the </a:t>
            </a:r>
            <a:r>
              <a:rPr lang="en-US" sz="2400" dirty="0" err="1" smtClean="0">
                <a:latin typeface="Corbel" pitchFamily="34" charset="0"/>
              </a:rPr>
              <a:t>imparfait</a:t>
            </a:r>
            <a:r>
              <a:rPr lang="en-US" sz="2400" dirty="0" smtClean="0">
                <a:latin typeface="Corbel" pitchFamily="34" charset="0"/>
              </a:rPr>
              <a:t> are often used together: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orbel" pitchFamily="34" charset="0"/>
              </a:rPr>
              <a:t>Imparfait</a:t>
            </a:r>
            <a:r>
              <a:rPr lang="en-US" sz="2400" dirty="0" smtClean="0">
                <a:latin typeface="Corbel" pitchFamily="34" charset="0"/>
              </a:rPr>
              <a:t> = sets the scene, background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composé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= moves the story along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8305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200000"/>
              </a:lnSpc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Il </a:t>
            </a:r>
            <a:r>
              <a:rPr lang="en-US" sz="2400" b="1" i="1" dirty="0" err="1" smtClean="0">
                <a:solidFill>
                  <a:srgbClr val="0000FF"/>
                </a:solidFill>
                <a:latin typeface="Corbel" pitchFamily="34" charset="0"/>
              </a:rPr>
              <a:t>était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minuit</a:t>
            </a:r>
            <a:r>
              <a:rPr lang="en-US" sz="2400" dirty="0" smtClean="0">
                <a:latin typeface="Corbel" pitchFamily="34" charset="0"/>
              </a:rPr>
              <a:t> et le temps </a:t>
            </a:r>
            <a:r>
              <a:rPr lang="en-US" sz="2400" b="1" i="1" dirty="0" err="1" smtClean="0">
                <a:solidFill>
                  <a:srgbClr val="0000FF"/>
                </a:solidFill>
                <a:latin typeface="Corbel" pitchFamily="34" charset="0"/>
              </a:rPr>
              <a:t>était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orageux</a:t>
            </a:r>
            <a:r>
              <a:rPr lang="en-US" sz="2400" dirty="0" smtClean="0">
                <a:latin typeface="Corbel" pitchFamily="34" charset="0"/>
              </a:rPr>
              <a:t>.  </a:t>
            </a: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i="1" dirty="0" err="1" smtClean="0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b="1" i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peur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parce</a:t>
            </a:r>
            <a:r>
              <a:rPr lang="en-US" sz="2400" dirty="0" smtClean="0">
                <a:latin typeface="Corbel" pitchFamily="34" charset="0"/>
              </a:rPr>
              <a:t> que </a:t>
            </a: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i="1" dirty="0" err="1" smtClean="0">
                <a:solidFill>
                  <a:srgbClr val="0000FF"/>
                </a:solidFill>
                <a:latin typeface="Corbel" pitchFamily="34" charset="0"/>
              </a:rPr>
              <a:t>étais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seule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dans</a:t>
            </a:r>
            <a:r>
              <a:rPr lang="en-US" sz="2400" dirty="0" smtClean="0">
                <a:latin typeface="Corbel" pitchFamily="34" charset="0"/>
              </a:rPr>
              <a:t> la </a:t>
            </a:r>
            <a:r>
              <a:rPr lang="en-US" sz="2400" dirty="0" err="1" smtClean="0">
                <a:latin typeface="Corbel" pitchFamily="34" charset="0"/>
              </a:rPr>
              <a:t>maison</a:t>
            </a:r>
            <a:r>
              <a:rPr lang="en-US" sz="2400" dirty="0" smtClean="0">
                <a:latin typeface="Corbel" pitchFamily="34" charset="0"/>
              </a:rPr>
              <a:t>.  </a:t>
            </a:r>
            <a:r>
              <a:rPr lang="en-US" sz="2400" dirty="0" err="1" smtClean="0">
                <a:latin typeface="Corbel" pitchFamily="34" charset="0"/>
              </a:rPr>
              <a:t>Soudain</a:t>
            </a:r>
            <a:r>
              <a:rPr lang="en-US" sz="2400" dirty="0" smtClean="0">
                <a:latin typeface="Corbel" pitchFamily="34" charset="0"/>
              </a:rPr>
              <a:t>, </a:t>
            </a:r>
            <a:r>
              <a:rPr lang="en-US" sz="2400" dirty="0" err="1" smtClean="0">
                <a:latin typeface="Corbel" pitchFamily="34" charset="0"/>
              </a:rPr>
              <a:t>quelqu’un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Corbel" pitchFamily="34" charset="0"/>
              </a:rPr>
              <a:t>a </a:t>
            </a:r>
            <a:r>
              <a:rPr lang="en-US" sz="2400" b="1" i="1" dirty="0" err="1" smtClean="0">
                <a:solidFill>
                  <a:srgbClr val="FF0000"/>
                </a:solidFill>
                <a:latin typeface="Corbel" pitchFamily="34" charset="0"/>
              </a:rPr>
              <a:t>frappé</a:t>
            </a:r>
            <a:r>
              <a:rPr lang="en-US" sz="2400" b="1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à la </a:t>
            </a:r>
            <a:r>
              <a:rPr lang="en-US" sz="2400" dirty="0" err="1" smtClean="0">
                <a:latin typeface="Corbel" pitchFamily="34" charset="0"/>
              </a:rPr>
              <a:t>porte</a:t>
            </a:r>
            <a:r>
              <a:rPr lang="en-US" sz="2400" dirty="0" smtClean="0">
                <a:latin typeface="Corbel" pitchFamily="34" charset="0"/>
              </a:rPr>
              <a:t>.  </a:t>
            </a: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i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Corbel" pitchFamily="34" charset="0"/>
              </a:rPr>
              <a:t>regardé</a:t>
            </a:r>
            <a:r>
              <a:rPr lang="en-US" sz="2400" b="1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par la </a:t>
            </a:r>
            <a:r>
              <a:rPr lang="en-US" sz="2400" dirty="0" err="1" smtClean="0">
                <a:latin typeface="Corbel" pitchFamily="34" charset="0"/>
              </a:rPr>
              <a:t>fenêtre</a:t>
            </a:r>
            <a:r>
              <a:rPr lang="en-US" sz="2400" dirty="0" smtClean="0">
                <a:latin typeface="Corbel" pitchFamily="34" charset="0"/>
              </a:rPr>
              <a:t> et </a:t>
            </a:r>
            <a:r>
              <a:rPr lang="en-US" sz="2400" dirty="0" err="1" smtClean="0">
                <a:latin typeface="Corbel" pitchFamily="34" charset="0"/>
              </a:rPr>
              <a:t>j’</a:t>
            </a:r>
            <a:r>
              <a:rPr lang="en-US" sz="2400" b="1" i="1" dirty="0" err="1" smtClean="0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i="1" dirty="0" smtClean="0">
                <a:solidFill>
                  <a:srgbClr val="FF0000"/>
                </a:solidFill>
                <a:latin typeface="Corbel" pitchFamily="34" charset="0"/>
              </a:rPr>
              <a:t> vu </a:t>
            </a:r>
            <a:r>
              <a:rPr lang="en-US" sz="2400" dirty="0" smtClean="0">
                <a:latin typeface="Corbel" pitchFamily="34" charset="0"/>
              </a:rPr>
              <a:t>un </a:t>
            </a:r>
            <a:r>
              <a:rPr lang="en-US" sz="2400" dirty="0" err="1" smtClean="0">
                <a:latin typeface="Corbel" pitchFamily="34" charset="0"/>
              </a:rPr>
              <a:t>vieil</a:t>
            </a:r>
            <a:r>
              <a:rPr lang="en-US" sz="2400" dirty="0" smtClean="0">
                <a:latin typeface="Corbel" pitchFamily="34" charset="0"/>
              </a:rPr>
              <a:t> homme </a:t>
            </a:r>
            <a:r>
              <a:rPr lang="en-US" sz="2400" dirty="0" err="1" smtClean="0">
                <a:latin typeface="Corbel" pitchFamily="34" charset="0"/>
              </a:rPr>
              <a:t>habillé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en</a:t>
            </a:r>
            <a:r>
              <a:rPr lang="en-US" sz="2400" dirty="0" smtClean="0">
                <a:latin typeface="Corbel" pitchFamily="34" charset="0"/>
              </a:rPr>
              <a:t> noir…</a:t>
            </a:r>
          </a:p>
        </p:txBody>
      </p:sp>
    </p:spTree>
    <p:extLst>
      <p:ext uri="{BB962C8B-B14F-4D97-AF65-F5344CB8AC3E}">
        <p14:creationId xmlns:p14="http://schemas.microsoft.com/office/powerpoint/2010/main" val="22449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475395"/>
              </p:ext>
            </p:extLst>
          </p:nvPr>
        </p:nvGraphicFramePr>
        <p:xfrm>
          <a:off x="762000" y="1981200"/>
          <a:ext cx="7924800" cy="435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419600"/>
              </a:tblGrid>
              <a:tr h="66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Passé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Composé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Imparfait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982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905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982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35181" y="2944109"/>
            <a:ext cx="3255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Main facts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5181" y="4116399"/>
            <a:ext cx="3255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Specific,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completed events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5181" y="5379045"/>
            <a:ext cx="3255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Actions that advance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the plot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2889904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rbel" panose="020B0503020204020204" pitchFamily="34" charset="0"/>
              </a:rPr>
              <a:t>Framework</a:t>
            </a:r>
            <a:r>
              <a:rPr lang="en-US" sz="2400" dirty="0" smtClean="0">
                <a:latin typeface="Corbel" panose="020B0503020204020204" pitchFamily="34" charset="0"/>
              </a:rPr>
              <a:t>: </a:t>
            </a:r>
            <a:r>
              <a:rPr lang="en-US" sz="2000" i="1" dirty="0" smtClean="0">
                <a:latin typeface="Corbel" panose="020B0503020204020204" pitchFamily="34" charset="0"/>
              </a:rPr>
              <a:t>weather, date, time, scenery, background</a:t>
            </a:r>
            <a:endParaRPr lang="en-US" sz="2000" i="1" dirty="0">
              <a:latin typeface="Corbel" panose="020B05030202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3936407"/>
            <a:ext cx="4322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rbel" panose="020B0503020204020204" pitchFamily="34" charset="0"/>
              </a:rPr>
              <a:t>Descriptions</a:t>
            </a:r>
            <a:r>
              <a:rPr lang="en-US" sz="2400" dirty="0" smtClean="0">
                <a:latin typeface="Corbel" panose="020B0503020204020204" pitchFamily="34" charset="0"/>
              </a:rPr>
              <a:t>: </a:t>
            </a:r>
            <a:r>
              <a:rPr lang="en-US" sz="2000" i="1" dirty="0" smtClean="0">
                <a:latin typeface="Corbel" panose="020B0503020204020204" pitchFamily="34" charset="0"/>
              </a:rPr>
              <a:t>age, physical &amp; personality traits, clothing, feelings, state of mind</a:t>
            </a:r>
            <a:endParaRPr lang="en-US" sz="2000" i="1" dirty="0">
              <a:latin typeface="Corbel" panose="020B05030202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5410200"/>
            <a:ext cx="4322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rbel" panose="020B0503020204020204" pitchFamily="34" charset="0"/>
              </a:rPr>
              <a:t>Background setting</a:t>
            </a:r>
            <a:r>
              <a:rPr lang="en-US" sz="2400" dirty="0" smtClean="0">
                <a:latin typeface="Corbel" panose="020B0503020204020204" pitchFamily="34" charset="0"/>
              </a:rPr>
              <a:t>: </a:t>
            </a:r>
            <a:r>
              <a:rPr lang="en-US" sz="2000" i="1" dirty="0" smtClean="0">
                <a:latin typeface="Corbel" panose="020B0503020204020204" pitchFamily="34" charset="0"/>
              </a:rPr>
              <a:t>what was going on, what others were doing</a:t>
            </a:r>
            <a:endParaRPr lang="en-US" sz="2000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9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89306"/>
            <a:ext cx="723900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When the 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composé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&amp; the </a:t>
            </a:r>
            <a:r>
              <a:rPr lang="en-US" sz="2400" dirty="0" err="1" smtClean="0">
                <a:solidFill>
                  <a:srgbClr val="0000FF"/>
                </a:solidFill>
                <a:latin typeface="Corbel" pitchFamily="34" charset="0"/>
              </a:rPr>
              <a:t>imparfait</a:t>
            </a:r>
            <a:r>
              <a:rPr lang="en-US" sz="2400" dirty="0" smtClean="0">
                <a:latin typeface="Corbel" pitchFamily="34" charset="0"/>
              </a:rPr>
              <a:t> occur in the same sentence, the action in the PC often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INTERRUPTS</a:t>
            </a:r>
            <a:r>
              <a:rPr lang="en-US" sz="2400" dirty="0" smtClean="0">
                <a:latin typeface="Corbel" pitchFamily="34" charset="0"/>
              </a:rPr>
              <a:t> the on-going action in the </a:t>
            </a:r>
            <a:r>
              <a:rPr lang="en-US" sz="2400" dirty="0" err="1" smtClean="0">
                <a:latin typeface="Corbel" pitchFamily="34" charset="0"/>
              </a:rPr>
              <a:t>imparfait</a:t>
            </a:r>
            <a:r>
              <a:rPr lang="en-US" sz="2400" dirty="0" smtClean="0">
                <a:latin typeface="Corbe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Exemple</a:t>
            </a:r>
            <a:r>
              <a:rPr lang="en-US" sz="2400" dirty="0" smtClean="0">
                <a:latin typeface="Corbe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1000" dirty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	</a:t>
            </a:r>
            <a:r>
              <a:rPr lang="en-US" sz="2400" dirty="0" smtClean="0">
                <a:latin typeface="Corbel" pitchFamily="34" charset="0"/>
              </a:rPr>
              <a:t>Je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chantais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  </a:t>
            </a:r>
            <a:r>
              <a:rPr lang="en-US" sz="2400" dirty="0" err="1" smtClean="0">
                <a:latin typeface="Corbel" pitchFamily="34" charset="0"/>
              </a:rPr>
              <a:t>quand</a:t>
            </a:r>
            <a:r>
              <a:rPr lang="en-US" sz="2400" dirty="0" smtClean="0">
                <a:latin typeface="Corbel" pitchFamily="34" charset="0"/>
              </a:rPr>
              <a:t> mon </a:t>
            </a:r>
            <a:r>
              <a:rPr lang="en-US" sz="2400" dirty="0" err="1" smtClean="0">
                <a:latin typeface="Corbel" pitchFamily="34" charset="0"/>
              </a:rPr>
              <a:t>ami</a:t>
            </a: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est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arrivé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	</a:t>
            </a:r>
            <a:endParaRPr lang="en-US" sz="2400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	</a:t>
            </a:r>
            <a:endParaRPr lang="en-US" sz="2400" dirty="0" smtClean="0">
              <a:latin typeface="Corbe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5867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orbel" panose="020B0503020204020204" pitchFamily="34" charset="0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was singing </a:t>
            </a:r>
            <a:r>
              <a:rPr lang="en-US" sz="2400" i="1" dirty="0" smtClean="0">
                <a:latin typeface="Corbel" panose="020B0503020204020204" pitchFamily="34" charset="0"/>
              </a:rPr>
              <a:t>when my friend </a:t>
            </a:r>
            <a:r>
              <a:rPr lang="en-US" sz="2400" i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arrived</a:t>
            </a:r>
            <a:r>
              <a:rPr lang="en-US" sz="2400" i="1" dirty="0" smtClean="0">
                <a:latin typeface="Corbel" panose="020B0503020204020204" pitchFamily="34" charset="0"/>
              </a:rPr>
              <a:t>.</a:t>
            </a:r>
            <a:endParaRPr lang="en-US" sz="2400" i="1" dirty="0">
              <a:latin typeface="Corbel" panose="020B0503020204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895600" y="4257973"/>
            <a:ext cx="1219200" cy="645855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172200" y="4237191"/>
            <a:ext cx="1371600" cy="666637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546181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what I was already doing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46181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the interrupting action</a:t>
            </a:r>
            <a:endParaRPr lang="en-US" dirty="0">
              <a:latin typeface="Corbel" panose="020B0503020204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477491" y="4903828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6858000" y="4903828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1768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89306"/>
            <a:ext cx="72390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When the 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composé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&amp; the </a:t>
            </a:r>
            <a:r>
              <a:rPr lang="en-US" sz="2400" dirty="0" err="1" smtClean="0">
                <a:solidFill>
                  <a:srgbClr val="0000FF"/>
                </a:solidFill>
                <a:latin typeface="Corbel" pitchFamily="34" charset="0"/>
              </a:rPr>
              <a:t>imparfait</a:t>
            </a:r>
            <a:r>
              <a:rPr lang="en-US" sz="2400" dirty="0" smtClean="0">
                <a:latin typeface="Corbel" pitchFamily="34" charset="0"/>
              </a:rPr>
              <a:t> occur in the same sentence, the action in the PC often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INTERRUPTS</a:t>
            </a:r>
            <a:r>
              <a:rPr lang="en-US" sz="2400" dirty="0" smtClean="0">
                <a:latin typeface="Corbel" pitchFamily="34" charset="0"/>
              </a:rPr>
              <a:t> the on-going action in the </a:t>
            </a:r>
            <a:r>
              <a:rPr lang="en-US" sz="2400" dirty="0" err="1" smtClean="0">
                <a:latin typeface="Corbel" pitchFamily="34" charset="0"/>
              </a:rPr>
              <a:t>imparfait</a:t>
            </a:r>
            <a:r>
              <a:rPr lang="en-US" sz="2400" dirty="0" smtClean="0">
                <a:latin typeface="Corbe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 smtClean="0">
                <a:latin typeface="Corbel" pitchFamily="34" charset="0"/>
              </a:rPr>
              <a:t>Exemple</a:t>
            </a:r>
            <a:r>
              <a:rPr lang="en-US" sz="2400" dirty="0" smtClean="0">
                <a:latin typeface="Corbe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900" dirty="0">
                <a:latin typeface="Corbel" pitchFamily="34" charset="0"/>
              </a:rPr>
              <a:t>	</a:t>
            </a:r>
            <a:endParaRPr lang="en-US" sz="900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	</a:t>
            </a:r>
            <a:r>
              <a:rPr lang="en-US" sz="2400" dirty="0" smtClean="0">
                <a:latin typeface="Corbel" pitchFamily="34" charset="0"/>
              </a:rPr>
              <a:t>Je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dormais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  </a:t>
            </a:r>
            <a:r>
              <a:rPr lang="en-US" sz="2400" dirty="0" err="1" smtClean="0">
                <a:latin typeface="Corbel" pitchFamily="34" charset="0"/>
              </a:rPr>
              <a:t>quand</a:t>
            </a:r>
            <a:r>
              <a:rPr lang="en-US" sz="2400" dirty="0" smtClean="0">
                <a:latin typeface="Corbel" pitchFamily="34" charset="0"/>
              </a:rPr>
              <a:t> mon portable 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a 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sonné</a:t>
            </a:r>
            <a:r>
              <a:rPr lang="en-US" sz="2400" dirty="0" smtClean="0">
                <a:latin typeface="Corbel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0" y="581294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orbel" panose="020B0503020204020204" pitchFamily="34" charset="0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was sleeping </a:t>
            </a:r>
            <a:r>
              <a:rPr lang="en-US" sz="2400" i="1" dirty="0" smtClean="0">
                <a:latin typeface="Corbel" panose="020B0503020204020204" pitchFamily="34" charset="0"/>
              </a:rPr>
              <a:t>when my cell phone </a:t>
            </a:r>
            <a:r>
              <a:rPr lang="en-US" sz="2400" i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rang</a:t>
            </a:r>
            <a:r>
              <a:rPr lang="en-US" sz="2400" i="1" dirty="0" smtClean="0">
                <a:latin typeface="Corbel" panose="020B0503020204020204" pitchFamily="34" charset="0"/>
              </a:rPr>
              <a:t>.</a:t>
            </a:r>
            <a:endParaRPr lang="en-US" sz="2400" i="1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257973"/>
            <a:ext cx="1219200" cy="645855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546181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what I was already doing</a:t>
            </a:r>
            <a:endParaRPr lang="en-US" dirty="0">
              <a:latin typeface="Corbel" panose="020B0503020204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477491" y="4903828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6781800" y="4262601"/>
            <a:ext cx="1219200" cy="641227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548722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the interrupting action</a:t>
            </a:r>
            <a:endParaRPr lang="en-US" dirty="0">
              <a:latin typeface="Corbel" panose="020B0503020204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7391400" y="4929238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1895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  <p:bldP spid="7" grpId="0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72390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Either the </a:t>
            </a:r>
            <a:r>
              <a:rPr lang="en-US" sz="2400" i="1" dirty="0" smtClean="0">
                <a:latin typeface="Corbel" pitchFamily="34" charset="0"/>
              </a:rPr>
              <a:t>PC</a:t>
            </a:r>
            <a:r>
              <a:rPr lang="en-US" sz="2400" dirty="0" smtClean="0">
                <a:latin typeface="Corbel" pitchFamily="34" charset="0"/>
              </a:rPr>
              <a:t> or the </a:t>
            </a:r>
            <a:r>
              <a:rPr lang="en-US" sz="2400" i="1" dirty="0" err="1" smtClean="0">
                <a:latin typeface="Corbel" pitchFamily="34" charset="0"/>
              </a:rPr>
              <a:t>imparfait</a:t>
            </a:r>
            <a:r>
              <a:rPr lang="en-US" sz="2400" i="1" dirty="0" smtClean="0"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can follow QUAND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orbel" pitchFamily="34" charset="0"/>
              </a:rPr>
              <a:t>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261660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Mon </a:t>
            </a:r>
            <a:r>
              <a:rPr lang="en-US" sz="2400" dirty="0" err="1" smtClean="0">
                <a:latin typeface="Corbel" pitchFamily="34" charset="0"/>
              </a:rPr>
              <a:t>ami</a:t>
            </a:r>
            <a:r>
              <a:rPr lang="en-US" sz="2400" dirty="0" smtClean="0">
                <a:latin typeface="Corbel" pitchFamily="34" charset="0"/>
              </a:rPr>
              <a:t>   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est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arrivé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  </a:t>
            </a:r>
            <a:r>
              <a:rPr lang="en-US" sz="2400" dirty="0" err="1" smtClean="0">
                <a:latin typeface="Corbel" pitchFamily="34" charset="0"/>
              </a:rPr>
              <a:t>quand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nous 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répétions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 </a:t>
            </a:r>
            <a:r>
              <a:rPr lang="en-US" sz="2400" dirty="0" err="1" smtClean="0">
                <a:latin typeface="Corbel" pitchFamily="34" charset="0"/>
              </a:rPr>
              <a:t>dans</a:t>
            </a:r>
            <a:r>
              <a:rPr lang="en-US" sz="2400" dirty="0" smtClean="0">
                <a:latin typeface="Corbel" pitchFamily="34" charset="0"/>
              </a:rPr>
              <a:t>  le </a:t>
            </a:r>
            <a:r>
              <a:rPr lang="en-US" sz="2400" dirty="0">
                <a:latin typeface="Corbel" pitchFamily="34" charset="0"/>
              </a:rPr>
              <a:t>sous-sol.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61245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orbel" panose="020B0503020204020204" pitchFamily="34" charset="0"/>
              </a:rPr>
              <a:t>My friend </a:t>
            </a:r>
            <a:r>
              <a:rPr lang="en-US" sz="2400" i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arrived</a:t>
            </a:r>
            <a:r>
              <a:rPr lang="en-US" sz="2400" i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400" i="1" dirty="0" smtClean="0">
                <a:latin typeface="Corbel" panose="020B0503020204020204" pitchFamily="34" charset="0"/>
              </a:rPr>
              <a:t>when we </a:t>
            </a:r>
            <a:r>
              <a:rPr lang="en-US" sz="2400" i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were practicing </a:t>
            </a:r>
            <a:r>
              <a:rPr lang="en-US" sz="2400" i="1" dirty="0" smtClean="0">
                <a:latin typeface="Corbel" panose="020B0503020204020204" pitchFamily="34" charset="0"/>
              </a:rPr>
              <a:t>in the basement.</a:t>
            </a:r>
            <a:endParaRPr lang="en-US" sz="2400" i="1" dirty="0">
              <a:latin typeface="Corbel" panose="020B050302020402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81200" y="2612142"/>
            <a:ext cx="1371600" cy="631419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667000" y="3278779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620982" y="380154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the interrupting action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53000" y="2612142"/>
            <a:ext cx="1371600" cy="631419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5290" y="3801547"/>
            <a:ext cx="269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what I was already doing</a:t>
            </a:r>
            <a:endParaRPr lang="en-US" dirty="0">
              <a:latin typeface="Corbel" panose="020B0503020204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5659582" y="3243561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3944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1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1944</TotalTime>
  <Words>1485</Words>
  <Application>Microsoft Office PowerPoint</Application>
  <PresentationFormat>On-screen Show (4:3)</PresentationFormat>
  <Paragraphs>294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Comic Sans MS</vt:lpstr>
      <vt:lpstr>Corbel</vt:lpstr>
      <vt:lpstr>Cordia New</vt:lpstr>
      <vt:lpstr>Times New Roman</vt:lpstr>
      <vt:lpstr>Wingdings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112</cp:revision>
  <dcterms:created xsi:type="dcterms:W3CDTF">2006-10-11T19:03:17Z</dcterms:created>
  <dcterms:modified xsi:type="dcterms:W3CDTF">2017-09-22T17:54:23Z</dcterms:modified>
</cp:coreProperties>
</file>