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88" r:id="rId2"/>
    <p:sldId id="291" r:id="rId3"/>
    <p:sldId id="289" r:id="rId4"/>
    <p:sldId id="29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286" autoAdjust="0"/>
  </p:normalViewPr>
  <p:slideViewPr>
    <p:cSldViewPr>
      <p:cViewPr varScale="1">
        <p:scale>
          <a:sx n="62" d="100"/>
          <a:sy n="62" d="100"/>
        </p:scale>
        <p:origin x="135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CA58825-A06A-49DE-8D65-22ABF0A70CCF}" type="datetimeFigureOut">
              <a:rPr lang="en-US"/>
              <a:pPr>
                <a:defRPr/>
              </a:pPr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490F01CB-797A-41F4-B679-483912DDD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51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A36A9-EF34-40CB-9B31-FA993FF71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8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96E5B-DCC0-4AB1-B917-39D4BF1C8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8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40945-B7F4-4334-BE23-13B463848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99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4C447-B0B5-4FFF-B234-4673F6B96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7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31CF9-4F70-45EA-825F-EEB19713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3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C9922-13D9-4828-AB5A-DC93C71B9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1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A7918-48D4-46E4-B501-8B1D03808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0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3AF0B-8BFA-4D09-A368-0BDAC8DA2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296A-28BD-4283-8FB1-9EC8B4405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2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35C8-4FB6-43D1-BC4B-8B5AA27AC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0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61F8A-514A-462D-8475-67F1B0291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0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83A2D-6D9C-4024-9F9B-E3FA7FE38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3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B602FC2F-B107-4900-A1B1-72CE463B4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600200" y="63500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SAVOIR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200400" y="6810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know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Line 33"/>
          <p:cNvSpPr>
            <a:spLocks noChangeShapeType="1"/>
          </p:cNvSpPr>
          <p:nvPr/>
        </p:nvSpPr>
        <p:spPr bwMode="auto">
          <a:xfrm>
            <a:off x="1676400" y="21145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4"/>
          <p:cNvSpPr>
            <a:spLocks noChangeShapeType="1"/>
          </p:cNvSpPr>
          <p:nvPr/>
        </p:nvSpPr>
        <p:spPr bwMode="auto">
          <a:xfrm>
            <a:off x="1676400" y="28003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5"/>
          <p:cNvSpPr>
            <a:spLocks noChangeShapeType="1"/>
          </p:cNvSpPr>
          <p:nvPr/>
        </p:nvSpPr>
        <p:spPr bwMode="auto">
          <a:xfrm>
            <a:off x="3581400" y="15240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2190750" y="15811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je</a:t>
            </a:r>
          </a:p>
        </p:txBody>
      </p:sp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2724150" y="15668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sais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2038350" y="225266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tu</a:t>
            </a:r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1733550" y="28575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il / elle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3810000" y="15668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nous</a:t>
            </a:r>
          </a:p>
        </p:txBody>
      </p:sp>
      <p:sp>
        <p:nvSpPr>
          <p:cNvPr id="12" name="Text Box 45"/>
          <p:cNvSpPr txBox="1">
            <a:spLocks noChangeArrowheads="1"/>
          </p:cNvSpPr>
          <p:nvPr/>
        </p:nvSpPr>
        <p:spPr bwMode="auto">
          <a:xfrm>
            <a:off x="3810000" y="22526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vous</a:t>
            </a:r>
          </a:p>
        </p:txBody>
      </p:sp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3581400" y="28575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ils/elles</a:t>
            </a:r>
          </a:p>
        </p:txBody>
      </p:sp>
      <p:sp>
        <p:nvSpPr>
          <p:cNvPr id="14" name="Text Box 55"/>
          <p:cNvSpPr txBox="1">
            <a:spLocks noChangeArrowheads="1"/>
          </p:cNvSpPr>
          <p:nvPr/>
        </p:nvSpPr>
        <p:spPr bwMode="auto">
          <a:xfrm>
            <a:off x="2724150" y="22526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sais</a:t>
            </a:r>
          </a:p>
        </p:txBody>
      </p:sp>
      <p:sp>
        <p:nvSpPr>
          <p:cNvPr id="15" name="Text Box 56"/>
          <p:cNvSpPr txBox="1">
            <a:spLocks noChangeArrowheads="1"/>
          </p:cNvSpPr>
          <p:nvPr/>
        </p:nvSpPr>
        <p:spPr bwMode="auto">
          <a:xfrm>
            <a:off x="2724150" y="2870200"/>
            <a:ext cx="1390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sai</a:t>
            </a:r>
            <a:r>
              <a:rPr lang="en-US" altLang="en-US" sz="2400" b="1">
                <a:solidFill>
                  <a:srgbClr val="FF0000"/>
                </a:solidFill>
                <a:latin typeface="Corbel" pitchFamily="34" charset="0"/>
              </a:rPr>
              <a:t>t</a:t>
            </a:r>
          </a:p>
        </p:txBody>
      </p:sp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4648200" y="158115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sa</a:t>
            </a:r>
            <a:r>
              <a:rPr lang="en-US" altLang="en-US" sz="2400" b="1">
                <a:solidFill>
                  <a:srgbClr val="FF0000"/>
                </a:solidFill>
                <a:latin typeface="Corbel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ons</a:t>
            </a:r>
          </a:p>
        </p:txBody>
      </p:sp>
      <p:sp>
        <p:nvSpPr>
          <p:cNvPr id="17" name="Text Box 58"/>
          <p:cNvSpPr txBox="1">
            <a:spLocks noChangeArrowheads="1"/>
          </p:cNvSpPr>
          <p:nvPr/>
        </p:nvSpPr>
        <p:spPr bwMode="auto">
          <a:xfrm>
            <a:off x="4648200" y="225266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sa</a:t>
            </a:r>
            <a:r>
              <a:rPr lang="en-US" altLang="en-US" sz="2400" b="1">
                <a:solidFill>
                  <a:srgbClr val="FF0000"/>
                </a:solidFill>
                <a:latin typeface="Corbel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ez</a:t>
            </a:r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4648200" y="28575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sa</a:t>
            </a:r>
            <a:r>
              <a:rPr lang="en-US" altLang="en-US" sz="2400" b="1">
                <a:solidFill>
                  <a:srgbClr val="FF0000"/>
                </a:solidFill>
                <a:latin typeface="Corbel" pitchFamily="34" charset="0"/>
              </a:rPr>
              <a:t>v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ent</a:t>
            </a: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6477000" y="14478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solidFill>
                  <a:schemeClr val="tx1"/>
                </a:solidFill>
                <a:latin typeface="Corbel" pitchFamily="34" charset="0"/>
              </a:rPr>
              <a:t>participe</a:t>
            </a:r>
            <a:r>
              <a:rPr lang="en-US" altLang="en-US" sz="2000" i="1" dirty="0">
                <a:solidFill>
                  <a:schemeClr val="tx1"/>
                </a:solidFill>
                <a:latin typeface="Corbel" pitchFamily="34" charset="0"/>
              </a:rPr>
              <a:t> passé: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77000" y="1752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avoir su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47800" y="3962400"/>
            <a:ext cx="746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Means </a:t>
            </a:r>
            <a:r>
              <a:rPr lang="en-US" altLang="en-US" sz="2400" i="1" dirty="0">
                <a:solidFill>
                  <a:schemeClr val="tx1"/>
                </a:solidFill>
                <a:latin typeface="Corbel" pitchFamily="34" charset="0"/>
              </a:rPr>
              <a:t>to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know factual information </a:t>
            </a:r>
            <a:r>
              <a:rPr lang="en-US" altLang="en-US" sz="2400" i="1" dirty="0">
                <a:solidFill>
                  <a:schemeClr val="tx1"/>
                </a:solidFill>
                <a:latin typeface="Corbel" pitchFamily="34" charset="0"/>
              </a:rPr>
              <a:t>or to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know how to </a:t>
            </a: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1447800" y="5581190"/>
            <a:ext cx="2667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latin typeface="Corbel" pitchFamily="34" charset="0"/>
              </a:rPr>
              <a:t>comme</a:t>
            </a:r>
            <a:r>
              <a:rPr lang="en-US" altLang="en-US" sz="2000" i="1" dirty="0">
                <a:latin typeface="Corbel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Corbel" pitchFamily="34" charset="0"/>
              </a:rPr>
              <a:t>savoir:</a:t>
            </a:r>
            <a:endParaRPr lang="en-US" altLang="en-US" sz="2000" b="1" dirty="0">
              <a:solidFill>
                <a:schemeClr val="tx1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Savoir + 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infinitve</a:t>
            </a:r>
            <a:endParaRPr lang="en-US" altLang="en-US" sz="2000" dirty="0"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rbel" pitchFamily="34" charset="0"/>
              </a:rPr>
              <a:t>  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886200" y="5993940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know how to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25A792A2-7DF3-4E05-9221-BB211AE0C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49555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solidFill>
                  <a:schemeClr val="tx1"/>
                </a:solidFill>
                <a:latin typeface="Corbel" pitchFamily="34" charset="0"/>
              </a:rPr>
              <a:t>Imparfait</a:t>
            </a:r>
            <a:r>
              <a:rPr lang="en-US" altLang="en-US" sz="2000" i="1" dirty="0">
                <a:solidFill>
                  <a:schemeClr val="tx1"/>
                </a:solidFill>
                <a:latin typeface="Corbel" pitchFamily="34" charset="0"/>
              </a:rPr>
              <a:t> stem: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8544D1-6770-4D59-9EA7-135437A14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814637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sav-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A18727-AF1D-4296-B3A2-3DFFFDD73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587129"/>
            <a:ext cx="7467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In the passé compose, savoir implies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to find out 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or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to discover</a:t>
            </a:r>
          </a:p>
        </p:txBody>
      </p:sp>
    </p:spTree>
    <p:extLst>
      <p:ext uri="{BB962C8B-B14F-4D97-AF65-F5344CB8AC3E}">
        <p14:creationId xmlns:p14="http://schemas.microsoft.com/office/powerpoint/2010/main" val="74140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600200" y="635000"/>
            <a:ext cx="434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CONN</a:t>
            </a:r>
            <a:r>
              <a:rPr lang="en-US" altLang="en-US" b="1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ÎTRE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224051" y="70405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know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Line 33"/>
          <p:cNvSpPr>
            <a:spLocks noChangeShapeType="1"/>
          </p:cNvSpPr>
          <p:nvPr/>
        </p:nvSpPr>
        <p:spPr bwMode="auto">
          <a:xfrm>
            <a:off x="1676400" y="21145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4"/>
          <p:cNvSpPr>
            <a:spLocks noChangeShapeType="1"/>
          </p:cNvSpPr>
          <p:nvPr/>
        </p:nvSpPr>
        <p:spPr bwMode="auto">
          <a:xfrm>
            <a:off x="1676400" y="28003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5"/>
          <p:cNvSpPr>
            <a:spLocks noChangeShapeType="1"/>
          </p:cNvSpPr>
          <p:nvPr/>
        </p:nvSpPr>
        <p:spPr bwMode="auto">
          <a:xfrm>
            <a:off x="3581400" y="15240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1600200" y="15811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rbel" pitchFamily="34" charset="0"/>
              </a:rPr>
              <a:t>je</a:t>
            </a:r>
          </a:p>
        </p:txBody>
      </p:sp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2286000" y="1566863"/>
            <a:ext cx="1657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connais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1447800" y="225266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tu</a:t>
            </a:r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1143000" y="28575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il / elle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3810000" y="15668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nous</a:t>
            </a:r>
          </a:p>
        </p:txBody>
      </p:sp>
      <p:sp>
        <p:nvSpPr>
          <p:cNvPr id="12" name="Text Box 45"/>
          <p:cNvSpPr txBox="1">
            <a:spLocks noChangeArrowheads="1"/>
          </p:cNvSpPr>
          <p:nvPr/>
        </p:nvSpPr>
        <p:spPr bwMode="auto">
          <a:xfrm>
            <a:off x="3810000" y="22526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vous</a:t>
            </a:r>
          </a:p>
        </p:txBody>
      </p:sp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3581400" y="28575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itchFamily="34" charset="0"/>
              </a:rPr>
              <a:t>ils/elles</a:t>
            </a:r>
          </a:p>
        </p:txBody>
      </p:sp>
      <p:sp>
        <p:nvSpPr>
          <p:cNvPr id="14" name="Text Box 55"/>
          <p:cNvSpPr txBox="1">
            <a:spLocks noChangeArrowheads="1"/>
          </p:cNvSpPr>
          <p:nvPr/>
        </p:nvSpPr>
        <p:spPr bwMode="auto">
          <a:xfrm>
            <a:off x="2286000" y="22526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connais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5" name="Text Box 56"/>
          <p:cNvSpPr txBox="1">
            <a:spLocks noChangeArrowheads="1"/>
          </p:cNvSpPr>
          <p:nvPr/>
        </p:nvSpPr>
        <p:spPr bwMode="auto">
          <a:xfrm>
            <a:off x="2286000" y="2870200"/>
            <a:ext cx="1390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conna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ît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4648200" y="158115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connaissons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7" name="Text Box 58"/>
          <p:cNvSpPr txBox="1">
            <a:spLocks noChangeArrowheads="1"/>
          </p:cNvSpPr>
          <p:nvPr/>
        </p:nvSpPr>
        <p:spPr bwMode="auto">
          <a:xfrm>
            <a:off x="4648200" y="225266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connaissez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4648200" y="28575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connaissent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6477000" y="14478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solidFill>
                  <a:schemeClr val="tx1"/>
                </a:solidFill>
                <a:latin typeface="Corbel" pitchFamily="34" charset="0"/>
              </a:rPr>
              <a:t>participe</a:t>
            </a:r>
            <a:r>
              <a:rPr lang="en-US" altLang="en-US" sz="2000" i="1" dirty="0">
                <a:solidFill>
                  <a:schemeClr val="tx1"/>
                </a:solidFill>
                <a:latin typeface="Corbel" pitchFamily="34" charset="0"/>
              </a:rPr>
              <a:t> passé: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77000" y="1752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avoir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connu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47800" y="3962400"/>
            <a:ext cx="7467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Means </a:t>
            </a:r>
            <a:r>
              <a:rPr lang="en-US" altLang="en-US" sz="2400" i="1" dirty="0">
                <a:solidFill>
                  <a:schemeClr val="tx1"/>
                </a:solidFill>
                <a:latin typeface="Corbel" pitchFamily="34" charset="0"/>
              </a:rPr>
              <a:t>to know 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in the sense of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to know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,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have knowledge of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, or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to be familiar with people or places</a:t>
            </a: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1447800" y="5686425"/>
            <a:ext cx="2667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latin typeface="Corbel" pitchFamily="34" charset="0"/>
              </a:rPr>
              <a:t>comme</a:t>
            </a:r>
            <a:r>
              <a:rPr lang="en-US" altLang="en-US" sz="2000" i="1" dirty="0">
                <a:latin typeface="Corbel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Corbel" pitchFamily="34" charset="0"/>
              </a:rPr>
              <a:t>connaître</a:t>
            </a:r>
            <a:r>
              <a:rPr lang="en-US" altLang="en-US" sz="2000" dirty="0">
                <a:solidFill>
                  <a:schemeClr val="tx1"/>
                </a:solidFill>
                <a:latin typeface="Corbel" pitchFamily="34" charset="0"/>
              </a:rPr>
              <a:t>:</a:t>
            </a:r>
            <a:endParaRPr lang="en-US" altLang="en-US" sz="2000" b="1" dirty="0">
              <a:solidFill>
                <a:schemeClr val="tx1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reconnaître</a:t>
            </a:r>
            <a:endParaRPr lang="en-US" altLang="en-US" sz="2000" dirty="0"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rbel" pitchFamily="34" charset="0"/>
              </a:rPr>
              <a:t>  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886200" y="6099175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recognize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25A792A2-7DF3-4E05-9221-BB211AE0C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49555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solidFill>
                  <a:schemeClr val="tx1"/>
                </a:solidFill>
                <a:latin typeface="Corbel" pitchFamily="34" charset="0"/>
              </a:rPr>
              <a:t>Imparfait</a:t>
            </a:r>
            <a:r>
              <a:rPr lang="en-US" altLang="en-US" sz="2000" i="1" dirty="0">
                <a:solidFill>
                  <a:schemeClr val="tx1"/>
                </a:solidFill>
                <a:latin typeface="Corbel" pitchFamily="34" charset="0"/>
              </a:rPr>
              <a:t> stem: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8544D1-6770-4D59-9EA7-135437A14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814637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connaiss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-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09E44D-A10C-4B69-A05A-0EE62EE78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84003"/>
            <a:ext cx="7467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In the passé compose,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connaître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implies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met for the first time</a:t>
            </a:r>
          </a:p>
        </p:txBody>
      </p:sp>
    </p:spTree>
    <p:extLst>
      <p:ext uri="{BB962C8B-B14F-4D97-AF65-F5344CB8AC3E}">
        <p14:creationId xmlns:p14="http://schemas.microsoft.com/office/powerpoint/2010/main" val="17100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600200" y="635000"/>
            <a:ext cx="548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SAVOIR </a:t>
            </a:r>
            <a:r>
              <a:rPr lang="en-US" altLang="en-US" sz="3200" i="1" dirty="0" err="1">
                <a:solidFill>
                  <a:srgbClr val="FF0000"/>
                </a:solidFill>
                <a:latin typeface="Corbel" pitchFamily="34" charset="0"/>
              </a:rPr>
              <a:t>ou</a:t>
            </a: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 CONNAÎTRE?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341207"/>
              </p:ext>
            </p:extLst>
          </p:nvPr>
        </p:nvGraphicFramePr>
        <p:xfrm>
          <a:off x="533400" y="1752600"/>
          <a:ext cx="8382000" cy="454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connaître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places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 fact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que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si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interrogative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infinitive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09800" y="2209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Je </a:t>
            </a:r>
            <a:r>
              <a:rPr lang="en-US" sz="2400" dirty="0" err="1">
                <a:solidFill>
                  <a:srgbClr val="0000FF"/>
                </a:solidFill>
                <a:latin typeface="Corbel" panose="020B0503020204020204" pitchFamily="34" charset="0"/>
              </a:rPr>
              <a:t>connais</a:t>
            </a:r>
            <a:r>
              <a:rPr lang="en-US" sz="2400" dirty="0">
                <a:latin typeface="Corbel" panose="020B0503020204020204" pitchFamily="34" charset="0"/>
              </a:rPr>
              <a:t> Jacqueline.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400" y="2209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28399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Marc </a:t>
            </a:r>
            <a:r>
              <a:rPr lang="en-US" sz="2400" dirty="0" err="1">
                <a:solidFill>
                  <a:srgbClr val="0000FF"/>
                </a:solidFill>
                <a:latin typeface="Corbel" panose="020B0503020204020204" pitchFamily="34" charset="0"/>
              </a:rPr>
              <a:t>connaît</a:t>
            </a:r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400" dirty="0">
                <a:latin typeface="Corbel" panose="020B0503020204020204" pitchFamily="34" charset="0"/>
              </a:rPr>
              <a:t>Lyon.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3276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1600" y="32766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Je </a:t>
            </a:r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mais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il</a:t>
            </a:r>
            <a:r>
              <a:rPr lang="en-US" sz="2400" dirty="0">
                <a:latin typeface="Corbel" panose="020B0503020204020204" pitchFamily="34" charset="0"/>
              </a:rPr>
              <a:t> ne </a:t>
            </a:r>
            <a:r>
              <a:rPr lang="en-US" sz="2400" dirty="0" err="1">
                <a:latin typeface="Corbel" panose="020B0503020204020204" pitchFamily="34" charset="0"/>
              </a:rPr>
              <a:t>sait</a:t>
            </a:r>
            <a:r>
              <a:rPr lang="en-US" sz="2400" dirty="0">
                <a:latin typeface="Corbel" panose="020B0503020204020204" pitchFamily="34" charset="0"/>
              </a:rPr>
              <a:t> pas.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28588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2800" y="3922931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2800" y="45720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2800" y="5181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2800" y="5791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3886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Je </a:t>
            </a:r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rbel" panose="020B0503020204020204" pitchFamily="34" charset="0"/>
              </a:rPr>
              <a:t>que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tu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parles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français</a:t>
            </a:r>
            <a:r>
              <a:rPr lang="en-US" sz="2400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0" y="4532531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Sais</a:t>
            </a:r>
            <a:r>
              <a:rPr lang="en-US" sz="2400" dirty="0">
                <a:latin typeface="Corbel" panose="020B0503020204020204" pitchFamily="34" charset="0"/>
              </a:rPr>
              <a:t>-</a:t>
            </a:r>
            <a:r>
              <a:rPr lang="en-US" sz="2400" dirty="0" err="1">
                <a:latin typeface="Corbel" panose="020B0503020204020204" pitchFamily="34" charset="0"/>
              </a:rPr>
              <a:t>tu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rbel" panose="020B0503020204020204" pitchFamily="34" charset="0"/>
              </a:rPr>
              <a:t>si</a:t>
            </a:r>
            <a:r>
              <a:rPr lang="en-US" sz="2400" dirty="0">
                <a:latin typeface="Corbel" panose="020B0503020204020204" pitchFamily="34" charset="0"/>
              </a:rPr>
              <a:t> Paul a un </a:t>
            </a:r>
            <a:r>
              <a:rPr lang="en-US" sz="2400" dirty="0" err="1">
                <a:latin typeface="Corbel" panose="020B0503020204020204" pitchFamily="34" charset="0"/>
              </a:rPr>
              <a:t>stylo</a:t>
            </a:r>
            <a:r>
              <a:rPr lang="en-US" sz="2400" dirty="0">
                <a:latin typeface="Corbel" panose="020B0503020204020204" pitchFamily="34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9200" y="5181600"/>
            <a:ext cx="381000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atin typeface="Corbel" panose="020B0503020204020204" pitchFamily="34" charset="0"/>
              </a:rPr>
              <a:t>Je </a:t>
            </a:r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sais </a:t>
            </a:r>
            <a:r>
              <a:rPr lang="en-US" sz="2400" dirty="0" err="1">
                <a:solidFill>
                  <a:srgbClr val="0000FF"/>
                </a:solidFill>
                <a:latin typeface="Corbel" panose="020B0503020204020204" pitchFamily="34" charset="0"/>
              </a:rPr>
              <a:t>où</a:t>
            </a:r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tu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habites</a:t>
            </a:r>
            <a:r>
              <a:rPr lang="en-US" sz="2400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76800" y="5772259"/>
            <a:ext cx="4191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>
                <a:latin typeface="Corbel" panose="020B0503020204020204" pitchFamily="34" charset="0"/>
              </a:rPr>
              <a:t>Nous </a:t>
            </a:r>
            <a:r>
              <a:rPr lang="en-US" sz="2200" dirty="0" err="1">
                <a:solidFill>
                  <a:srgbClr val="0000FF"/>
                </a:solidFill>
                <a:latin typeface="Corbel" panose="020B0503020204020204" pitchFamily="34" charset="0"/>
              </a:rPr>
              <a:t>savons</a:t>
            </a:r>
            <a:r>
              <a:rPr lang="en-US" sz="22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rbel" panose="020B0503020204020204" pitchFamily="34" charset="0"/>
              </a:rPr>
              <a:t>jouer</a:t>
            </a:r>
            <a:r>
              <a:rPr lang="en-US" sz="22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200" dirty="0">
                <a:latin typeface="Corbel" panose="020B0503020204020204" pitchFamily="34" charset="0"/>
              </a:rPr>
              <a:t>au ping pong.</a:t>
            </a:r>
          </a:p>
        </p:txBody>
      </p:sp>
    </p:spTree>
    <p:extLst>
      <p:ext uri="{BB962C8B-B14F-4D97-AF65-F5344CB8AC3E}">
        <p14:creationId xmlns:p14="http://schemas.microsoft.com/office/powerpoint/2010/main" val="216706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Pratiquons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verbes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savoir et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connaître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200" y="1616075"/>
            <a:ext cx="3733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Do you know Cécile?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I know who called.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Who knows the answer?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They know how to play tennis really well.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We know them well.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Do you know how to cook?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I met him yesterday.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She doesn’t know how to answer.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Do you know where my book is?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They know a good restaurant in New York.</a:t>
            </a:r>
            <a:endParaRPr lang="en-US" sz="1600" i="1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She knew that you were gone.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Do you know the Johnsons?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I know a good place to buy ice cream.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I don’t know why he did that.</a:t>
            </a:r>
            <a:endParaRPr lang="en-US" sz="1600" dirty="0"/>
          </a:p>
          <a:p>
            <a:pPr algn="r"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267200" y="164465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Tu</a:t>
            </a:r>
            <a:r>
              <a:rPr lang="en-US" sz="1600" dirty="0">
                <a:latin typeface="Corbel" pitchFamily="34" charset="0"/>
              </a:rPr>
              <a:t> ……………….  Cécile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600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connais</a:t>
            </a:r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67200" y="198120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Je ……….  qui a </a:t>
            </a:r>
            <a:r>
              <a:rPr lang="en-US" sz="1600" dirty="0" err="1">
                <a:latin typeface="Corbel" pitchFamily="34" charset="0"/>
              </a:rPr>
              <a:t>téléphoné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67200" y="23622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Qui  …………  la </a:t>
            </a:r>
            <a:r>
              <a:rPr lang="en-US" sz="1600" dirty="0" err="1">
                <a:latin typeface="Corbel" pitchFamily="34" charset="0"/>
              </a:rPr>
              <a:t>réponse</a:t>
            </a:r>
            <a:r>
              <a:rPr lang="en-US" sz="1600" dirty="0">
                <a:latin typeface="Corbel" pitchFamily="34" charset="0"/>
              </a:rPr>
              <a:t>?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67200" y="2709446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Elles</a:t>
            </a:r>
            <a:r>
              <a:rPr lang="en-US" sz="1600" dirty="0">
                <a:latin typeface="Corbel" pitchFamily="34" charset="0"/>
              </a:rPr>
              <a:t> ………….….  </a:t>
            </a:r>
            <a:r>
              <a:rPr lang="en-US" sz="1600" dirty="0" err="1">
                <a:latin typeface="Corbel" pitchFamily="34" charset="0"/>
              </a:rPr>
              <a:t>jouer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très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bien</a:t>
            </a:r>
            <a:r>
              <a:rPr lang="en-US" sz="1600" dirty="0">
                <a:latin typeface="Corbel" pitchFamily="34" charset="0"/>
              </a:rPr>
              <a:t> au tennis.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67200" y="3048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Nous  les  ……………………..  </a:t>
            </a:r>
            <a:r>
              <a:rPr lang="en-US" sz="1600" dirty="0" err="1">
                <a:latin typeface="Corbel" pitchFamily="34" charset="0"/>
              </a:rPr>
              <a:t>bien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267200" y="3429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……........ –</a:t>
            </a:r>
            <a:r>
              <a:rPr lang="en-US" sz="1600" dirty="0" err="1">
                <a:latin typeface="Corbel" pitchFamily="34" charset="0"/>
              </a:rPr>
              <a:t>vous</a:t>
            </a:r>
            <a:r>
              <a:rPr lang="en-US" sz="1600" dirty="0">
                <a:latin typeface="Corbel" pitchFamily="34" charset="0"/>
              </a:rPr>
              <a:t> faire la cuisine?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267200" y="3810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Je l’ ………………  </a:t>
            </a:r>
            <a:r>
              <a:rPr lang="en-US" sz="1600" dirty="0" err="1">
                <a:latin typeface="Corbel" pitchFamily="34" charset="0"/>
              </a:rPr>
              <a:t>hier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267200" y="4191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Elle ne ………..  pas </a:t>
            </a:r>
            <a:r>
              <a:rPr lang="en-US" sz="1600" dirty="0" err="1">
                <a:latin typeface="Corbel" pitchFamily="34" charset="0"/>
              </a:rPr>
              <a:t>répondre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267200" y="4572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…………  -</a:t>
            </a:r>
            <a:r>
              <a:rPr lang="en-US" sz="1600" dirty="0" err="1">
                <a:latin typeface="Corbel" pitchFamily="34" charset="0"/>
              </a:rPr>
              <a:t>tu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où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est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mon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livre</a:t>
            </a:r>
            <a:r>
              <a:rPr lang="en-US" sz="1600" dirty="0">
                <a:latin typeface="Corbel" pitchFamily="34" charset="0"/>
              </a:rPr>
              <a:t>?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67200" y="4953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Ils</a:t>
            </a:r>
            <a:r>
              <a:rPr lang="en-US" sz="1600" dirty="0">
                <a:latin typeface="Corbel" pitchFamily="34" charset="0"/>
              </a:rPr>
              <a:t>  ………………..…  un bon restaurant à New York.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267200" y="5257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Elle …………  </a:t>
            </a:r>
            <a:r>
              <a:rPr lang="en-US" sz="1600" dirty="0" err="1">
                <a:latin typeface="Corbel" pitchFamily="34" charset="0"/>
              </a:rPr>
              <a:t>que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tu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es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allé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267200" y="5638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Tu</a:t>
            </a:r>
            <a:r>
              <a:rPr lang="en-US" sz="1600" dirty="0">
                <a:latin typeface="Corbel" pitchFamily="34" charset="0"/>
              </a:rPr>
              <a:t>   ……………...  les Johnsons?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267200" y="6019800"/>
            <a:ext cx="487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Je ……………. un bon </a:t>
            </a:r>
            <a:r>
              <a:rPr lang="en-US" sz="1600" dirty="0" err="1">
                <a:latin typeface="Corbel" pitchFamily="34" charset="0"/>
              </a:rPr>
              <a:t>endroit</a:t>
            </a:r>
            <a:r>
              <a:rPr lang="en-US" sz="1600" dirty="0">
                <a:latin typeface="Corbel" pitchFamily="34" charset="0"/>
              </a:rPr>
              <a:t> pour </a:t>
            </a:r>
            <a:r>
              <a:rPr lang="en-US" sz="1600" dirty="0" err="1">
                <a:latin typeface="Corbel" pitchFamily="34" charset="0"/>
              </a:rPr>
              <a:t>acheter</a:t>
            </a:r>
            <a:r>
              <a:rPr lang="en-US" sz="1600" dirty="0">
                <a:latin typeface="Corbel" pitchFamily="34" charset="0"/>
              </a:rPr>
              <a:t> la glace.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267200" y="63246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Je ne …………. pas </a:t>
            </a:r>
            <a:r>
              <a:rPr lang="en-US" sz="1600" dirty="0" err="1">
                <a:latin typeface="Corbel" pitchFamily="34" charset="0"/>
              </a:rPr>
              <a:t>pourquoi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il</a:t>
            </a:r>
            <a:r>
              <a:rPr lang="en-US" sz="1600" dirty="0">
                <a:latin typeface="Corbel" pitchFamily="34" charset="0"/>
              </a:rPr>
              <a:t> a fait </a:t>
            </a:r>
            <a:r>
              <a:rPr lang="en-US" sz="1600" dirty="0" err="1">
                <a:latin typeface="Corbel" pitchFamily="34" charset="0"/>
              </a:rPr>
              <a:t>ça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0" y="1916668"/>
            <a:ext cx="81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sais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00600" y="2297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sait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00600" y="2667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savent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257800" y="2983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connaissons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14825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Savez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724400" y="3733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ai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connu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980295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sait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343400" y="4517588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Sais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4888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connaissent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72025" y="521291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a </a:t>
            </a:r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su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686300" y="5562600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connais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5955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connais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953000" y="6260068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sais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7173</TotalTime>
  <Words>415</Words>
  <Application>Microsoft Office PowerPoint</Application>
  <PresentationFormat>On-screen Show (4:3)</PresentationFormat>
  <Paragraphs>115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AYT Cursive Hand</vt:lpstr>
      <vt:lpstr>Calibri</vt:lpstr>
      <vt:lpstr>Comic Sans MS</vt:lpstr>
      <vt:lpstr>Corbel</vt:lpstr>
      <vt:lpstr>Times New Roman</vt:lpstr>
      <vt:lpstr>Wingdings</vt:lpstr>
      <vt:lpstr>Echo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176</cp:revision>
  <dcterms:created xsi:type="dcterms:W3CDTF">2006-10-11T19:03:17Z</dcterms:created>
  <dcterms:modified xsi:type="dcterms:W3CDTF">2023-04-25T18:07:22Z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2021-11-30T19:17:49Z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77049f07-5509-4f2d-a706-6a18cee5ed73</vt:lpwstr>
  </property>
  <property fmtid="{D5CDD505-2E9C-101B-9397-08002B2CF9AE}" pid="8" name="MSIP_Label_0ee3c538-ec52-435f-ae58-017644bd9513_ContentBits">
    <vt:lpwstr>0</vt:lpwstr>
  </property>
</Properties>
</file>