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76" r:id="rId2"/>
    <p:sldId id="286" r:id="rId3"/>
    <p:sldId id="277" r:id="rId4"/>
    <p:sldId id="280" r:id="rId5"/>
    <p:sldId id="282" r:id="rId6"/>
    <p:sldId id="281" r:id="rId7"/>
    <p:sldId id="261" r:id="rId8"/>
    <p:sldId id="285" r:id="rId9"/>
    <p:sldId id="287" r:id="rId10"/>
    <p:sldId id="288" r:id="rId11"/>
    <p:sldId id="289" r:id="rId12"/>
    <p:sldId id="290" r:id="rId13"/>
    <p:sldId id="291" r:id="rId14"/>
    <p:sldId id="293" r:id="rId15"/>
    <p:sldId id="292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2773" autoAdjust="0"/>
  </p:normalViewPr>
  <p:slideViewPr>
    <p:cSldViewPr>
      <p:cViewPr varScale="1">
        <p:scale>
          <a:sx n="62" d="100"/>
          <a:sy n="62" d="100"/>
        </p:scale>
        <p:origin x="1432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32" y="-96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DD3DD2-0FB5-4E06-8200-0E9788473360}" type="datetimeFigureOut">
              <a:rPr lang="en-US"/>
              <a:pPr>
                <a:defRPr/>
              </a:pPr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4F64CF-D442-4649-B09A-914FFDD2F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81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F64CF-D442-4649-B09A-914FFDD2F1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1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F64CF-D442-4649-B09A-914FFDD2F1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F64CF-D442-4649-B09A-914FFDD2F1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1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F9E16-B7A3-4A4D-A545-AE2A972A6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CB93-BDD1-49B4-8055-DD37C5B74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A9D63-C0EA-47C1-B42A-21E85B626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1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E1F44-2B3E-47D1-80A4-4CFEE09FB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6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B57A-2098-4FE4-8D9A-36B6B661A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680FF-A53B-4D4C-871D-51FDD0F1F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2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9648-6EB8-47B7-9CB8-73B6B8439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21E7-FEBB-47C9-B338-B0CAB92E7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FA1A2-72B9-4755-A757-25E38CEBB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BFA5-36CA-4722-865F-CD6119D3A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8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30DB7-4F63-4C49-A5D3-7C7A20EB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7CAD-AA7C-48B6-8170-1DE64BFE7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0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B8C87BDE-7768-4948-9D8B-1CEBB5861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teOCk5brjhYujM&amp;tbnid=phIGDzSJZkXz0M:&amp;ved=0CAUQjRw&amp;url=http://carolnon.exblog.jp/10497711/&amp;ei=rHSJUr7lJNK0kQe-q4HADg&amp;bvm=bv.56643336,d.eW0&amp;psig=AFQjCNEKkq68GVtACG8XSOko_ER9g17Q3w&amp;ust=138482635427208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28D28538-039E-B1BF-B483-7A295270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Leçon</a:t>
            </a:r>
            <a:r>
              <a:rPr lang="en-US" sz="2800" dirty="0">
                <a:latin typeface="Corbel" panose="020B0503020204020204" pitchFamily="34" charset="0"/>
              </a:rPr>
              <a:t> 7A:</a:t>
            </a:r>
            <a:r>
              <a:rPr lang="en-US" sz="2800" dirty="0">
                <a:latin typeface="Cursive standard" pitchFamily="2" charset="0"/>
              </a:rPr>
              <a:t> Le passé </a:t>
            </a:r>
            <a:r>
              <a:rPr lang="en-US" sz="2800" dirty="0" err="1">
                <a:latin typeface="Cursive standard" pitchFamily="2" charset="0"/>
              </a:rPr>
              <a:t>composé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90534A6E-BE3B-60B3-BEDA-F25C2982A4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1600201"/>
            <a:ext cx="7010400" cy="5232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 dirty="0">
                <a:latin typeface="Corbel" pitchFamily="34" charset="0"/>
              </a:rPr>
              <a:t>Le passé </a:t>
            </a:r>
            <a:r>
              <a:rPr lang="en-US" altLang="en-US" sz="3200" kern="0" dirty="0" err="1">
                <a:latin typeface="Corbel" pitchFamily="34" charset="0"/>
              </a:rPr>
              <a:t>composé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FF0000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4B60A726-13B9-C6DB-082F-483C06AAA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13" y="2286000"/>
            <a:ext cx="7467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used for </a:t>
            </a:r>
            <a:r>
              <a:rPr lang="en-US" altLang="en-US" sz="2000" b="1" i="1" dirty="0" err="1">
                <a:solidFill>
                  <a:srgbClr val="0000FF"/>
                </a:solidFill>
                <a:latin typeface="Corbel" pitchFamily="34" charset="0"/>
              </a:rPr>
              <a:t>aller</a:t>
            </a:r>
            <a:r>
              <a:rPr lang="en-US" altLang="en-US" sz="2000" b="1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&amp; certain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verbs of motion</a:t>
            </a:r>
            <a:r>
              <a:rPr lang="en-US" altLang="en-US" sz="2000" dirty="0">
                <a:solidFill>
                  <a:srgbClr val="0000FF"/>
                </a:solidFill>
                <a:latin typeface="Corbel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chemeClr val="tx2"/>
                </a:solidFill>
                <a:latin typeface="Corbel" pitchFamily="34" charset="0"/>
              </a:rPr>
              <a:t> past participle must agree with  SUBJECT in gender &amp; number</a:t>
            </a:r>
            <a:endParaRPr lang="en-US" altLang="en-US" sz="1600" i="1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5870C-6EA6-D12E-0295-16ABF56A8EEA}"/>
              </a:ext>
            </a:extLst>
          </p:cNvPr>
          <p:cNvSpPr txBox="1"/>
          <p:nvPr/>
        </p:nvSpPr>
        <p:spPr>
          <a:xfrm>
            <a:off x="1371599" y="3625691"/>
            <a:ext cx="716280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Present tense of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être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+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PAST PARTICIPLE</a:t>
            </a:r>
          </a:p>
        </p:txBody>
      </p:sp>
      <p:sp>
        <p:nvSpPr>
          <p:cNvPr id="19" name="Line 45">
            <a:extLst>
              <a:ext uri="{FF2B5EF4-FFF2-40B4-BE49-F238E27FC236}">
                <a16:creationId xmlns:a16="http://schemas.microsoft.com/office/drawing/2014/main" id="{C469CB61-7FE8-3073-FF36-E33A5F1182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216899"/>
            <a:ext cx="3047987" cy="103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7">
            <a:extLst>
              <a:ext uri="{FF2B5EF4-FFF2-40B4-BE49-F238E27FC236}">
                <a16:creationId xmlns:a16="http://schemas.microsoft.com/office/drawing/2014/main" id="{D5722CFE-3E5B-AE5B-8951-6D2477E6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56074"/>
            <a:ext cx="0" cy="19410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48">
            <a:extLst>
              <a:ext uri="{FF2B5EF4-FFF2-40B4-BE49-F238E27FC236}">
                <a16:creationId xmlns:a16="http://schemas.microsoft.com/office/drawing/2014/main" id="{34A2DA22-DE98-3804-E06D-9142F425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82" y="458218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suis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23" name="Text Box 49">
            <a:extLst>
              <a:ext uri="{FF2B5EF4-FFF2-40B4-BE49-F238E27FC236}">
                <a16:creationId xmlns:a16="http://schemas.microsoft.com/office/drawing/2014/main" id="{7CFA57DC-40DF-961F-E948-3A5951FE0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82" y="53340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es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24" name="Text Box 50">
            <a:extLst>
              <a:ext uri="{FF2B5EF4-FFF2-40B4-BE49-F238E27FC236}">
                <a16:creationId xmlns:a16="http://schemas.microsoft.com/office/drawing/2014/main" id="{608E6986-8D48-BAC1-1D24-396C45626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82" y="60960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est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25" name="Text Box 51">
            <a:extLst>
              <a:ext uri="{FF2B5EF4-FFF2-40B4-BE49-F238E27FC236}">
                <a16:creationId xmlns:a16="http://schemas.microsoft.com/office/drawing/2014/main" id="{2A133A90-3D6D-65B8-A984-FC0CC87BE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49386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sommes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26" name="Text Box 52">
            <a:extLst>
              <a:ext uri="{FF2B5EF4-FFF2-40B4-BE49-F238E27FC236}">
                <a16:creationId xmlns:a16="http://schemas.microsoft.com/office/drawing/2014/main" id="{5F96C318-2836-1677-2697-E84E6575E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2652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êtes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27" name="Text Box 53">
            <a:extLst>
              <a:ext uri="{FF2B5EF4-FFF2-40B4-BE49-F238E27FC236}">
                <a16:creationId xmlns:a16="http://schemas.microsoft.com/office/drawing/2014/main" id="{681A6603-FC71-27C8-4CB6-C7DDB214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096000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latin typeface="Corbel" pitchFamily="34" charset="0"/>
              </a:rPr>
              <a:t>sont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28" name="Line 45">
            <a:extLst>
              <a:ext uri="{FF2B5EF4-FFF2-40B4-BE49-F238E27FC236}">
                <a16:creationId xmlns:a16="http://schemas.microsoft.com/office/drawing/2014/main" id="{1F93C225-D1E3-ED17-250E-8587CB58A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6009494"/>
            <a:ext cx="3047987" cy="103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EE4BEFC6-E85F-A23E-1093-7F31F7C0A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C6EDE18-AB54-33A7-2E20-1AE51A03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Forms: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1F20736-08A7-82F8-F0A5-B417D2CF2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01893"/>
              </p:ext>
            </p:extLst>
          </p:nvPr>
        </p:nvGraphicFramePr>
        <p:xfrm>
          <a:off x="1712225" y="1899229"/>
          <a:ext cx="5105400" cy="162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SINGULAR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masculine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feminine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A76767-88C2-11DD-2961-418FDA6E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93182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les </a:t>
            </a:r>
            <a:r>
              <a:rPr lang="en-US" altLang="en-US" sz="1600" dirty="0">
                <a:latin typeface="Corbel" pitchFamily="34" charset="0"/>
              </a:rPr>
              <a:t>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D2263-7F6E-29B9-C465-7117BE4D8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22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 (l’)  </a:t>
            </a:r>
            <a:r>
              <a:rPr lang="en-US" altLang="en-US" sz="1600" dirty="0">
                <a:latin typeface="Corbel" pitchFamily="34" charset="0"/>
              </a:rPr>
              <a:t>him, 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5A136B-ECFA-31F9-9C28-485F6E96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466" y="3119438"/>
            <a:ext cx="175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(l’)  </a:t>
            </a:r>
            <a:r>
              <a:rPr lang="en-US" altLang="en-US" sz="1600" dirty="0">
                <a:latin typeface="Corbel" pitchFamily="34" charset="0"/>
              </a:rPr>
              <a:t>her,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5EB3BC-B99D-0DB3-35CD-B556ECA39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805535"/>
            <a:ext cx="880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The direct object pronouns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400" dirty="0">
                <a:latin typeface="Corbel" pitchFamily="34" charset="0"/>
              </a:rPr>
              <a:t> can refer to PEOPLE &amp; THINGS</a:t>
            </a:r>
          </a:p>
        </p:txBody>
      </p:sp>
      <p:pic>
        <p:nvPicPr>
          <p:cNvPr id="13" name="Picture 2" descr="C:\Users\rozei\AppData\Local\Microsoft\Windows\Temporary Internet Files\Content.IE5\5DX6TMOR\MP900448573[1].jpg">
            <a:extLst>
              <a:ext uri="{FF2B5EF4-FFF2-40B4-BE49-F238E27FC236}">
                <a16:creationId xmlns:a16="http://schemas.microsoft.com/office/drawing/2014/main" id="{84A718FC-CDB1-FC40-E0A7-45C9A4B7E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44503"/>
            <a:ext cx="2667000" cy="17800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65304A5-84EA-E1C3-0E03-DFDE387C9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19600"/>
            <a:ext cx="32766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Aft>
                <a:spcPts val="1800"/>
              </a:spcAft>
            </a:pP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vois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Hélène</a:t>
            </a:r>
            <a:r>
              <a:rPr lang="en-US" altLang="en-US" sz="2400" dirty="0">
                <a:latin typeface="Corbel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vois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flûte</a:t>
            </a:r>
            <a:r>
              <a:rPr lang="en-US" altLang="en-US" sz="2400" dirty="0">
                <a:latin typeface="Corbel" pitchFamily="34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20EA49-EBFA-210C-A9AF-BF03FF4EE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91628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>
                <a:latin typeface="Corbel" pitchFamily="34" charset="0"/>
              </a:rPr>
              <a:t>Oui</a:t>
            </a:r>
            <a:r>
              <a:rPr lang="en-US" altLang="en-US" sz="2400" dirty="0">
                <a:latin typeface="Corbel" pitchFamily="34" charset="0"/>
              </a:rPr>
              <a:t>, je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vois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3ABBBE-77A3-56C2-528A-13F68110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634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>
                <a:latin typeface="Corbel" pitchFamily="34" charset="0"/>
              </a:rPr>
              <a:t>Oui</a:t>
            </a:r>
            <a:r>
              <a:rPr lang="en-US" altLang="en-US" sz="2400" dirty="0">
                <a:latin typeface="Corbel" pitchFamily="34" charset="0"/>
              </a:rPr>
              <a:t>, je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vois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565C3F-F510-AED6-8A30-0224812B3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088761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Yes, I see </a:t>
            </a:r>
            <a:r>
              <a:rPr lang="en-US" altLang="en-US" i="1" dirty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i="1" dirty="0">
                <a:latin typeface="Corbel" pitchFamily="34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5DC090-D857-3530-11ED-021E1EDA3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31468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Yes, I see </a:t>
            </a:r>
            <a:r>
              <a:rPr lang="en-US" altLang="en-US" i="1" dirty="0">
                <a:solidFill>
                  <a:srgbClr val="0000FF"/>
                </a:solidFill>
                <a:latin typeface="Corbel" pitchFamily="34" charset="0"/>
              </a:rPr>
              <a:t>it</a:t>
            </a:r>
            <a:r>
              <a:rPr lang="en-US" altLang="en-US" i="1" dirty="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051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6" grpId="0"/>
      <p:bldP spid="17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9CC43F54-B0C6-D17B-3A3E-4599BD8FB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ADF531BA-0BC7-A5AA-FF08-53B6B509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764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ALL Forms: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DC8C17-F1D1-4D5C-97EB-5B9522289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32482"/>
              </p:ext>
            </p:extLst>
          </p:nvPr>
        </p:nvGraphicFramePr>
        <p:xfrm>
          <a:off x="838200" y="2412682"/>
          <a:ext cx="760748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Direct Object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Pronoun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Example: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C356E3-24FA-904B-BC4E-2E0A5537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0837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me (m’)  </a:t>
            </a:r>
            <a:r>
              <a:rPr lang="en-US" altLang="en-US" sz="1600" dirty="0">
                <a:latin typeface="Corbel" pitchFamily="34" charset="0"/>
              </a:rPr>
              <a:t>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6F61BA-D7A1-E34B-0AD0-228E5C21B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3480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(t’)      </a:t>
            </a:r>
            <a:r>
              <a:rPr lang="en-US" altLang="en-US" sz="1600" dirty="0">
                <a:latin typeface="Corbel" pitchFamily="34" charset="0"/>
              </a:rPr>
              <a:t>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9199AE-380F-B550-A74E-AD18EF730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055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 / la (l’)  </a:t>
            </a:r>
            <a:r>
              <a:rPr lang="en-US" altLang="en-US" sz="1600" dirty="0">
                <a:latin typeface="Corbel" pitchFamily="34" charset="0"/>
              </a:rPr>
              <a:t>him/her/it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A176C-DC83-77D6-BB2D-02F8F3A8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2672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us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8B6B4A-8A0F-32B2-8E79-21EA8F09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you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D72743-75DE-3585-534C-0C37E76B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771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them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E288CB-1354-CC81-0951-37D1E955A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527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Paul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000" dirty="0" err="1">
                <a:latin typeface="Corbel" pitchFamily="34" charset="0"/>
              </a:rPr>
              <a:t>invite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5C0215-DAA1-374D-06B6-463FC580E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099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Je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t’</a:t>
            </a:r>
            <a:r>
              <a:rPr lang="en-US" altLang="en-US" sz="2000" dirty="0" err="1">
                <a:latin typeface="Corbel" pitchFamily="34" charset="0"/>
              </a:rPr>
              <a:t>aime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D78E9A-B4A5-C21F-1581-5CF262E2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671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>
                <a:latin typeface="Corbel" pitchFamily="34" charset="0"/>
              </a:rPr>
              <a:t>Tu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la </a:t>
            </a:r>
            <a:r>
              <a:rPr lang="en-US" altLang="en-US" sz="2000" dirty="0" err="1">
                <a:latin typeface="Corbel" pitchFamily="34" charset="0"/>
              </a:rPr>
              <a:t>cherches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CC9AFB-C5D6-20A1-90AF-8D590D917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32435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>
                <a:latin typeface="Corbel" pitchFamily="34" charset="0"/>
              </a:rPr>
              <a:t>Ils</a:t>
            </a:r>
            <a:r>
              <a:rPr lang="en-US" altLang="en-US" sz="2000" dirty="0">
                <a:latin typeface="Corbel" pitchFamily="34" charset="0"/>
              </a:rPr>
              <a:t> 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nous </a:t>
            </a:r>
            <a:r>
              <a:rPr lang="en-US" altLang="en-US" sz="2000" dirty="0" err="1">
                <a:latin typeface="Corbel" pitchFamily="34" charset="0"/>
              </a:rPr>
              <a:t>attendent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274D47-2598-F97C-44B2-DBFB2163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78149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Je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>
                <a:latin typeface="Corbel" pitchFamily="34" charset="0"/>
              </a:rPr>
              <a:t>aide.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5FEFF1-DBB1-CA53-167F-0C2E695A2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578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Mon </a:t>
            </a:r>
            <a:r>
              <a:rPr lang="en-US" altLang="en-US" sz="2000" dirty="0" err="1">
                <a:latin typeface="Corbel" pitchFamily="34" charset="0"/>
              </a:rPr>
              <a:t>ami</a:t>
            </a:r>
            <a:r>
              <a:rPr lang="en-US" altLang="en-US" sz="2000" dirty="0">
                <a:latin typeface="Corbel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les </a:t>
            </a:r>
            <a:r>
              <a:rPr lang="en-US" altLang="en-US" sz="2000" dirty="0" err="1">
                <a:latin typeface="Corbel" pitchFamily="34" charset="0"/>
              </a:rPr>
              <a:t>connaît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7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FA2263F4-048D-3565-6636-973123F2F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How do I FIND the direct object?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5420C27-DA80-BC2A-B0E8-86B238B82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81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latin typeface="Corbel" pitchFamily="34" charset="0"/>
              </a:rPr>
              <a:t>Je </a:t>
            </a:r>
            <a:r>
              <a:rPr lang="en-US" altLang="en-US" sz="2600" dirty="0" err="1">
                <a:latin typeface="Corbel" pitchFamily="34" charset="0"/>
              </a:rPr>
              <a:t>présente</a:t>
            </a:r>
            <a:r>
              <a:rPr lang="en-US" altLang="en-US" sz="2600" dirty="0">
                <a:latin typeface="Corbel" pitchFamily="34" charset="0"/>
              </a:rPr>
              <a:t>   </a:t>
            </a:r>
            <a:r>
              <a:rPr lang="en-US" altLang="en-US" sz="2600" dirty="0" err="1">
                <a:latin typeface="Corbel" pitchFamily="34" charset="0"/>
              </a:rPr>
              <a:t>mon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dirty="0" err="1">
                <a:latin typeface="Corbel" pitchFamily="34" charset="0"/>
              </a:rPr>
              <a:t>copain</a:t>
            </a:r>
            <a:r>
              <a:rPr lang="en-US" altLang="en-US" sz="2600" dirty="0">
                <a:latin typeface="Corbel" pitchFamily="34" charset="0"/>
              </a:rPr>
              <a:t>   à </a:t>
            </a:r>
            <a:r>
              <a:rPr lang="en-US" altLang="en-US" sz="2600" dirty="0" err="1">
                <a:latin typeface="Corbel" pitchFamily="34" charset="0"/>
              </a:rPr>
              <a:t>toi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DA23CF-CE59-1259-1A21-5B62B23B0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3389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CF276C-B94C-D5FC-3220-6C8736230451}"/>
              </a:ext>
            </a:extLst>
          </p:cNvPr>
          <p:cNvSpPr/>
          <p:nvPr/>
        </p:nvSpPr>
        <p:spPr bwMode="auto">
          <a:xfrm>
            <a:off x="3550693" y="3582538"/>
            <a:ext cx="1783307" cy="53340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1F28F-6810-CADF-F792-D188C92E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direct = WHO = </a:t>
            </a:r>
            <a:r>
              <a:rPr lang="en-US" altLang="en-US" sz="2400" i="1" dirty="0" err="1">
                <a:latin typeface="Corbel" pitchFamily="34" charset="0"/>
              </a:rPr>
              <a:t>quelqu’un</a:t>
            </a:r>
            <a:endParaRPr lang="en-US" altLang="en-US" sz="1600" i="1" dirty="0">
              <a:latin typeface="Corbel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E5D830-6443-7E1E-5BCE-314024CA8D91}"/>
              </a:ext>
            </a:extLst>
          </p:cNvPr>
          <p:cNvCxnSpPr/>
          <p:nvPr/>
        </p:nvCxnSpPr>
        <p:spPr bwMode="auto">
          <a:xfrm flipV="1">
            <a:off x="4267200" y="3352800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FAFAD3-05D5-9CDC-D3F0-D6776645062C}"/>
              </a:ext>
            </a:extLst>
          </p:cNvPr>
          <p:cNvCxnSpPr/>
          <p:nvPr/>
        </p:nvCxnSpPr>
        <p:spPr bwMode="auto">
          <a:xfrm>
            <a:off x="5730353" y="4063747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5827674-ACBF-5C1B-CA77-7B11A6E4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6934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latin typeface="Corbel" pitchFamily="34" charset="0"/>
              </a:rPr>
              <a:t>Ask the question:  subject – verb – </a:t>
            </a:r>
            <a:r>
              <a:rPr lang="en-US" altLang="en-US" sz="2600" dirty="0">
                <a:solidFill>
                  <a:srgbClr val="0000FF"/>
                </a:solidFill>
                <a:latin typeface="Corbel" pitchFamily="34" charset="0"/>
              </a:rPr>
              <a:t>WHO</a:t>
            </a:r>
            <a:r>
              <a:rPr lang="en-US" altLang="en-US" sz="2600" dirty="0">
                <a:latin typeface="Corbel" pitchFamily="34" charset="0"/>
              </a:rPr>
              <a:t>? 		</a:t>
            </a:r>
            <a:r>
              <a:rPr lang="en-US" altLang="en-US" sz="2600" i="1" dirty="0">
                <a:latin typeface="Corbel" pitchFamily="34" charset="0"/>
              </a:rPr>
              <a:t>or</a:t>
            </a:r>
            <a:r>
              <a:rPr lang="en-US" altLang="en-US" sz="2600" dirty="0">
                <a:latin typeface="Corbel" pitchFamily="34" charset="0"/>
              </a:rPr>
              <a:t>                    subject – verb – </a:t>
            </a:r>
            <a:r>
              <a:rPr lang="en-US" altLang="en-US" sz="2600" dirty="0">
                <a:solidFill>
                  <a:srgbClr val="0000FF"/>
                </a:solidFill>
                <a:latin typeface="Corbel" pitchFamily="34" charset="0"/>
              </a:rPr>
              <a:t>WHAT</a:t>
            </a:r>
            <a:r>
              <a:rPr lang="en-US" altLang="en-US" sz="2600" dirty="0">
                <a:latin typeface="Corbel" pitchFamily="34" charset="0"/>
              </a:rPr>
              <a:t>?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43566F47-9E1C-E848-9FF9-1778DDA9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7150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>
                <a:latin typeface="Corbel" pitchFamily="34" charset="0"/>
              </a:rPr>
              <a:t>J’achète</a:t>
            </a:r>
            <a:r>
              <a:rPr lang="en-US" altLang="en-US" sz="2600" dirty="0">
                <a:latin typeface="Corbel" pitchFamily="34" charset="0"/>
              </a:rPr>
              <a:t>   un </a:t>
            </a:r>
            <a:r>
              <a:rPr lang="en-US" altLang="en-US" sz="2600" dirty="0" err="1">
                <a:latin typeface="Corbel" pitchFamily="34" charset="0"/>
              </a:rPr>
              <a:t>cadeau</a:t>
            </a:r>
            <a:r>
              <a:rPr lang="en-US" altLang="en-US" sz="2600" dirty="0">
                <a:latin typeface="Corbel" pitchFamily="34" charset="0"/>
              </a:rPr>
              <a:t>    à </a:t>
            </a:r>
            <a:r>
              <a:rPr lang="en-US" altLang="en-US" sz="2600" dirty="0" err="1">
                <a:latin typeface="Corbel" pitchFamily="34" charset="0"/>
              </a:rPr>
              <a:t>toi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1D7B9F-26E3-D171-3E98-8C85AEE77C0E}"/>
              </a:ext>
            </a:extLst>
          </p:cNvPr>
          <p:cNvCxnSpPr/>
          <p:nvPr/>
        </p:nvCxnSpPr>
        <p:spPr bwMode="auto">
          <a:xfrm flipV="1">
            <a:off x="3581400" y="5473384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D8C5FD-93C3-EDF4-D31B-9D2BCB55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009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direct = WHAT = </a:t>
            </a:r>
            <a:r>
              <a:rPr lang="en-US" altLang="en-US" sz="2400" i="1" dirty="0" err="1">
                <a:latin typeface="Corbel" pitchFamily="34" charset="0"/>
              </a:rPr>
              <a:t>quelque</a:t>
            </a:r>
            <a:r>
              <a:rPr lang="en-US" altLang="en-US" sz="2400" i="1" dirty="0">
                <a:latin typeface="Corbel" pitchFamily="34" charset="0"/>
              </a:rPr>
              <a:t> chose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995084-2878-46CE-31C6-B2D3393AC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867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25D9B5-7260-B176-835A-AA6EC7D3B37A}"/>
              </a:ext>
            </a:extLst>
          </p:cNvPr>
          <p:cNvSpPr/>
          <p:nvPr/>
        </p:nvSpPr>
        <p:spPr bwMode="auto">
          <a:xfrm>
            <a:off x="3032646" y="5750867"/>
            <a:ext cx="1615554" cy="53340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D364F7-B34A-4507-D109-97EFF20E1D79}"/>
              </a:ext>
            </a:extLst>
          </p:cNvPr>
          <p:cNvCxnSpPr/>
          <p:nvPr/>
        </p:nvCxnSpPr>
        <p:spPr bwMode="auto">
          <a:xfrm rot="16200000">
            <a:off x="5746592" y="5746593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3E7D1E-E96E-B475-980C-C34931181019}"/>
              </a:ext>
            </a:extLst>
          </p:cNvPr>
          <p:cNvCxnSpPr/>
          <p:nvPr/>
        </p:nvCxnSpPr>
        <p:spPr bwMode="auto">
          <a:xfrm>
            <a:off x="4800600" y="61722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3D44CC-4E68-4881-E59C-4184C3DBCCC9}"/>
              </a:ext>
            </a:extLst>
          </p:cNvPr>
          <p:cNvCxnSpPr/>
          <p:nvPr/>
        </p:nvCxnSpPr>
        <p:spPr bwMode="auto">
          <a:xfrm>
            <a:off x="5469908" y="4055786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414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2" grpId="0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A99DDA6-CF4A-3D81-E3FD-4E3CE9C6F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Remplacer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un objet direct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D1521C95-F778-1063-59EE-EE7CAADF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latin typeface="Corbel" pitchFamily="34" charset="0"/>
              </a:rPr>
              <a:t>Nous </a:t>
            </a:r>
            <a:r>
              <a:rPr lang="en-US" altLang="en-US" sz="2600" dirty="0" err="1">
                <a:latin typeface="Corbel" pitchFamily="34" charset="0"/>
              </a:rPr>
              <a:t>montrons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dirty="0" err="1">
                <a:latin typeface="Corbel" pitchFamily="34" charset="0"/>
              </a:rPr>
              <a:t>nos</a:t>
            </a:r>
            <a:r>
              <a:rPr lang="en-US" altLang="en-US" sz="2600" dirty="0">
                <a:latin typeface="Corbel" pitchFamily="34" charset="0"/>
              </a:rPr>
              <a:t> photos à </a:t>
            </a:r>
            <a:r>
              <a:rPr lang="en-US" altLang="en-US" sz="2600" dirty="0" err="1">
                <a:latin typeface="Corbel" pitchFamily="34" charset="0"/>
              </a:rPr>
              <a:t>vous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E2890882-067E-1485-CF42-03EE830A0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latin typeface="Corbel" pitchFamily="34" charset="0"/>
              </a:rPr>
              <a:t>To replace an </a:t>
            </a:r>
            <a:r>
              <a:rPr lang="en-US" altLang="en-US" sz="2600" dirty="0">
                <a:solidFill>
                  <a:srgbClr val="0000FF"/>
                </a:solidFill>
                <a:latin typeface="Corbel" pitchFamily="34" charset="0"/>
              </a:rPr>
              <a:t>DIRECT object </a:t>
            </a:r>
            <a:r>
              <a:rPr lang="en-US" altLang="en-US" sz="2600" dirty="0">
                <a:latin typeface="Corbel" pitchFamily="34" charset="0"/>
              </a:rPr>
              <a:t>with a pronoun: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61992B50-8010-2F75-8B28-3956781D2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latin typeface="Corbel" pitchFamily="34" charset="0"/>
              </a:rPr>
              <a:t>Nous </a:t>
            </a:r>
            <a:r>
              <a:rPr lang="en-US" altLang="en-US" sz="2600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dirty="0" err="1">
                <a:latin typeface="Corbel" pitchFamily="34" charset="0"/>
              </a:rPr>
              <a:t>montrons</a:t>
            </a:r>
            <a:r>
              <a:rPr lang="en-US" altLang="en-US" sz="2600" dirty="0">
                <a:latin typeface="Corbel" pitchFamily="34" charset="0"/>
              </a:rPr>
              <a:t> à </a:t>
            </a:r>
            <a:r>
              <a:rPr lang="en-US" altLang="en-US" sz="2600" dirty="0" err="1">
                <a:latin typeface="Corbel" pitchFamily="34" charset="0"/>
              </a:rPr>
              <a:t>vous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9459AAF-196A-8AD2-3B38-CCC1C4A789A3}"/>
              </a:ext>
            </a:extLst>
          </p:cNvPr>
          <p:cNvCxnSpPr/>
          <p:nvPr/>
        </p:nvCxnSpPr>
        <p:spPr bwMode="auto">
          <a:xfrm flipH="1">
            <a:off x="4529351" y="2901277"/>
            <a:ext cx="419100" cy="5277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ACADDA8-F839-17CE-0E76-CAE315EE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606" y="3825922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32B3B0D4-0909-69B4-2A58-CD5AB2342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70157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>
                <a:latin typeface="Corbel" pitchFamily="34" charset="0"/>
              </a:rPr>
              <a:t>Vous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dirty="0" err="1">
                <a:latin typeface="Corbel" pitchFamily="34" charset="0"/>
              </a:rPr>
              <a:t>invitez</a:t>
            </a:r>
            <a:r>
              <a:rPr lang="en-US" altLang="en-US" sz="2600" dirty="0">
                <a:latin typeface="Corbel" pitchFamily="34" charset="0"/>
              </a:rPr>
              <a:t>   </a:t>
            </a:r>
            <a:r>
              <a:rPr lang="en-US" altLang="en-US" sz="2600" dirty="0" err="1">
                <a:latin typeface="Corbel" pitchFamily="34" charset="0"/>
              </a:rPr>
              <a:t>moi</a:t>
            </a:r>
            <a:r>
              <a:rPr lang="en-US" altLang="en-US" sz="2600" dirty="0">
                <a:latin typeface="Corbel" pitchFamily="34" charset="0"/>
              </a:rPr>
              <a:t>   à la </a:t>
            </a:r>
            <a:r>
              <a:rPr lang="en-US" altLang="en-US" sz="2600" dirty="0" err="1">
                <a:latin typeface="Corbel" pitchFamily="34" charset="0"/>
              </a:rPr>
              <a:t>boum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sp>
        <p:nvSpPr>
          <p:cNvPr id="9" name="Multiply 20">
            <a:extLst>
              <a:ext uri="{FF2B5EF4-FFF2-40B4-BE49-F238E27FC236}">
                <a16:creationId xmlns:a16="http://schemas.microsoft.com/office/drawing/2014/main" id="{762FE1C4-1353-84AC-3116-689B866FCAAF}"/>
              </a:ext>
            </a:extLst>
          </p:cNvPr>
          <p:cNvSpPr/>
          <p:nvPr/>
        </p:nvSpPr>
        <p:spPr bwMode="auto">
          <a:xfrm>
            <a:off x="3471081" y="4824477"/>
            <a:ext cx="14478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B5B7495C-2DCB-8BB6-7A19-6588867A4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0198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>
                <a:latin typeface="Corbel" pitchFamily="34" charset="0"/>
              </a:rPr>
              <a:t>Vous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600" dirty="0" err="1">
                <a:latin typeface="Corbel" pitchFamily="34" charset="0"/>
              </a:rPr>
              <a:t>invitez</a:t>
            </a:r>
            <a:r>
              <a:rPr lang="en-US" altLang="en-US" sz="2600" dirty="0">
                <a:latin typeface="Corbel" pitchFamily="34" charset="0"/>
              </a:rPr>
              <a:t> à la </a:t>
            </a:r>
            <a:r>
              <a:rPr lang="en-US" altLang="en-US" sz="2600" dirty="0" err="1">
                <a:latin typeface="Corbel" pitchFamily="34" charset="0"/>
              </a:rPr>
              <a:t>boum</a:t>
            </a:r>
            <a:r>
              <a:rPr lang="en-US" altLang="en-US" sz="2600" dirty="0">
                <a:latin typeface="Corbel" pitchFamily="34" charset="0"/>
              </a:rPr>
              <a:t>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2611AE-40EC-03E9-8CBA-004A9C9525A1}"/>
              </a:ext>
            </a:extLst>
          </p:cNvPr>
          <p:cNvCxnSpPr/>
          <p:nvPr/>
        </p:nvCxnSpPr>
        <p:spPr bwMode="auto">
          <a:xfrm flipH="1">
            <a:off x="3276600" y="5727496"/>
            <a:ext cx="457200" cy="3252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2432D1-3F0A-DC3F-58E3-8B9DE98EF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055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Multiply 18">
            <a:extLst>
              <a:ext uri="{FF2B5EF4-FFF2-40B4-BE49-F238E27FC236}">
                <a16:creationId xmlns:a16="http://schemas.microsoft.com/office/drawing/2014/main" id="{3FCF4D70-9ADD-3CEB-D1A1-B310A00EEB39}"/>
              </a:ext>
            </a:extLst>
          </p:cNvPr>
          <p:cNvSpPr/>
          <p:nvPr/>
        </p:nvSpPr>
        <p:spPr bwMode="auto">
          <a:xfrm>
            <a:off x="4076700" y="2021013"/>
            <a:ext cx="17145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1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55E49632-BB14-3AEC-FA7B-2BA02E995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284EE7AE-543A-4783-9063-5E645302A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Position: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DF8D5FEA-556A-C3A4-8EFF-6A0EBCED4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3276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verb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F5AC9708-60BE-E10C-9850-A01ADC495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305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Qui </a:t>
            </a:r>
            <a:r>
              <a:rPr lang="en-US" altLang="en-US" sz="2200" dirty="0" err="1">
                <a:latin typeface="Corbel" pitchFamily="34" charset="0"/>
              </a:rPr>
              <a:t>connaît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Paul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F9648C-6B94-89A2-E099-CCD468483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7432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3CD50-F62A-9C1D-160D-CCFE580A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24200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1D0673-E8A3-B8A4-BC5A-D568364D9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38600"/>
            <a:ext cx="4800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verb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infinitive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A3DA24D-E31F-7C15-21BD-3FB032B70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006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Qui </a:t>
            </a:r>
            <a:r>
              <a:rPr lang="en-US" altLang="en-US" sz="2200" dirty="0" err="1">
                <a:latin typeface="Corbel" pitchFamily="34" charset="0"/>
              </a:rPr>
              <a:t>va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regarder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 film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8FABB8-0F89-53A6-1496-0C69C4AA1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813300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dirty="0" err="1">
                <a:latin typeface="Corbel" pitchFamily="34" charset="0"/>
              </a:rPr>
              <a:t>vais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regarder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>
                <a:latin typeface="Corbel" pitchFamily="34" charset="0"/>
              </a:rPr>
              <a:t>Marc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va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regarder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B42379E4-7FBA-A0E4-4BB7-35FC4BE6D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874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veux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écouter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ces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CD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8FB9A8-2434-B735-2F65-C24D3441A576}"/>
              </a:ext>
            </a:extLst>
          </p:cNvPr>
          <p:cNvGrpSpPr/>
          <p:nvPr/>
        </p:nvGrpSpPr>
        <p:grpSpPr>
          <a:xfrm>
            <a:off x="5257800" y="5791200"/>
            <a:ext cx="3886200" cy="938719"/>
            <a:chOff x="5257800" y="5791200"/>
            <a:chExt cx="3886200" cy="9387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9D30E5-BB7C-8AA7-FDFE-716F03620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5791200"/>
              <a:ext cx="3886200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>
                  <a:latin typeface="Corbel" pitchFamily="34" charset="0"/>
                </a:rPr>
                <a:t>Je </a:t>
              </a:r>
              <a:r>
                <a:rPr lang="en-US" altLang="en-US" sz="2200" dirty="0" err="1">
                  <a:latin typeface="Corbel" pitchFamily="34" charset="0"/>
                </a:rPr>
                <a:t>veux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les </a:t>
              </a:r>
              <a:r>
                <a:rPr lang="en-US" altLang="en-US" sz="2200" dirty="0" err="1">
                  <a:latin typeface="Corbel" pitchFamily="34" charset="0"/>
                </a:rPr>
                <a:t>écouter</a:t>
              </a:r>
              <a:r>
                <a:rPr lang="en-US" altLang="en-US" sz="2200" dirty="0">
                  <a:latin typeface="Corbel" pitchFamily="34" charset="0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>
                  <a:latin typeface="Corbel" pitchFamily="34" charset="0"/>
                </a:rPr>
                <a:t>Je </a:t>
              </a:r>
              <a:r>
                <a:rPr lang="en-US" altLang="en-US" sz="2200" dirty="0">
                  <a:solidFill>
                    <a:srgbClr val="FF0000"/>
                  </a:solidFill>
                  <a:latin typeface="Corbel" pitchFamily="34" charset="0"/>
                </a:rPr>
                <a:t>ne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dirty="0" err="1">
                  <a:latin typeface="Corbel" pitchFamily="34" charset="0"/>
                </a:rPr>
                <a:t>veux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dirty="0">
                  <a:solidFill>
                    <a:srgbClr val="FF0000"/>
                  </a:solidFill>
                  <a:latin typeface="Corbel" pitchFamily="34" charset="0"/>
                </a:rPr>
                <a:t>pas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dirty="0" err="1">
                  <a:latin typeface="Corbel" pitchFamily="34" charset="0"/>
                </a:rPr>
                <a:t>écouter</a:t>
              </a:r>
              <a:r>
                <a:rPr lang="en-US" altLang="en-US" sz="2200" dirty="0">
                  <a:latin typeface="Corbel" pitchFamily="34" charset="0"/>
                </a:rPr>
                <a:t>. </a:t>
              </a:r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A0F32A57-E5E7-024E-0A6D-777C47EDFF12}"/>
                </a:ext>
              </a:extLst>
            </p:cNvPr>
            <p:cNvSpPr/>
            <p:nvPr/>
          </p:nvSpPr>
          <p:spPr bwMode="auto">
            <a:xfrm rot="8466954">
              <a:off x="6402501" y="5802192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5952DA2E-833C-2196-3A02-52B0DFFFFAD6}"/>
                </a:ext>
              </a:extLst>
            </p:cNvPr>
            <p:cNvSpPr/>
            <p:nvPr/>
          </p:nvSpPr>
          <p:spPr bwMode="auto">
            <a:xfrm rot="8466954">
              <a:off x="7164501" y="6274099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003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4AD6831-C35D-B748-53D0-6163CBAE7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05680BE-CB36-EDF1-E108-131BAFA2C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4124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Position à </a:t>
            </a:r>
            <a:r>
              <a:rPr lang="en-US" altLang="en-US" sz="2800" dirty="0">
                <a:latin typeface="Corbel" pitchFamily="34" charset="0"/>
              </a:rPr>
              <a:t>L’IMPÉRATIF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91F591-1DD1-2C32-69AA-71303FB6C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94212"/>
              </p:ext>
            </p:extLst>
          </p:nvPr>
        </p:nvGraphicFramePr>
        <p:xfrm>
          <a:off x="1219200" y="2606124"/>
          <a:ext cx="7391400" cy="121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1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Affirmative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704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562AC879-7FC6-956D-6DFC-9F5FC2D76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verb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8C0F82-F6D0-646B-9050-3C7745346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124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Ne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verb + pas + …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9E95C13-5F69-D34D-B2F8-098F72D3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910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J’invite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Sylvie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E7938F-ED3F-F9C8-A50E-E22A96A21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203700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invite-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>
                <a:latin typeface="Corbel" pitchFamily="34" charset="0"/>
              </a:rPr>
              <a:t>Non,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invite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10257919-14CD-5131-4255-1648BB4BF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2274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J’achète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les billets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219471-F1C4-EF42-09E8-436D3815B563}"/>
              </a:ext>
            </a:extLst>
          </p:cNvPr>
          <p:cNvGrpSpPr/>
          <p:nvPr/>
        </p:nvGrpSpPr>
        <p:grpSpPr>
          <a:xfrm>
            <a:off x="4724400" y="5181600"/>
            <a:ext cx="3886200" cy="938719"/>
            <a:chOff x="4724400" y="5181600"/>
            <a:chExt cx="3886200" cy="9387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31DAD7A-5080-898F-C8B0-963FCB35A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5181600"/>
              <a:ext cx="3886200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 err="1">
                  <a:latin typeface="Corbel" pitchFamily="34" charset="0"/>
                </a:rPr>
                <a:t>Oui</a:t>
              </a:r>
              <a:r>
                <a:rPr lang="en-US" altLang="en-US" sz="2200" dirty="0">
                  <a:latin typeface="Corbel" pitchFamily="34" charset="0"/>
                </a:rPr>
                <a:t>, </a:t>
              </a:r>
              <a:r>
                <a:rPr lang="en-US" altLang="en-US" sz="2200" dirty="0" err="1">
                  <a:latin typeface="Corbel" pitchFamily="34" charset="0"/>
                </a:rPr>
                <a:t>achète</a:t>
              </a:r>
              <a:r>
                <a:rPr lang="en-US" altLang="en-US" sz="2200" dirty="0">
                  <a:latin typeface="Corbel" pitchFamily="34" charset="0"/>
                </a:rPr>
                <a:t>-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>
                  <a:latin typeface="Corbel" pitchFamily="34" charset="0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>
                  <a:latin typeface="Corbel" pitchFamily="34" charset="0"/>
                </a:rPr>
                <a:t>Non,  </a:t>
              </a:r>
              <a:r>
                <a:rPr lang="en-US" altLang="en-US" sz="2200" dirty="0">
                  <a:solidFill>
                    <a:srgbClr val="FF0000"/>
                  </a:solidFill>
                  <a:latin typeface="Corbel" pitchFamily="34" charset="0"/>
                </a:rPr>
                <a:t>ne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dirty="0" err="1">
                  <a:latin typeface="Corbel" pitchFamily="34" charset="0"/>
                </a:rPr>
                <a:t>achète</a:t>
              </a:r>
              <a:r>
                <a:rPr lang="en-US" altLang="en-US" sz="2200" dirty="0">
                  <a:latin typeface="Corbel" pitchFamily="34" charset="0"/>
                </a:rPr>
                <a:t> </a:t>
              </a:r>
              <a:r>
                <a:rPr lang="en-US" altLang="en-US" sz="2200" dirty="0">
                  <a:solidFill>
                    <a:srgbClr val="FF0000"/>
                  </a:solidFill>
                  <a:latin typeface="Corbel" pitchFamily="34" charset="0"/>
                </a:rPr>
                <a:t>pas</a:t>
              </a:r>
              <a:r>
                <a:rPr lang="en-US" altLang="en-US" sz="2200" dirty="0">
                  <a:latin typeface="Corbel" pitchFamily="34" charset="0"/>
                </a:rPr>
                <a:t>. 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67EDA357-077D-393D-F29D-CFB919D83B54}"/>
                </a:ext>
              </a:extLst>
            </p:cNvPr>
            <p:cNvSpPr/>
            <p:nvPr/>
          </p:nvSpPr>
          <p:spPr bwMode="auto">
            <a:xfrm rot="8466954">
              <a:off x="6021501" y="5664499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21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3352C06E-8CBB-85BB-C132-05267AC0C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dans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LE PASSÉ COMPOSÉ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ABD4CCF9-8E70-16CC-E3C4-75E4DD5DB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Position: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FF6BF84E-83F7-5644-6652-B699E450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57400"/>
            <a:ext cx="6705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helping verb + past participle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3D509C81-73B4-B4CD-D17C-CBC13E51F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Voici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Paul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3C6BD4-B7C4-B8F4-4631-50F18AE18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7432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invité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2B9F48-7C25-9671-C490-F23AFF325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24200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pas </a:t>
            </a:r>
            <a:r>
              <a:rPr lang="en-US" altLang="en-US" sz="2200" dirty="0" err="1">
                <a:latin typeface="Corbel" pitchFamily="34" charset="0"/>
              </a:rPr>
              <a:t>invité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55A201AB-E607-A29A-C67A-B5D2FA195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0"/>
            <a:ext cx="731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In the passé </a:t>
            </a:r>
            <a:r>
              <a:rPr lang="en-US" altLang="en-US" sz="2200" dirty="0" err="1">
                <a:latin typeface="Corbel" pitchFamily="34" charset="0"/>
              </a:rPr>
              <a:t>composé</a:t>
            </a:r>
            <a:r>
              <a:rPr lang="en-US" altLang="en-US" sz="2200" dirty="0">
                <a:latin typeface="Corbel" pitchFamily="34" charset="0"/>
              </a:rPr>
              <a:t>, the past </a:t>
            </a:r>
            <a:r>
              <a:rPr lang="en-US" altLang="en-US" sz="2200" dirty="0" err="1">
                <a:latin typeface="Corbel" pitchFamily="34" charset="0"/>
              </a:rPr>
              <a:t>particple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AGREES</a:t>
            </a:r>
            <a:r>
              <a:rPr lang="en-US" altLang="en-US" sz="2200" dirty="0">
                <a:latin typeface="Corbel" pitchFamily="34" charset="0"/>
              </a:rPr>
              <a:t> with a direct object if the that direct object comes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before</a:t>
            </a:r>
            <a:r>
              <a:rPr lang="en-US" altLang="en-US" sz="2200" dirty="0">
                <a:latin typeface="Corbel" pitchFamily="34" charset="0"/>
              </a:rPr>
              <a:t> the verb.</a:t>
            </a:r>
            <a:endParaRPr lang="en-US" altLang="en-US" sz="2400" dirty="0">
              <a:latin typeface="Corbel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1ADCC32-E364-3E21-F744-48584B8DF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08622"/>
              </p:ext>
            </p:extLst>
          </p:nvPr>
        </p:nvGraphicFramePr>
        <p:xfrm>
          <a:off x="838200" y="4693920"/>
          <a:ext cx="7924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agreement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683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5">
            <a:extLst>
              <a:ext uri="{FF2B5EF4-FFF2-40B4-BE49-F238E27FC236}">
                <a16:creationId xmlns:a16="http://schemas.microsoft.com/office/drawing/2014/main" id="{BA0E7309-AFDF-D444-7C9F-E4BECE9F3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60313"/>
            <a:ext cx="3429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Marc a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vu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Nicole et Sylvie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33234AC-B9FE-F7B5-8A1C-F05E42A79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46113"/>
            <a:ext cx="381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n’as</a:t>
            </a:r>
            <a:r>
              <a:rPr lang="en-US" altLang="en-US" sz="2200" dirty="0">
                <a:latin typeface="Corbel" pitchFamily="34" charset="0"/>
              </a:rPr>
              <a:t> pas </a:t>
            </a:r>
            <a:r>
              <a:rPr lang="en-US" altLang="en-US" sz="2200" dirty="0" err="1">
                <a:solidFill>
                  <a:srgbClr val="FF0000"/>
                </a:solidFill>
                <a:latin typeface="Corbel" pitchFamily="34" charset="0"/>
              </a:rPr>
              <a:t>apporté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ta 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guitare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07CF1D-657D-49C8-811E-E999639C4D71}"/>
              </a:ext>
            </a:extLst>
          </p:cNvPr>
          <p:cNvGrpSpPr/>
          <p:nvPr/>
        </p:nvGrpSpPr>
        <p:grpSpPr>
          <a:xfrm>
            <a:off x="5029200" y="6046113"/>
            <a:ext cx="3429000" cy="578738"/>
            <a:chOff x="5029200" y="6046113"/>
            <a:chExt cx="3429000" cy="578738"/>
          </a:xfrm>
        </p:grpSpPr>
        <p:sp>
          <p:nvSpPr>
            <p:cNvPr id="13" name="TextBox 5">
              <a:extLst>
                <a:ext uri="{FF2B5EF4-FFF2-40B4-BE49-F238E27FC236}">
                  <a16:creationId xmlns:a16="http://schemas.microsoft.com/office/drawing/2014/main" id="{18BBD8DB-3638-6E60-E331-BA9A47D4A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6046113"/>
              <a:ext cx="3429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en-US" sz="2200" dirty="0">
                  <a:latin typeface="Corbel" pitchFamily="34" charset="0"/>
                </a:rPr>
                <a:t>Non, je ne </a:t>
              </a:r>
              <a:r>
                <a:rPr lang="en-US" altLang="en-US" sz="2200" b="1" dirty="0" err="1">
                  <a:solidFill>
                    <a:srgbClr val="0000FF"/>
                  </a:solidFill>
                  <a:latin typeface="Corbel" pitchFamily="34" charset="0"/>
                </a:rPr>
                <a:t>l’</a:t>
              </a:r>
              <a:r>
                <a:rPr lang="en-US" altLang="en-US" sz="2200" dirty="0" err="1">
                  <a:latin typeface="Corbel" pitchFamily="34" charset="0"/>
                </a:rPr>
                <a:t>ai</a:t>
              </a:r>
              <a:r>
                <a:rPr lang="en-US" altLang="en-US" sz="2200" dirty="0">
                  <a:latin typeface="Corbel" pitchFamily="34" charset="0"/>
                </a:rPr>
                <a:t> pas </a:t>
              </a:r>
              <a:r>
                <a:rPr lang="en-US" altLang="en-US" sz="2200" dirty="0" err="1">
                  <a:solidFill>
                    <a:srgbClr val="FF0000"/>
                  </a:solidFill>
                  <a:latin typeface="Corbel" pitchFamily="34" charset="0"/>
                </a:rPr>
                <a:t>apporté</a:t>
              </a:r>
              <a:r>
                <a:rPr lang="en-US" altLang="en-US" sz="2200" b="1" dirty="0" err="1">
                  <a:solidFill>
                    <a:srgbClr val="0000FF"/>
                  </a:solidFill>
                  <a:latin typeface="Corbel" pitchFamily="34" charset="0"/>
                </a:rPr>
                <a:t>e</a:t>
              </a:r>
              <a:r>
                <a:rPr lang="en-US" altLang="en-US" sz="2200" dirty="0">
                  <a:latin typeface="Corbel" pitchFamily="34" charset="0"/>
                </a:rPr>
                <a:t>.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97A882B-6154-6E4B-1667-419BB2852602}"/>
                </a:ext>
              </a:extLst>
            </p:cNvPr>
            <p:cNvSpPr/>
            <p:nvPr/>
          </p:nvSpPr>
          <p:spPr bwMode="auto">
            <a:xfrm>
              <a:off x="6248400" y="6082843"/>
              <a:ext cx="24765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C7A25EE-156F-6A86-84AF-47392F881634}"/>
                </a:ext>
              </a:extLst>
            </p:cNvPr>
            <p:cNvSpPr/>
            <p:nvPr/>
          </p:nvSpPr>
          <p:spPr bwMode="auto">
            <a:xfrm>
              <a:off x="8077200" y="6096000"/>
              <a:ext cx="24765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88311F1-A7A4-92E5-FFA2-FB893BFE4EDE}"/>
                </a:ext>
              </a:extLst>
            </p:cNvPr>
            <p:cNvGrpSpPr/>
            <p:nvPr/>
          </p:nvGrpSpPr>
          <p:grpSpPr>
            <a:xfrm>
              <a:off x="6400799" y="6477000"/>
              <a:ext cx="1800225" cy="147851"/>
              <a:chOff x="6115050" y="5791200"/>
              <a:chExt cx="1047750" cy="15240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E3BA4D5-2603-CE31-89FC-DE4345C3FD86}"/>
                  </a:ext>
                </a:extLst>
              </p:cNvPr>
              <p:cNvCxnSpPr/>
              <p:nvPr/>
            </p:nvCxnSpPr>
            <p:spPr bwMode="auto">
              <a:xfrm>
                <a:off x="611505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887948B-1B3C-5146-477C-826BC4940BC0}"/>
                  </a:ext>
                </a:extLst>
              </p:cNvPr>
              <p:cNvCxnSpPr/>
              <p:nvPr/>
            </p:nvCxnSpPr>
            <p:spPr bwMode="auto">
              <a:xfrm flipH="1" flipV="1">
                <a:off x="6115050" y="5939051"/>
                <a:ext cx="1047750" cy="454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AF90CDD-8166-53A6-04DE-D830B5C5BF21}"/>
                  </a:ext>
                </a:extLst>
              </p:cNvPr>
              <p:cNvCxnSpPr/>
              <p:nvPr/>
            </p:nvCxnSpPr>
            <p:spPr bwMode="auto">
              <a:xfrm>
                <a:off x="716280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B56C854-058E-DAE5-1F9F-E371AF617F6F}"/>
              </a:ext>
            </a:extLst>
          </p:cNvPr>
          <p:cNvGrpSpPr/>
          <p:nvPr/>
        </p:nvGrpSpPr>
        <p:grpSpPr>
          <a:xfrm>
            <a:off x="5029200" y="5360313"/>
            <a:ext cx="3429000" cy="583287"/>
            <a:chOff x="5029200" y="5360313"/>
            <a:chExt cx="3429000" cy="583287"/>
          </a:xfrm>
        </p:grpSpPr>
        <p:sp>
          <p:nvSpPr>
            <p:cNvPr id="21" name="TextBox 5">
              <a:extLst>
                <a:ext uri="{FF2B5EF4-FFF2-40B4-BE49-F238E27FC236}">
                  <a16:creationId xmlns:a16="http://schemas.microsoft.com/office/drawing/2014/main" id="{4375192B-1F26-90F7-E47D-8AAD75FE7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5360313"/>
              <a:ext cx="3429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en-US" sz="2200" dirty="0" err="1">
                  <a:latin typeface="Corbel" pitchFamily="34" charset="0"/>
                </a:rPr>
                <a:t>Oui</a:t>
              </a:r>
              <a:r>
                <a:rPr lang="en-US" altLang="en-US" sz="2200" dirty="0">
                  <a:latin typeface="Corbel" pitchFamily="34" charset="0"/>
                </a:rPr>
                <a:t>, </a:t>
              </a:r>
              <a:r>
                <a:rPr lang="en-US" altLang="en-US" sz="2200" dirty="0" err="1">
                  <a:latin typeface="Corbel" pitchFamily="34" charset="0"/>
                </a:rPr>
                <a:t>il</a:t>
              </a:r>
              <a:r>
                <a:rPr lang="en-US" altLang="en-US" sz="2200" dirty="0">
                  <a:latin typeface="Corbel" pitchFamily="34" charset="0"/>
                </a:rPr>
                <a:t>   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>
                  <a:latin typeface="Corbel" pitchFamily="34" charset="0"/>
                </a:rPr>
                <a:t>   a  </a:t>
              </a:r>
              <a:r>
                <a:rPr lang="en-US" altLang="en-US" sz="2200" dirty="0" err="1">
                  <a:latin typeface="Corbel" pitchFamily="34" charset="0"/>
                </a:rPr>
                <a:t>vu</a:t>
              </a:r>
              <a:r>
                <a:rPr lang="en-US" altLang="en-US" sz="2200" b="1" dirty="0" err="1">
                  <a:solidFill>
                    <a:srgbClr val="0000FF"/>
                  </a:solidFill>
                  <a:latin typeface="Corbel" pitchFamily="34" charset="0"/>
                </a:rPr>
                <a:t>es</a:t>
              </a:r>
              <a:r>
                <a:rPr lang="en-US" altLang="en-US" sz="2200" b="1" dirty="0">
                  <a:solidFill>
                    <a:srgbClr val="0000FF"/>
                  </a:solidFill>
                  <a:latin typeface="Corbel" pitchFamily="34" charset="0"/>
                </a:rPr>
                <a:t>  </a:t>
              </a:r>
              <a:r>
                <a:rPr lang="en-US" altLang="en-US" sz="2200" dirty="0">
                  <a:latin typeface="Corbel" pitchFamily="34" charset="0"/>
                </a:rPr>
                <a:t>.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0CE6DB9-C67D-228D-F586-15E8288D0669}"/>
                </a:ext>
              </a:extLst>
            </p:cNvPr>
            <p:cNvSpPr/>
            <p:nvPr/>
          </p:nvSpPr>
          <p:spPr bwMode="auto">
            <a:xfrm>
              <a:off x="6934200" y="5397043"/>
              <a:ext cx="366711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E6F337E-7F69-605C-0F8C-991D5FE63BA6}"/>
                </a:ext>
              </a:extLst>
            </p:cNvPr>
            <p:cNvSpPr/>
            <p:nvPr/>
          </p:nvSpPr>
          <p:spPr bwMode="auto">
            <a:xfrm>
              <a:off x="5867400" y="5397043"/>
              <a:ext cx="49530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E6D49CF-532B-90BB-14FB-B8519D6D37F6}"/>
                </a:ext>
              </a:extLst>
            </p:cNvPr>
            <p:cNvGrpSpPr/>
            <p:nvPr/>
          </p:nvGrpSpPr>
          <p:grpSpPr>
            <a:xfrm>
              <a:off x="6096000" y="5791200"/>
              <a:ext cx="1047750" cy="152400"/>
              <a:chOff x="6115050" y="5791200"/>
              <a:chExt cx="1047750" cy="1524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A57BAA0-3624-8A9C-9CB7-7BF25813EE6A}"/>
                  </a:ext>
                </a:extLst>
              </p:cNvPr>
              <p:cNvCxnSpPr/>
              <p:nvPr/>
            </p:nvCxnSpPr>
            <p:spPr bwMode="auto">
              <a:xfrm>
                <a:off x="611505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99EFDA3-3D40-FA18-8C09-3D4E4118C642}"/>
                  </a:ext>
                </a:extLst>
              </p:cNvPr>
              <p:cNvCxnSpPr/>
              <p:nvPr/>
            </p:nvCxnSpPr>
            <p:spPr bwMode="auto">
              <a:xfrm flipH="1" flipV="1">
                <a:off x="6115050" y="5939051"/>
                <a:ext cx="1047750" cy="454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AD2E6EC-2541-998A-F69A-BD17A7A4BBF4}"/>
                  </a:ext>
                </a:extLst>
              </p:cNvPr>
              <p:cNvCxnSpPr/>
              <p:nvPr/>
            </p:nvCxnSpPr>
            <p:spPr bwMode="auto">
              <a:xfrm>
                <a:off x="716280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5867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CD4914A6-60EB-6602-330F-98036F41A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dans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le passé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composé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F9132CF9-FF06-7FC2-A45E-EF68BAF38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71935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Agreement: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B9D95DB0-0049-9397-4538-6BA9E39CB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02913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Mon </a:t>
            </a:r>
            <a:r>
              <a:rPr lang="en-US" altLang="en-US" sz="2200" dirty="0" err="1">
                <a:latin typeface="Corbel" pitchFamily="34" charset="0"/>
              </a:rPr>
              <a:t>vélo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3A519-B586-E6CD-BC51-377EC4A0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3029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pris</a:t>
            </a:r>
            <a:r>
              <a:rPr lang="en-US" altLang="en-US" sz="2200" dirty="0">
                <a:latin typeface="Corbel" pitchFamily="34" charset="0"/>
              </a:rPr>
              <a:t>. / 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mis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dans</a:t>
            </a:r>
            <a:r>
              <a:rPr lang="en-US" altLang="en-US" sz="2200" dirty="0">
                <a:latin typeface="Corbel" pitchFamily="34" charset="0"/>
              </a:rPr>
              <a:t> le garage.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8FD2B425-B107-9D9A-4FC0-E64E5EB04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84048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When the past participle ends in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-é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400" dirty="0" err="1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altLang="en-US" sz="2400" dirty="0">
                <a:latin typeface="Corbel" pitchFamily="34" charset="0"/>
              </a:rPr>
              <a:t>, or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–u</a:t>
            </a:r>
            <a:r>
              <a:rPr lang="en-US" altLang="en-US" sz="2400" dirty="0">
                <a:latin typeface="Corbel" pitchFamily="34" charset="0"/>
              </a:rPr>
              <a:t>, the masculine and feminine forms sound the SAME: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19AE500C-D198-9EB5-484A-06A6BE424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26803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When the past participle ends in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-s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-t</a:t>
            </a:r>
            <a:r>
              <a:rPr lang="en-US" altLang="en-US" sz="2400" dirty="0">
                <a:latin typeface="Corbel" pitchFamily="34" charset="0"/>
              </a:rPr>
              <a:t>, the feminine form sounds DIFFERENT than the masculine form: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05D569CB-06C0-D597-A0A9-69251DEF4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57800"/>
            <a:ext cx="1600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Ma </a:t>
            </a:r>
            <a:r>
              <a:rPr lang="en-US" altLang="en-US" sz="2200" dirty="0" err="1">
                <a:latin typeface="Corbel" pitchFamily="34" charset="0"/>
              </a:rPr>
              <a:t>guitare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B61828-66C6-EE27-9B97-2BEF3E19D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257800"/>
            <a:ext cx="5181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pris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>
                <a:latin typeface="Corbel" pitchFamily="34" charset="0"/>
              </a:rPr>
              <a:t>. / 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mis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dans</a:t>
            </a:r>
            <a:r>
              <a:rPr lang="en-US" altLang="en-US" sz="2200" dirty="0">
                <a:latin typeface="Corbel" pitchFamily="34" charset="0"/>
              </a:rPr>
              <a:t> ma </a:t>
            </a:r>
            <a:r>
              <a:rPr lang="en-US" altLang="en-US" sz="2200" dirty="0" err="1">
                <a:latin typeface="Corbel" pitchFamily="34" charset="0"/>
              </a:rPr>
              <a:t>chambre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13F84D32-DFF1-94F2-E6BF-55BE6389D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60113"/>
            <a:ext cx="1600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Ma </a:t>
            </a:r>
            <a:r>
              <a:rPr lang="en-US" altLang="en-US" sz="2200" dirty="0" err="1">
                <a:latin typeface="Corbel" pitchFamily="34" charset="0"/>
              </a:rPr>
              <a:t>guitare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49C96A-5D7A-D373-B169-519C1B6A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7601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joué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>
                <a:latin typeface="Corbel" pitchFamily="34" charset="0"/>
              </a:rPr>
              <a:t>. / 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choisi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DF799073-08F2-6359-8AE3-C0C973E0C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5000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Le </a:t>
            </a:r>
            <a:r>
              <a:rPr lang="en-US" altLang="en-US" sz="2200" dirty="0" err="1">
                <a:latin typeface="Corbel" pitchFamily="34" charset="0"/>
              </a:rPr>
              <a:t>gâteau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4CA61-C03F-7789-4DB5-173D7934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715000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fait. </a:t>
            </a: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073816C8-C786-CB4E-7123-D494F186F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22987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La </a:t>
            </a:r>
            <a:r>
              <a:rPr lang="en-US" altLang="en-US" sz="2200" dirty="0" err="1">
                <a:latin typeface="Corbel" pitchFamily="34" charset="0"/>
              </a:rPr>
              <a:t>tarte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293BB1-5589-6232-A961-6A3E87601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1223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>
                <a:latin typeface="Corbel" pitchFamily="34" charset="0"/>
              </a:rPr>
              <a:t>ai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fait</a:t>
            </a:r>
            <a:r>
              <a:rPr lang="en-US" altLang="en-US" sz="2200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>
                <a:latin typeface="Corbe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40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036C23EE-B355-8EC8-937F-3DC5DEA77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Où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est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l’objet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direct?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pic>
        <p:nvPicPr>
          <p:cNvPr id="3" name="Picture 2" descr="J'aime le français's photo.">
            <a:extLst>
              <a:ext uri="{FF2B5EF4-FFF2-40B4-BE49-F238E27FC236}">
                <a16:creationId xmlns:a16="http://schemas.microsoft.com/office/drawing/2014/main" id="{355A30AE-3CCB-F1C0-2428-9596ECBDE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64976"/>
            <a:ext cx="6248400" cy="4692949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1422B27-4025-E9A7-C76A-B89694CE1CDD}"/>
              </a:ext>
            </a:extLst>
          </p:cNvPr>
          <p:cNvSpPr/>
          <p:nvPr/>
        </p:nvSpPr>
        <p:spPr bwMode="auto">
          <a:xfrm rot="586900">
            <a:off x="4690575" y="3703368"/>
            <a:ext cx="403888" cy="533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50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221FAEA6-8262-401C-6C7A-55EDBC9E8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Pratiquons …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4C927C0-06FC-DB3C-7EF2-B72A502B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16075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Do you know Cécile?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Are you listening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to</a:t>
            </a:r>
            <a:r>
              <a:rPr lang="en-US" sz="1600" dirty="0">
                <a:latin typeface="Corbel" pitchFamily="34" charset="0"/>
              </a:rPr>
              <a:t> these singers?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Is he watching this movie?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Are we taking the camera?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Catherine is nice… invite her!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He is always late … don’t wait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for</a:t>
            </a:r>
            <a:r>
              <a:rPr lang="en-US" sz="1600" dirty="0">
                <a:latin typeface="Corbel" pitchFamily="34" charset="0"/>
              </a:rPr>
              <a:t> him.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This comedy is stupid! Let’s not watch it.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 dishes… I put them in the kitchen.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The museum… I’m going to visit it soon.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need $20.  Can you loan it to me?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Can you see me?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It’s cold so I have to put it on (my hat).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Did you buy it (the bread)?</a:t>
            </a:r>
          </a:p>
          <a:p>
            <a:pPr algn="r"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I forgot to do it (my homework).</a:t>
            </a:r>
            <a:endParaRPr lang="en-US" sz="1600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8725292-C75C-127C-E5D1-27251063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4465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………..  </a:t>
            </a:r>
            <a:r>
              <a:rPr lang="en-US" sz="1600" dirty="0" err="1">
                <a:latin typeface="Corbel" pitchFamily="34" charset="0"/>
              </a:rPr>
              <a:t>connais</a:t>
            </a:r>
            <a:r>
              <a:rPr lang="en-US" sz="1600" dirty="0">
                <a:latin typeface="Corbel" pitchFamily="34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89B460-EE45-45B6-334C-144622B5AEA2}"/>
              </a:ext>
            </a:extLst>
          </p:cNvPr>
          <p:cNvSpPr txBox="1"/>
          <p:nvPr/>
        </p:nvSpPr>
        <p:spPr>
          <a:xfrm>
            <a:off x="4732930" y="1611868"/>
            <a:ext cx="44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B557F14-3BF3-AF4B-E80B-7C3429FBB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81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………. </a:t>
            </a:r>
            <a:r>
              <a:rPr lang="en-US" sz="1600" dirty="0" err="1">
                <a:latin typeface="Corbel" pitchFamily="34" charset="0"/>
              </a:rPr>
              <a:t>écoutes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F8FCC12-A3B2-7FEB-19A6-40BDEB25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3622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Est-</a:t>
            </a:r>
            <a:r>
              <a:rPr lang="en-US" sz="1600" dirty="0" err="1">
                <a:latin typeface="Corbel" pitchFamily="34" charset="0"/>
              </a:rPr>
              <a:t>ce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qu’il</a:t>
            </a:r>
            <a:r>
              <a:rPr lang="en-US" sz="1600" dirty="0">
                <a:latin typeface="Corbel" pitchFamily="34" charset="0"/>
              </a:rPr>
              <a:t>  ……… </a:t>
            </a:r>
            <a:r>
              <a:rPr lang="en-US" sz="1600" dirty="0" err="1">
                <a:latin typeface="Corbel" pitchFamily="34" charset="0"/>
              </a:rPr>
              <a:t>regarde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624579E-D390-8FBF-BFC8-EB236D2A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709446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Est-</a:t>
            </a:r>
            <a:r>
              <a:rPr lang="en-US" sz="1600" dirty="0" err="1">
                <a:latin typeface="Corbel" pitchFamily="34" charset="0"/>
              </a:rPr>
              <a:t>ce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que</a:t>
            </a:r>
            <a:r>
              <a:rPr lang="en-US" sz="1600" dirty="0">
                <a:latin typeface="Corbel" pitchFamily="34" charset="0"/>
              </a:rPr>
              <a:t> nous ………… </a:t>
            </a:r>
            <a:r>
              <a:rPr lang="en-US" sz="1600" dirty="0" err="1">
                <a:latin typeface="Corbel" pitchFamily="34" charset="0"/>
              </a:rPr>
              <a:t>prenons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2D3386F-9649-FF84-F420-B9DDEA03D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048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Catherine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sympa</a:t>
            </a:r>
            <a:r>
              <a:rPr lang="en-US" sz="1600" dirty="0">
                <a:latin typeface="Corbel" pitchFamily="34" charset="0"/>
              </a:rPr>
              <a:t> ;  invite - ………  !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2E540EB9-B3FD-D281-1FE6-6B18FB12B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429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Il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toujours</a:t>
            </a:r>
            <a:r>
              <a:rPr lang="en-US" sz="1600" dirty="0">
                <a:latin typeface="Corbel" pitchFamily="34" charset="0"/>
              </a:rPr>
              <a:t> en retard; ne …….. attends pas.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71789324-8420-1596-789F-DEE4ADFED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10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Cette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comédie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est</a:t>
            </a:r>
            <a:r>
              <a:rPr lang="en-US" sz="1600" dirty="0">
                <a:latin typeface="Corbel" pitchFamily="34" charset="0"/>
              </a:rPr>
              <a:t> stupide. Ne …….. </a:t>
            </a:r>
            <a:r>
              <a:rPr lang="en-US" sz="1600" dirty="0" err="1">
                <a:latin typeface="Corbel" pitchFamily="34" charset="0"/>
              </a:rPr>
              <a:t>regardons</a:t>
            </a:r>
            <a:r>
              <a:rPr lang="en-US" sz="1600" dirty="0">
                <a:latin typeface="Corbel" pitchFamily="34" charset="0"/>
              </a:rPr>
              <a:t> pas.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F0762CB0-0C9E-2D5F-1E10-74E17A89B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91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Les </a:t>
            </a:r>
            <a:r>
              <a:rPr lang="en-US" sz="1600" dirty="0" err="1">
                <a:latin typeface="Corbel" pitchFamily="34" charset="0"/>
              </a:rPr>
              <a:t>assiettes</a:t>
            </a:r>
            <a:r>
              <a:rPr lang="en-US" sz="1600" dirty="0">
                <a:latin typeface="Corbel" pitchFamily="34" charset="0"/>
              </a:rPr>
              <a:t>… je …………  </a:t>
            </a:r>
            <a:r>
              <a:rPr lang="en-US" sz="1600" dirty="0" err="1">
                <a:latin typeface="Corbel" pitchFamily="34" charset="0"/>
              </a:rPr>
              <a:t>ai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mis</a:t>
            </a:r>
            <a:r>
              <a:rPr lang="en-US" sz="1600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dans</a:t>
            </a:r>
            <a:r>
              <a:rPr lang="en-US" sz="1600" dirty="0">
                <a:latin typeface="Corbel" pitchFamily="34" charset="0"/>
              </a:rPr>
              <a:t> la cuisine.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9DBAD00A-E1D7-400F-FF95-5BE682B6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Le </a:t>
            </a:r>
            <a:r>
              <a:rPr lang="en-US" sz="1600" dirty="0" err="1">
                <a:latin typeface="Corbel" pitchFamily="34" charset="0"/>
              </a:rPr>
              <a:t>musée</a:t>
            </a:r>
            <a:r>
              <a:rPr lang="en-US" sz="1600" dirty="0">
                <a:latin typeface="Corbel" pitchFamily="34" charset="0"/>
              </a:rPr>
              <a:t>… je </a:t>
            </a:r>
            <a:r>
              <a:rPr lang="en-US" sz="1600" dirty="0" err="1">
                <a:latin typeface="Corbel" pitchFamily="34" charset="0"/>
              </a:rPr>
              <a:t>vais</a:t>
            </a:r>
            <a:r>
              <a:rPr lang="en-US" sz="1600" dirty="0">
                <a:latin typeface="Corbel" pitchFamily="34" charset="0"/>
              </a:rPr>
              <a:t> ………  </a:t>
            </a:r>
            <a:r>
              <a:rPr lang="en-US" sz="1600" dirty="0" err="1">
                <a:latin typeface="Corbel" pitchFamily="34" charset="0"/>
              </a:rPr>
              <a:t>visiter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bientôt</a:t>
            </a:r>
            <a:r>
              <a:rPr lang="en-US" sz="1600" dirty="0">
                <a:latin typeface="Corbel" pitchFamily="34" charset="0"/>
              </a:rPr>
              <a:t>. 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7F916D6F-01BE-B833-C3B4-D849396AA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J’ai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besoin</a:t>
            </a:r>
            <a:r>
              <a:rPr lang="en-US" sz="1600" dirty="0">
                <a:latin typeface="Corbel" pitchFamily="34" charset="0"/>
              </a:rPr>
              <a:t> de $20. </a:t>
            </a:r>
            <a:r>
              <a:rPr lang="en-US" sz="1600" dirty="0" err="1">
                <a:latin typeface="Corbel" pitchFamily="34" charset="0"/>
              </a:rPr>
              <a:t>Peux-tu</a:t>
            </a:r>
            <a:r>
              <a:rPr lang="en-US" sz="1600" dirty="0">
                <a:latin typeface="Corbel" pitchFamily="34" charset="0"/>
              </a:rPr>
              <a:t> ……… </a:t>
            </a:r>
            <a:r>
              <a:rPr lang="en-US" sz="1600" dirty="0" err="1">
                <a:latin typeface="Corbel" pitchFamily="34" charset="0"/>
              </a:rPr>
              <a:t>prêter</a:t>
            </a:r>
            <a:r>
              <a:rPr lang="en-US" sz="1600" dirty="0">
                <a:latin typeface="Corbel" pitchFamily="34" charset="0"/>
              </a:rPr>
              <a:t> à </a:t>
            </a:r>
            <a:r>
              <a:rPr lang="en-US" sz="1600" dirty="0" err="1">
                <a:latin typeface="Corbel" pitchFamily="34" charset="0"/>
              </a:rPr>
              <a:t>moi</a:t>
            </a:r>
            <a:r>
              <a:rPr lang="en-US" sz="1600" dirty="0">
                <a:latin typeface="Corbel" pitchFamily="34" charset="0"/>
              </a:rPr>
              <a:t>? 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E2EF52AA-1A99-41F0-CCF0-AD9CDEECF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57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latin typeface="Corbel" pitchFamily="34" charset="0"/>
              </a:rPr>
              <a:t>Peux</a:t>
            </a:r>
            <a:r>
              <a:rPr lang="en-US" sz="1600" dirty="0">
                <a:latin typeface="Corbel" pitchFamily="34" charset="0"/>
              </a:rPr>
              <a:t>- </a:t>
            </a: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………… </a:t>
            </a:r>
            <a:r>
              <a:rPr lang="en-US" sz="1600" dirty="0" err="1">
                <a:latin typeface="Corbel" pitchFamily="34" charset="0"/>
              </a:rPr>
              <a:t>voir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79EB9EEF-0718-1A32-1B82-056C99B1F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Il fait </a:t>
            </a:r>
            <a:r>
              <a:rPr lang="en-US" sz="1600" dirty="0" err="1">
                <a:latin typeface="Corbel" pitchFamily="34" charset="0"/>
              </a:rPr>
              <a:t>froid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alors</a:t>
            </a:r>
            <a:r>
              <a:rPr lang="en-US" sz="1600" dirty="0">
                <a:latin typeface="Corbel" pitchFamily="34" charset="0"/>
              </a:rPr>
              <a:t> je </a:t>
            </a:r>
            <a:r>
              <a:rPr lang="en-US" sz="1600" dirty="0" err="1">
                <a:latin typeface="Corbel" pitchFamily="34" charset="0"/>
              </a:rPr>
              <a:t>dois</a:t>
            </a:r>
            <a:r>
              <a:rPr lang="en-US" sz="1600" dirty="0">
                <a:latin typeface="Corbel" pitchFamily="34" charset="0"/>
              </a:rPr>
              <a:t> ……….. </a:t>
            </a:r>
            <a:r>
              <a:rPr lang="en-US" sz="1600" dirty="0" err="1">
                <a:latin typeface="Corbel" pitchFamily="34" charset="0"/>
              </a:rPr>
              <a:t>mettre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77B8185D-53DD-A05C-08C2-539D0CB4C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019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Est-</a:t>
            </a:r>
            <a:r>
              <a:rPr lang="en-US" sz="1600" dirty="0" err="1">
                <a:latin typeface="Corbel" pitchFamily="34" charset="0"/>
              </a:rPr>
              <a:t>ce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que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tu</a:t>
            </a:r>
            <a:r>
              <a:rPr lang="en-US" sz="1600" dirty="0">
                <a:latin typeface="Corbel" pitchFamily="34" charset="0"/>
              </a:rPr>
              <a:t> ……. as </a:t>
            </a:r>
            <a:r>
              <a:rPr lang="en-US" sz="1600" dirty="0" err="1">
                <a:latin typeface="Corbel" pitchFamily="34" charset="0"/>
              </a:rPr>
              <a:t>acheté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AA184D50-B2F4-4962-3535-222B79BE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3246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Corbel" pitchFamily="34" charset="0"/>
              </a:rPr>
              <a:t>Je ………. </a:t>
            </a:r>
            <a:r>
              <a:rPr lang="en-US" sz="1600" dirty="0" err="1">
                <a:latin typeface="Corbel" pitchFamily="34" charset="0"/>
              </a:rPr>
              <a:t>ai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>
                <a:latin typeface="Corbel" pitchFamily="34" charset="0"/>
              </a:rPr>
              <a:t>oublié</a:t>
            </a:r>
            <a:r>
              <a:rPr lang="en-US" sz="1600" dirty="0" err="1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1600" dirty="0">
                <a:latin typeface="Corbel" pitchFamily="34" charset="0"/>
              </a:rPr>
              <a:t>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BF0EE-21F7-C255-303A-ACA9232295C6}"/>
              </a:ext>
            </a:extLst>
          </p:cNvPr>
          <p:cNvSpPr txBox="1"/>
          <p:nvPr/>
        </p:nvSpPr>
        <p:spPr>
          <a:xfrm>
            <a:off x="46482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43D622-72FF-B80F-5499-4B48903C87A2}"/>
              </a:ext>
            </a:extLst>
          </p:cNvPr>
          <p:cNvSpPr txBox="1"/>
          <p:nvPr/>
        </p:nvSpPr>
        <p:spPr>
          <a:xfrm>
            <a:off x="5410200" y="23093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99010A-7BFB-345A-4FDC-10CB71F14588}"/>
              </a:ext>
            </a:extLst>
          </p:cNvPr>
          <p:cNvSpPr txBox="1"/>
          <p:nvPr/>
        </p:nvSpPr>
        <p:spPr>
          <a:xfrm>
            <a:off x="5867400" y="2678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1B054B-2A8C-96E9-99B3-113AE08509AE}"/>
              </a:ext>
            </a:extLst>
          </p:cNvPr>
          <p:cNvSpPr txBox="1"/>
          <p:nvPr/>
        </p:nvSpPr>
        <p:spPr>
          <a:xfrm>
            <a:off x="6858000" y="29893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67579E-6BDC-C926-8E95-D8D06FD91D66}"/>
              </a:ext>
            </a:extLst>
          </p:cNvPr>
          <p:cNvSpPr txBox="1"/>
          <p:nvPr/>
        </p:nvSpPr>
        <p:spPr>
          <a:xfrm>
            <a:off x="6743700" y="340247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l’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1A3C54-A54F-9EA4-850B-F088F02926ED}"/>
              </a:ext>
            </a:extLst>
          </p:cNvPr>
          <p:cNvSpPr txBox="1"/>
          <p:nvPr/>
        </p:nvSpPr>
        <p:spPr>
          <a:xfrm>
            <a:off x="6955809" y="3767554"/>
            <a:ext cx="51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8B3B73-126D-9897-C5A2-769C7B2BB767}"/>
              </a:ext>
            </a:extLst>
          </p:cNvPr>
          <p:cNvSpPr txBox="1"/>
          <p:nvPr/>
        </p:nvSpPr>
        <p:spPr>
          <a:xfrm>
            <a:off x="5867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1CAF78-1534-A529-5F00-D0C90C3A34B3}"/>
              </a:ext>
            </a:extLst>
          </p:cNvPr>
          <p:cNvSpPr txBox="1"/>
          <p:nvPr/>
        </p:nvSpPr>
        <p:spPr>
          <a:xfrm>
            <a:off x="6019800" y="452231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CEAFA6-FF3D-886B-76AB-352F6CB4EFB4}"/>
              </a:ext>
            </a:extLst>
          </p:cNvPr>
          <p:cNvSpPr txBox="1"/>
          <p:nvPr/>
        </p:nvSpPr>
        <p:spPr>
          <a:xfrm>
            <a:off x="6618027" y="4922222"/>
            <a:ext cx="46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A9828A-A43E-E825-1DBC-1E273418596D}"/>
              </a:ext>
            </a:extLst>
          </p:cNvPr>
          <p:cNvSpPr txBox="1"/>
          <p:nvPr/>
        </p:nvSpPr>
        <p:spPr>
          <a:xfrm>
            <a:off x="51816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me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C61E0B-413F-0725-D148-14F8EB4B4215}"/>
              </a:ext>
            </a:extLst>
          </p:cNvPr>
          <p:cNvSpPr txBox="1"/>
          <p:nvPr/>
        </p:nvSpPr>
        <p:spPr>
          <a:xfrm>
            <a:off x="6362700" y="5601405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B9EA72-9511-B82F-47DD-B7B3F0E0D2BA}"/>
              </a:ext>
            </a:extLst>
          </p:cNvPr>
          <p:cNvSpPr txBox="1"/>
          <p:nvPr/>
        </p:nvSpPr>
        <p:spPr>
          <a:xfrm>
            <a:off x="5554354" y="59708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l’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B2609D-4835-ECBC-DEFF-6EC526E30422}"/>
              </a:ext>
            </a:extLst>
          </p:cNvPr>
          <p:cNvSpPr txBox="1"/>
          <p:nvPr/>
        </p:nvSpPr>
        <p:spPr>
          <a:xfrm>
            <a:off x="4610100" y="6260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371600" y="685800"/>
            <a:ext cx="7010400" cy="1527175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kern="0" dirty="0">
                <a:solidFill>
                  <a:srgbClr val="0000FF"/>
                </a:solidFill>
                <a:latin typeface="Corbel" pitchFamily="34" charset="0"/>
              </a:rPr>
              <a:t>Aller </a:t>
            </a:r>
            <a:r>
              <a:rPr lang="en-US" altLang="en-US" sz="3200" kern="0" dirty="0">
                <a:latin typeface="Corbel" pitchFamily="34" charset="0"/>
              </a:rPr>
              <a:t>au passé </a:t>
            </a:r>
            <a:r>
              <a:rPr lang="en-US" altLang="en-US" sz="3200" kern="0" dirty="0" err="1">
                <a:latin typeface="Corbel" pitchFamily="34" charset="0"/>
              </a:rPr>
              <a:t>composé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endParaRPr lang="en-US" altLang="en-US" sz="3200" b="1" kern="0" dirty="0">
              <a:solidFill>
                <a:srgbClr val="0000FF"/>
              </a:solidFill>
              <a:latin typeface="Corbel" pitchFamily="34" charset="0"/>
            </a:endParaRPr>
          </a:p>
        </p:txBody>
      </p:sp>
      <p:graphicFrame>
        <p:nvGraphicFramePr>
          <p:cNvPr id="4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622176"/>
              </p:ext>
            </p:extLst>
          </p:nvPr>
        </p:nvGraphicFramePr>
        <p:xfrm>
          <a:off x="228600" y="1965960"/>
          <a:ext cx="8686800" cy="4434523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rbel" pitchFamily="34" charset="0"/>
                        </a:rPr>
                        <a:t>ALLER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731434" y="2590800"/>
            <a:ext cx="255551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il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4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400" dirty="0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6200432" y="2591585"/>
            <a:ext cx="2144183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je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elle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4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400" dirty="0"/>
          </a:p>
        </p:txBody>
      </p:sp>
      <p:pic>
        <p:nvPicPr>
          <p:cNvPr id="7" name="Picture 29" descr="MCj043750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93" y="2784396"/>
            <a:ext cx="887413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0" descr="MCj04375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99" y="2674423"/>
            <a:ext cx="1117600" cy="113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1772367" y="4565809"/>
            <a:ext cx="3333034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nous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vous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4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400" dirty="0"/>
          </a:p>
        </p:txBody>
      </p:sp>
      <p:pic>
        <p:nvPicPr>
          <p:cNvPr id="10" name="Picture 36" descr="MCj043750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17" y="4738529"/>
            <a:ext cx="1219200" cy="111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7" descr="MCj0437495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408" y="4630579"/>
            <a:ext cx="1179513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130474" y="4496034"/>
            <a:ext cx="278492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nous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vous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elles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4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812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9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1447800" y="685800"/>
            <a:ext cx="7010400" cy="763587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 dirty="0" err="1">
                <a:latin typeface="Corbel" pitchFamily="34" charset="0"/>
              </a:rPr>
              <a:t>D’autres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verbes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conjugués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12954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aller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sortir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partir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362200"/>
            <a:ext cx="125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arriver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entrer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rentrer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retourner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761839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monter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descendre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>
                <a:latin typeface="Corbel" panose="020B0503020204020204" pitchFamily="34" charset="0"/>
              </a:rPr>
              <a:t>passer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tomber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2954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sorti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parti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2300" y="2362200"/>
            <a:ext cx="125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arrivé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entré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rentré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retourné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3761839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monté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descendu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passé</a:t>
            </a: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tombé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5057239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venu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revenu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devenu</a:t>
            </a:r>
            <a:endParaRPr lang="en-US" sz="20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085278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venir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revenir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devenir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1295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anose="020B0503020204020204" pitchFamily="34" charset="0"/>
              </a:rPr>
              <a:t>to go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go out, get out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leave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1600" y="2381309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anose="020B0503020204020204" pitchFamily="34" charset="0"/>
              </a:rPr>
              <a:t>to arrive, to happen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enter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return, go home, get back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return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1600" y="3761839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anose="020B0503020204020204" pitchFamily="34" charset="0"/>
              </a:rPr>
              <a:t>to go up, get up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go down, get down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pass, go by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fall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1600" y="5108376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anose="020B0503020204020204" pitchFamily="34" charset="0"/>
              </a:rPr>
              <a:t>to come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come back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to become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64921" y="6100941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naître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latin typeface="Corbel" panose="020B0503020204020204" pitchFamily="34" charset="0"/>
              </a:rPr>
              <a:t>mourir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6102262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né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mort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600" y="6102262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orbel" panose="020B0503020204020204" pitchFamily="34" charset="0"/>
              </a:rPr>
              <a:t>was born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died</a:t>
            </a:r>
          </a:p>
        </p:txBody>
      </p:sp>
    </p:spTree>
    <p:extLst>
      <p:ext uri="{BB962C8B-B14F-4D97-AF65-F5344CB8AC3E}">
        <p14:creationId xmlns:p14="http://schemas.microsoft.com/office/powerpoint/2010/main" val="260715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ds.exblog.jp/pds/1/200911/26/99/d0012799_231957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024688" cy="545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71600" y="685800"/>
            <a:ext cx="7010400" cy="763587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kern="0" dirty="0">
                <a:latin typeface="Corbel" pitchFamily="34" charset="0"/>
              </a:rPr>
              <a:t>How can you remember which verbs use </a:t>
            </a:r>
            <a:r>
              <a:rPr lang="en-US" altLang="en-US" sz="28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r>
              <a:rPr lang="en-US" altLang="en-US" sz="2800" b="1" kern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kern="0" dirty="0">
                <a:solidFill>
                  <a:schemeClr val="tx1"/>
                </a:solidFill>
                <a:latin typeface="Corbel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800" y="13055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La </a:t>
            </a:r>
            <a:r>
              <a:rPr lang="en-US" sz="28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maison</a:t>
            </a:r>
            <a:r>
              <a:rPr lang="en-US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 d’être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67000" y="3194566"/>
            <a:ext cx="5715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21994" y="3194566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07263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naître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29000" y="2952100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6022" y="3073627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mourir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2924438">
            <a:off x="4366488" y="3736242"/>
            <a:ext cx="878313" cy="15020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8044" y="2888961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devenir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4158168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158168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tomber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31194" y="4800600"/>
            <a:ext cx="735806" cy="838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4044" y="472440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aller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4044" y="495300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arriver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4044" y="518160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entrer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51772" y="4909066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51771" y="5219700"/>
            <a:ext cx="678037" cy="2910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1994" y="4833545"/>
            <a:ext cx="73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venir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17244" y="5105400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revenir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6096000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24550" y="5244693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57733" y="5638800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6444" y="5202877"/>
            <a:ext cx="102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rentrer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31073" y="5486400"/>
            <a:ext cx="128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retourner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429000" y="5397726"/>
            <a:ext cx="838200" cy="622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62300" y="5334000"/>
            <a:ext cx="115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sortir</a:t>
            </a:r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 (de)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2300" y="5640862"/>
            <a:ext cx="1188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partir</a:t>
            </a:r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 (de)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98582" y="3788836"/>
            <a:ext cx="124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descendre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388644" y="4399242"/>
            <a:ext cx="488156" cy="1844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7200" y="4267200"/>
            <a:ext cx="76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rester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079897" y="3340729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607594" y="6083526"/>
            <a:ext cx="735806" cy="2410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1649" y="6031468"/>
            <a:ext cx="89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passer</a:t>
            </a:r>
          </a:p>
        </p:txBody>
      </p:sp>
      <p:sp>
        <p:nvSpPr>
          <p:cNvPr id="39" name="Rectangle 38"/>
          <p:cNvSpPr/>
          <p:nvPr/>
        </p:nvSpPr>
        <p:spPr bwMode="auto">
          <a:xfrm rot="18787264">
            <a:off x="2630095" y="3657742"/>
            <a:ext cx="565129" cy="1548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9897" y="3626677"/>
            <a:ext cx="9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monter</a:t>
            </a:r>
            <a:endParaRPr 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51710" y="3996009"/>
            <a:ext cx="7473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4669198" y="3637561"/>
            <a:ext cx="3484202" cy="82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738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8" grpId="0"/>
      <p:bldP spid="14" grpId="0"/>
      <p:bldP spid="16" grpId="0"/>
      <p:bldP spid="17" grpId="0"/>
      <p:bldP spid="18" grpId="0"/>
      <p:bldP spid="19" grpId="0"/>
      <p:bldP spid="20" grpId="0"/>
      <p:bldP spid="25" grpId="0"/>
      <p:bldP spid="26" grpId="0"/>
      <p:bldP spid="29" grpId="0"/>
      <p:bldP spid="30" grpId="0"/>
      <p:bldP spid="35" grpId="0"/>
      <p:bldP spid="3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47800" y="685800"/>
            <a:ext cx="7010400" cy="763587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kern="0" dirty="0">
                <a:latin typeface="Corbel" pitchFamily="34" charset="0"/>
              </a:rPr>
              <a:t>How can you remember which verbs use </a:t>
            </a:r>
            <a:r>
              <a:rPr lang="en-US" altLang="en-US" sz="28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r>
              <a:rPr lang="en-US" altLang="en-US" sz="2800" b="1" kern="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kern="0" dirty="0">
                <a:solidFill>
                  <a:schemeClr val="tx1"/>
                </a:solidFill>
                <a:latin typeface="Corbel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-240744" y="3615422"/>
            <a:ext cx="5663089" cy="914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D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R</a:t>
            </a:r>
          </a:p>
          <a:p>
            <a:r>
              <a:rPr lang="en-US" sz="1600" i="1" dirty="0">
                <a:latin typeface="Corbel" panose="020B0503020204020204" pitchFamily="34" charset="0"/>
              </a:rPr>
              <a:t>and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R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</a:p>
          <a:p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V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A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D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E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R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T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R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A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M</a:t>
            </a:r>
            <a:b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rbel" panose="020B0503020204020204" pitchFamily="34" charset="0"/>
              </a:rPr>
              <a:t>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1295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Devenir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1611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Revenir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145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Monter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450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Rentrer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754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Sortir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364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Venir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3669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Arriver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3974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Naître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4278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Descendre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4583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Entrer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4888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Retourner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5193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Tomber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5498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Rester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5802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Aller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6107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Mourir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0" y="6412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Partir</a:t>
            </a:r>
            <a:r>
              <a:rPr lang="en-US" dirty="0">
                <a:latin typeface="Corbel" panose="020B0503020204020204" pitchFamily="34" charset="0"/>
              </a:rPr>
              <a:t> / Passer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295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devenu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611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revenu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2145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monté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2450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rentré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72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sorti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7200" y="3364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venu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67200" y="3669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arrivé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200" y="3974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rbel" panose="020B0503020204020204" pitchFamily="34" charset="0"/>
              </a:rPr>
              <a:t>né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67200" y="4278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descendu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7200" y="4583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entré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67200" y="4888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retourné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7200" y="5193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tombé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5498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resté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67200" y="5802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  <a:endParaRPr lang="en-US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7200" y="6107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rbel" panose="020B0503020204020204" pitchFamily="34" charset="0"/>
              </a:rPr>
              <a:t>mort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67200" y="6412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rbel" panose="020B0503020204020204" pitchFamily="34" charset="0"/>
              </a:rPr>
              <a:t>parti</a:t>
            </a:r>
            <a:r>
              <a:rPr lang="en-US" dirty="0">
                <a:solidFill>
                  <a:srgbClr val="0000FF"/>
                </a:solidFill>
                <a:latin typeface="Corbel" panose="020B0503020204020204" pitchFamily="34" charset="0"/>
              </a:rPr>
              <a:t> / passé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374687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rbel" panose="020B0503020204020204" pitchFamily="34" charset="0"/>
              </a:rPr>
              <a:t>+ (e) (s)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5715000" y="1449387"/>
            <a:ext cx="1371600" cy="514774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0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1676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entrer</a:t>
            </a:r>
            <a:r>
              <a:rPr lang="en-US" sz="2400" dirty="0">
                <a:latin typeface="Corbel" panose="020B0503020204020204" pitchFamily="34" charset="0"/>
              </a:rPr>
              <a:t> is used with a preposition in French: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228897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Nous </a:t>
            </a:r>
            <a:r>
              <a:rPr lang="en-US" sz="2000" dirty="0" err="1">
                <a:latin typeface="Corbel" panose="020B0503020204020204" pitchFamily="34" charset="0"/>
              </a:rPr>
              <a:t>sommes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entrés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dans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le restaurant.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25749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When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passer</a:t>
            </a:r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means to spend time, it is conjugated with </a:t>
            </a:r>
            <a:r>
              <a:rPr lang="en-US" sz="24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avoir</a:t>
            </a:r>
            <a:endParaRPr lang="en-US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371600" y="685800"/>
            <a:ext cx="7010400" cy="763587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kern="0" dirty="0">
                <a:latin typeface="Corbel" pitchFamily="34" charset="0"/>
              </a:rPr>
              <a:t>Les </a:t>
            </a:r>
            <a:r>
              <a:rPr lang="en-US" altLang="en-US" sz="3200" kern="0" dirty="0" err="1">
                <a:latin typeface="Corbel" pitchFamily="34" charset="0"/>
              </a:rPr>
              <a:t>verbes</a:t>
            </a:r>
            <a:r>
              <a:rPr lang="en-US" altLang="en-US" sz="3200" kern="0" dirty="0">
                <a:latin typeface="Corbel" pitchFamily="34" charset="0"/>
              </a:rPr>
              <a:t> </a:t>
            </a:r>
            <a:r>
              <a:rPr lang="en-US" altLang="en-US" sz="3200" kern="0" dirty="0" err="1">
                <a:latin typeface="Corbel" pitchFamily="34" charset="0"/>
              </a:rPr>
              <a:t>conjugués</a:t>
            </a:r>
            <a:r>
              <a:rPr lang="en-US" altLang="en-US" sz="3200" kern="0" dirty="0">
                <a:latin typeface="Corbel" pitchFamily="34" charset="0"/>
              </a:rPr>
              <a:t> avec </a:t>
            </a:r>
            <a:r>
              <a:rPr lang="en-US" altLang="en-US" sz="3200" b="1" kern="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altLang="en-US" sz="3200" b="1" kern="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7338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J’</a:t>
            </a:r>
            <a:r>
              <a:rPr lang="en-US" sz="20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passé </a:t>
            </a:r>
            <a:r>
              <a:rPr lang="en-US" sz="2000" dirty="0" err="1">
                <a:latin typeface="Corbel" panose="020B0503020204020204" pitchFamily="34" charset="0"/>
              </a:rPr>
              <a:t>une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semaine</a:t>
            </a:r>
            <a:r>
              <a:rPr lang="en-US" sz="2000" dirty="0">
                <a:latin typeface="Corbel" panose="020B0503020204020204" pitchFamily="34" charset="0"/>
              </a:rPr>
              <a:t> à Lyon.</a:t>
            </a:r>
          </a:p>
          <a:p>
            <a:endParaRPr lang="en-US" sz="2000" dirty="0">
              <a:latin typeface="Corbel" panose="020B0503020204020204" pitchFamily="34" charset="0"/>
            </a:endParaRPr>
          </a:p>
          <a:p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>
                <a:latin typeface="Corbel" panose="020B0503020204020204" pitchFamily="34" charset="0"/>
              </a:rPr>
              <a:t>Je </a:t>
            </a:r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suis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passé </a:t>
            </a:r>
            <a:r>
              <a:rPr lang="en-US" sz="2000" dirty="0">
                <a:latin typeface="Corbel" panose="020B0503020204020204" pitchFamily="34" charset="0"/>
              </a:rPr>
              <a:t>chez </a:t>
            </a:r>
            <a:r>
              <a:rPr lang="en-US" sz="2000" dirty="0" err="1">
                <a:latin typeface="Corbel" panose="020B0503020204020204" pitchFamily="34" charset="0"/>
              </a:rPr>
              <a:t>toi</a:t>
            </a:r>
            <a:r>
              <a:rPr lang="en-US" sz="2000" dirty="0">
                <a:latin typeface="Corbel" panose="020B0503020204020204" pitchFamily="34" charset="0"/>
              </a:rPr>
              <a:t>, </a:t>
            </a:r>
            <a:r>
              <a:rPr lang="en-US" sz="2000" dirty="0" err="1">
                <a:latin typeface="Corbel" panose="020B0503020204020204" pitchFamily="34" charset="0"/>
              </a:rPr>
              <a:t>mais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tu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es</a:t>
            </a:r>
            <a:r>
              <a:rPr lang="en-US" sz="2000" dirty="0">
                <a:latin typeface="Corbel" panose="020B0503020204020204" pitchFamily="34" charset="0"/>
              </a:rPr>
              <a:t> déjà </a:t>
            </a:r>
            <a:r>
              <a:rPr lang="en-US" sz="2000" dirty="0" err="1">
                <a:latin typeface="Corbel" panose="020B0503020204020204" pitchFamily="34" charset="0"/>
              </a:rPr>
              <a:t>partie</a:t>
            </a:r>
            <a:r>
              <a:rPr lang="en-US" sz="20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264789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</a:rPr>
              <a:t>We entered the restaurant.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4056965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</a:rPr>
              <a:t>I spent a week in Lyon.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4964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</a:rPr>
              <a:t>I passed by your house, but you already left.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561969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arriver</a:t>
            </a:r>
            <a:r>
              <a:rPr lang="en-US" sz="2400" dirty="0">
                <a:latin typeface="Corbel" panose="020B0503020204020204" pitchFamily="34" charset="0"/>
              </a:rPr>
              <a:t> can mean </a:t>
            </a:r>
            <a:r>
              <a:rPr lang="en-US" sz="2400" i="1" dirty="0">
                <a:latin typeface="Corbel" panose="020B0503020204020204" pitchFamily="34" charset="0"/>
              </a:rPr>
              <a:t>to happen</a:t>
            </a:r>
            <a:r>
              <a:rPr lang="en-US" sz="2400" dirty="0">
                <a:latin typeface="Corbel" panose="020B0503020204020204" pitchFamily="34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60768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Qu’est-ce</a:t>
            </a:r>
            <a:r>
              <a:rPr lang="en-US" sz="2000" dirty="0">
                <a:latin typeface="Corbel" panose="020B0503020204020204" pitchFamily="34" charset="0"/>
              </a:rPr>
              <a:t> qui </a:t>
            </a:r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est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arrivé</a:t>
            </a:r>
            <a:r>
              <a:rPr lang="en-US" sz="2000" dirty="0">
                <a:latin typeface="Corbel" panose="020B0503020204020204" pitchFamily="34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</a:rPr>
              <a:t>What happened?</a:t>
            </a:r>
          </a:p>
        </p:txBody>
      </p:sp>
    </p:spTree>
    <p:extLst>
      <p:ext uri="{BB962C8B-B14F-4D97-AF65-F5344CB8AC3E}">
        <p14:creationId xmlns:p14="http://schemas.microsoft.com/office/powerpoint/2010/main" val="71599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Corbel" pitchFamily="34" charset="0"/>
              </a:rPr>
              <a:t>Révisions</a:t>
            </a:r>
            <a:r>
              <a:rPr lang="en-US" sz="2400" dirty="0">
                <a:latin typeface="Corbel" pitchFamily="34" charset="0"/>
              </a:rPr>
              <a:t>…</a:t>
            </a:r>
          </a:p>
        </p:txBody>
      </p:sp>
      <p:sp>
        <p:nvSpPr>
          <p:cNvPr id="4099" name="Text Box 25"/>
          <p:cNvSpPr txBox="1">
            <a:spLocks noChangeArrowheads="1"/>
          </p:cNvSpPr>
          <p:nvPr/>
        </p:nvSpPr>
        <p:spPr bwMode="auto">
          <a:xfrm>
            <a:off x="152400" y="1616075"/>
            <a:ext cx="3733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I’m went out with my friends.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left at 8:30.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sister went to the library.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stayed at home today.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father was born on March 10</a:t>
            </a:r>
            <a:r>
              <a:rPr lang="en-US" sz="1600" i="1" baseline="30000" dirty="0">
                <a:latin typeface="Corbel" pitchFamily="34" charset="0"/>
              </a:rPr>
              <a:t>th</a:t>
            </a:r>
            <a:r>
              <a:rPr lang="en-US" sz="1600" i="1" dirty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solidFill>
                  <a:srgbClr val="FF0000"/>
                </a:solidFill>
                <a:latin typeface="Corbel" pitchFamily="34" charset="0"/>
              </a:rPr>
              <a:t>My friends didn’t go to the party</a:t>
            </a:r>
            <a:r>
              <a:rPr lang="en-US" sz="1600" i="1" dirty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passed by your house yesterday.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arrived at school early this morning.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You came back from France.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At what time did you come to the party?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friends returned to the mall.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What happened?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was sick so I stayed at home.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4496686" y="1535499"/>
            <a:ext cx="1792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suis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sorti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(e)</a:t>
            </a:r>
            <a:r>
              <a:rPr lang="en-US" sz="1600" dirty="0"/>
              <a:t> </a:t>
            </a:r>
          </a:p>
        </p:txBody>
      </p:sp>
      <p:sp>
        <p:nvSpPr>
          <p:cNvPr id="4101" name="Text Box 27"/>
          <p:cNvSpPr txBox="1">
            <a:spLocks noChangeArrowheads="1"/>
          </p:cNvSpPr>
          <p:nvPr/>
        </p:nvSpPr>
        <p:spPr bwMode="auto">
          <a:xfrm>
            <a:off x="4267200" y="1981200"/>
            <a:ext cx="381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……………….…… à 8h30.</a:t>
            </a:r>
            <a:endParaRPr lang="en-US" sz="1600" dirty="0"/>
          </a:p>
        </p:txBody>
      </p:sp>
      <p:sp>
        <p:nvSpPr>
          <p:cNvPr id="4102" name="Text Box 28"/>
          <p:cNvSpPr txBox="1">
            <a:spLocks noChangeArrowheads="1"/>
          </p:cNvSpPr>
          <p:nvPr/>
        </p:nvSpPr>
        <p:spPr bwMode="auto">
          <a:xfrm>
            <a:off x="4267200" y="236220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Ma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soeur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 à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bibliothèque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/>
          </a:p>
        </p:txBody>
      </p:sp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4267200" y="2743200"/>
            <a:ext cx="472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Tu ……….……. à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maison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aujourd’hui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4267200" y="3124200"/>
            <a:ext cx="381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Mon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père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……………….. le 10 mars.</a:t>
            </a:r>
            <a:endParaRPr lang="en-US" sz="1600" dirty="0"/>
          </a:p>
        </p:txBody>
      </p:sp>
      <p:sp>
        <p:nvSpPr>
          <p:cNvPr id="4105" name="Text Box 31"/>
          <p:cNvSpPr txBox="1">
            <a:spLocks noChangeArrowheads="1"/>
          </p:cNvSpPr>
          <p:nvPr/>
        </p:nvSpPr>
        <p:spPr bwMode="auto">
          <a:xfrm>
            <a:off x="4267200" y="3473450"/>
            <a:ext cx="419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Mes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amis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ne ………  pas ………  à la soirée.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6" name="Text Box 32"/>
          <p:cNvSpPr txBox="1">
            <a:spLocks noChangeArrowheads="1"/>
          </p:cNvSpPr>
          <p:nvPr/>
        </p:nvSpPr>
        <p:spPr bwMode="auto">
          <a:xfrm>
            <a:off x="4267200" y="38100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latin typeface="Corbel" pitchFamily="34" charset="0"/>
              </a:rPr>
              <a:t>Hier</a:t>
            </a:r>
            <a:r>
              <a:rPr lang="en-US" sz="1600" dirty="0">
                <a:latin typeface="Corbel" pitchFamily="34" charset="0"/>
              </a:rPr>
              <a:t>, </a:t>
            </a:r>
            <a:r>
              <a:rPr lang="en-US" sz="1600" dirty="0" err="1">
                <a:latin typeface="Corbel" pitchFamily="34" charset="0"/>
              </a:rPr>
              <a:t>ils</a:t>
            </a:r>
            <a:r>
              <a:rPr lang="en-US" sz="1600" dirty="0">
                <a:latin typeface="Corbel" pitchFamily="34" charset="0"/>
              </a:rPr>
              <a:t> …………  …………… par ta </a:t>
            </a:r>
            <a:r>
              <a:rPr lang="en-US" sz="1600" dirty="0" err="1">
                <a:latin typeface="Corbel" pitchFamily="34" charset="0"/>
              </a:rPr>
              <a:t>maison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4107" name="Text Box 33"/>
          <p:cNvSpPr txBox="1">
            <a:spLocks noChangeArrowheads="1"/>
          </p:cNvSpPr>
          <p:nvPr/>
        </p:nvSpPr>
        <p:spPr bwMode="auto">
          <a:xfrm>
            <a:off x="4267200" y="4191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……………. ……………..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àl’école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avance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matin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8" name="Text Box 34"/>
          <p:cNvSpPr txBox="1">
            <a:spLocks noChangeArrowheads="1"/>
          </p:cNvSpPr>
          <p:nvPr/>
        </p:nvSpPr>
        <p:spPr bwMode="auto">
          <a:xfrm>
            <a:off x="4267200" y="4572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Vous ……. ……………. de France.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4267200" y="48768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À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quelle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heures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 –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  à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boum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 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4110" name="Text Box 36"/>
          <p:cNvSpPr txBox="1">
            <a:spLocks noChangeArrowheads="1"/>
          </p:cNvSpPr>
          <p:nvPr/>
        </p:nvSpPr>
        <p:spPr bwMode="auto">
          <a:xfrm>
            <a:off x="4309258" y="5943932"/>
            <a:ext cx="4529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J’ ……. ………..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malade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alors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je ………… …………. chez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moi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4267200" y="560705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Qu’est-ce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qui …………………… ?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4113" name="Text Box 26"/>
          <p:cNvSpPr txBox="1">
            <a:spLocks noChangeArrowheads="1"/>
          </p:cNvSpPr>
          <p:nvPr/>
        </p:nvSpPr>
        <p:spPr bwMode="auto">
          <a:xfrm>
            <a:off x="4267200" y="1600200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Je ………………</a:t>
            </a:r>
            <a:r>
              <a:rPr lang="en-US" sz="1600" dirty="0">
                <a:latin typeface="Corbel"/>
              </a:rPr>
              <a:t>.</a:t>
            </a:r>
            <a:r>
              <a:rPr lang="en-US" sz="1600" dirty="0"/>
              <a:t> </a:t>
            </a:r>
            <a:r>
              <a:rPr lang="en-US" sz="1600" dirty="0">
                <a:latin typeface="Corbel" panose="020B0503020204020204" pitchFamily="34" charset="0"/>
              </a:rPr>
              <a:t>avec </a:t>
            </a:r>
            <a:r>
              <a:rPr lang="en-US" sz="1600" dirty="0" err="1">
                <a:latin typeface="Corbel" panose="020B0503020204020204" pitchFamily="34" charset="0"/>
              </a:rPr>
              <a:t>mes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amis</a:t>
            </a:r>
            <a:r>
              <a:rPr lang="en-US" sz="1600" dirty="0">
                <a:latin typeface="Corbel" panose="020B0503020204020204" pitchFamily="34" charset="0"/>
              </a:rPr>
              <a:t>. 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5027715" y="3738171"/>
            <a:ext cx="6016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endParaRPr lang="en-US" sz="1600" dirty="0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785637" y="1899622"/>
            <a:ext cx="17696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partis</a:t>
            </a:r>
            <a:endParaRPr lang="en-US" sz="1600" dirty="0"/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4627789" y="2671346"/>
            <a:ext cx="1076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es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resté</a:t>
            </a:r>
            <a:endParaRPr lang="en-US" sz="1600" dirty="0"/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5318035" y="3074897"/>
            <a:ext cx="8956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né </a:t>
            </a:r>
            <a:endParaRPr lang="en-US" sz="1600" dirty="0"/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5427905" y="3401596"/>
            <a:ext cx="7027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endParaRPr lang="en-US" sz="1600" dirty="0"/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4800600" y="4148138"/>
            <a:ext cx="9856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sommes</a:t>
            </a:r>
            <a:endParaRPr lang="en-US" sz="1600" dirty="0"/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4745223" y="4530013"/>
            <a:ext cx="15041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ê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tes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revenu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(s)</a:t>
            </a:r>
            <a:endParaRPr lang="en-US" sz="1600" dirty="0"/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5715000" y="4861956"/>
            <a:ext cx="5759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êtes</a:t>
            </a:r>
            <a:endParaRPr lang="en-US" sz="1600" dirty="0"/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129777" y="2286000"/>
            <a:ext cx="10813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allée</a:t>
            </a:r>
            <a:endParaRPr lang="en-US" sz="1600" dirty="0"/>
          </a:p>
        </p:txBody>
      </p: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5545776" y="5574984"/>
            <a:ext cx="12360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est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arrivé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?</a:t>
            </a:r>
            <a:endParaRPr lang="en-US" sz="1600" dirty="0"/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6307162" y="3419280"/>
            <a:ext cx="7192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allés</a:t>
            </a:r>
            <a:endParaRPr lang="en-US" sz="1600" dirty="0"/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5722917" y="3733800"/>
            <a:ext cx="8302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passés</a:t>
            </a:r>
            <a:endParaRPr lang="en-US" sz="1600" dirty="0"/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5796148" y="4148138"/>
            <a:ext cx="9856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arrivés</a:t>
            </a:r>
            <a:endParaRPr lang="en-US" sz="1600" dirty="0"/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6891647" y="4861956"/>
            <a:ext cx="9569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venu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</a:rPr>
              <a:t>(s)</a:t>
            </a:r>
            <a:endParaRPr lang="en-US" sz="1600" dirty="0"/>
          </a:p>
        </p:txBody>
      </p:sp>
      <p:sp>
        <p:nvSpPr>
          <p:cNvPr id="51" name="Text Box 37"/>
          <p:cNvSpPr txBox="1">
            <a:spLocks noChangeArrowheads="1"/>
          </p:cNvSpPr>
          <p:nvPr/>
        </p:nvSpPr>
        <p:spPr bwMode="auto">
          <a:xfrm>
            <a:off x="4267200" y="52578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copines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…………. ………………….    au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magasin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 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6172200" y="5181600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retournées</a:t>
            </a:r>
            <a:endParaRPr lang="en-US" sz="1600" dirty="0"/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5497286" y="5181600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sont</a:t>
            </a:r>
            <a:endParaRPr lang="en-US" sz="1600" dirty="0"/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4572000" y="5882038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endParaRPr lang="en-US" sz="1600" dirty="0"/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5029200" y="5867400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été</a:t>
            </a:r>
            <a:endParaRPr lang="en-US" sz="1600" dirty="0"/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6945086" y="5867400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suis</a:t>
            </a:r>
            <a:endParaRPr lang="en-US" sz="1600" dirty="0"/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7610851" y="5867400"/>
            <a:ext cx="6749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rbel" pitchFamily="34" charset="0"/>
              </a:rPr>
              <a:t>resté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/>
      <p:bldP spid="34" grpId="0"/>
      <p:bldP spid="36" grpId="0"/>
      <p:bldP spid="38" grpId="0"/>
      <p:bldP spid="39" grpId="0"/>
      <p:bldP spid="41" grpId="0"/>
      <p:bldP spid="42" grpId="0"/>
      <p:bldP spid="43" grpId="0"/>
      <p:bldP spid="32" grpId="0"/>
      <p:bldP spid="47" grpId="0"/>
      <p:bldP spid="45" grpId="0"/>
      <p:bldP spid="46" grpId="0"/>
      <p:bldP spid="48" grpId="0"/>
      <p:bldP spid="50" grpId="0"/>
      <p:bldP spid="52" grpId="0"/>
      <p:bldP spid="53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Corbel" pitchFamily="34" charset="0"/>
              </a:rPr>
              <a:t>Révisions</a:t>
            </a:r>
            <a:r>
              <a:rPr lang="en-US" sz="2400" dirty="0">
                <a:latin typeface="Corbel" pitchFamily="34" charset="0"/>
              </a:rPr>
              <a:t>…</a:t>
            </a:r>
          </a:p>
        </p:txBody>
      </p:sp>
      <p:sp>
        <p:nvSpPr>
          <p:cNvPr id="4099" name="Text Box 25"/>
          <p:cNvSpPr txBox="1">
            <a:spLocks noChangeArrowheads="1"/>
          </p:cNvSpPr>
          <p:nvPr/>
        </p:nvSpPr>
        <p:spPr bwMode="auto">
          <a:xfrm>
            <a:off x="152400" y="1616075"/>
            <a:ext cx="3733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I’m going out with my friends.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are leaving at 8:30.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I’m tired.  I need to sleep.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Normally, I leave home at 7:00 a.m.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How do you feel today?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She was born in Atlanta 7 years ago.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They passed by your house yesterday.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We arrived at school early this morning.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She spent a week in France.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At what time did you come to the party?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My friends returned to the mall.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What happened?</a:t>
            </a:r>
          </a:p>
          <a:p>
            <a:pPr algn="r">
              <a:spcBef>
                <a:spcPct val="50000"/>
              </a:spcBef>
            </a:pPr>
            <a:r>
              <a:rPr lang="en-US" sz="1600" i="1" dirty="0">
                <a:latin typeface="Corbel" pitchFamily="34" charset="0"/>
              </a:rPr>
              <a:t>I was sick so I stayed at home.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101" name="Text Box 27"/>
          <p:cNvSpPr txBox="1">
            <a:spLocks noChangeArrowheads="1"/>
          </p:cNvSpPr>
          <p:nvPr/>
        </p:nvSpPr>
        <p:spPr bwMode="auto">
          <a:xfrm>
            <a:off x="4267200" y="1981200"/>
            <a:ext cx="381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……………… à 8h30.</a:t>
            </a:r>
            <a:endParaRPr lang="en-US" sz="1600" dirty="0"/>
          </a:p>
        </p:txBody>
      </p:sp>
      <p:sp>
        <p:nvSpPr>
          <p:cNvPr id="4102" name="Text Box 28"/>
          <p:cNvSpPr txBox="1">
            <a:spLocks noChangeArrowheads="1"/>
          </p:cNvSpPr>
          <p:nvPr/>
        </p:nvSpPr>
        <p:spPr bwMode="auto">
          <a:xfrm>
            <a:off x="4267200" y="2362200"/>
            <a:ext cx="457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J’ai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sommeil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 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J’ai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besoin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de ……………</a:t>
            </a:r>
            <a:endParaRPr lang="en-US" sz="1600" dirty="0"/>
          </a:p>
        </p:txBody>
      </p:sp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4267200" y="2743200"/>
            <a:ext cx="472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D’habitude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, je ………..  …….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maison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à 7h du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matin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4" name="Text Box 30"/>
          <p:cNvSpPr txBox="1">
            <a:spLocks noChangeArrowheads="1"/>
          </p:cNvSpPr>
          <p:nvPr/>
        </p:nvSpPr>
        <p:spPr bwMode="auto">
          <a:xfrm>
            <a:off x="4267200" y="3124200"/>
            <a:ext cx="381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Comment ……….. -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aujourd’hui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</a:t>
            </a:r>
            <a:endParaRPr lang="en-US" sz="1600" dirty="0"/>
          </a:p>
        </p:txBody>
      </p:sp>
      <p:sp>
        <p:nvSpPr>
          <p:cNvPr id="4105" name="Text Box 31"/>
          <p:cNvSpPr txBox="1">
            <a:spLocks noChangeArrowheads="1"/>
          </p:cNvSpPr>
          <p:nvPr/>
        </p:nvSpPr>
        <p:spPr bwMode="auto">
          <a:xfrm>
            <a:off x="4267200" y="3473450"/>
            <a:ext cx="419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Elle ……… ………  à Atlanta ………….. 7 ans.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6" name="Text Box 32"/>
          <p:cNvSpPr txBox="1">
            <a:spLocks noChangeArrowheads="1"/>
          </p:cNvSpPr>
          <p:nvPr/>
        </p:nvSpPr>
        <p:spPr bwMode="auto">
          <a:xfrm>
            <a:off x="4267200" y="38100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latin typeface="Corbel" pitchFamily="34" charset="0"/>
              </a:rPr>
              <a:t>Hier</a:t>
            </a:r>
            <a:r>
              <a:rPr lang="en-US" sz="1600" dirty="0">
                <a:latin typeface="Corbel" pitchFamily="34" charset="0"/>
              </a:rPr>
              <a:t>, </a:t>
            </a:r>
            <a:r>
              <a:rPr lang="en-US" sz="1600" dirty="0" err="1">
                <a:latin typeface="Corbel" pitchFamily="34" charset="0"/>
              </a:rPr>
              <a:t>ils</a:t>
            </a:r>
            <a:r>
              <a:rPr lang="en-US" sz="1600" dirty="0">
                <a:latin typeface="Corbel" pitchFamily="34" charset="0"/>
              </a:rPr>
              <a:t> …………  …………… par ta </a:t>
            </a:r>
            <a:r>
              <a:rPr lang="en-US" sz="1600" dirty="0" err="1">
                <a:latin typeface="Corbel" pitchFamily="34" charset="0"/>
              </a:rPr>
              <a:t>maison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4107" name="Text Box 33"/>
          <p:cNvSpPr txBox="1">
            <a:spLocks noChangeArrowheads="1"/>
          </p:cNvSpPr>
          <p:nvPr/>
        </p:nvSpPr>
        <p:spPr bwMode="auto">
          <a:xfrm>
            <a:off x="4267200" y="4191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Nous ……………. ……………..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àl’école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avance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matin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4108" name="Text Box 34"/>
          <p:cNvSpPr txBox="1">
            <a:spLocks noChangeArrowheads="1"/>
          </p:cNvSpPr>
          <p:nvPr/>
        </p:nvSpPr>
        <p:spPr bwMode="auto">
          <a:xfrm>
            <a:off x="4267200" y="4572000"/>
            <a:ext cx="487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Elle ……. …………….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semaine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France.</a:t>
            </a:r>
            <a:r>
              <a:rPr lang="en-US" sz="1600" dirty="0">
                <a:latin typeface="Corbel" pitchFamily="34" charset="0"/>
              </a:rPr>
              <a:t>  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4267200" y="48768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À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quelle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heures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 –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……………  à la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boum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? 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4110" name="Text Box 36"/>
          <p:cNvSpPr txBox="1">
            <a:spLocks noChangeArrowheads="1"/>
          </p:cNvSpPr>
          <p:nvPr/>
        </p:nvSpPr>
        <p:spPr bwMode="auto">
          <a:xfrm>
            <a:off x="4309258" y="5943932"/>
            <a:ext cx="45299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J’ ……. ………..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malade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alors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je ………… …………. chez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moi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4267200" y="560705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Qu’est-ce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qui …………………… ?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4113" name="Text Box 26"/>
          <p:cNvSpPr txBox="1">
            <a:spLocks noChangeArrowheads="1"/>
          </p:cNvSpPr>
          <p:nvPr/>
        </p:nvSpPr>
        <p:spPr bwMode="auto">
          <a:xfrm>
            <a:off x="4267200" y="1589356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rbel" pitchFamily="34" charset="0"/>
              </a:rPr>
              <a:t>Je …………</a:t>
            </a:r>
            <a:r>
              <a:rPr lang="en-US" sz="1600" dirty="0">
                <a:latin typeface="Corbel"/>
              </a:rPr>
              <a:t>.</a:t>
            </a:r>
            <a:r>
              <a:rPr lang="en-US" sz="1600" dirty="0"/>
              <a:t> </a:t>
            </a:r>
            <a:r>
              <a:rPr lang="en-US" sz="1600" dirty="0">
                <a:latin typeface="Corbel" panose="020B0503020204020204" pitchFamily="34" charset="0"/>
              </a:rPr>
              <a:t>avec </a:t>
            </a:r>
            <a:r>
              <a:rPr lang="en-US" sz="1600" dirty="0" err="1">
                <a:latin typeface="Corbel" panose="020B0503020204020204" pitchFamily="34" charset="0"/>
              </a:rPr>
              <a:t>mes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amis</a:t>
            </a:r>
            <a:r>
              <a:rPr lang="en-US" sz="1600" dirty="0">
                <a:latin typeface="Corbel" panose="020B0503020204020204" pitchFamily="34" charset="0"/>
              </a:rPr>
              <a:t>. </a:t>
            </a:r>
          </a:p>
        </p:txBody>
      </p:sp>
      <p:sp>
        <p:nvSpPr>
          <p:cNvPr id="51" name="Text Box 37"/>
          <p:cNvSpPr txBox="1">
            <a:spLocks noChangeArrowheads="1"/>
          </p:cNvSpPr>
          <p:nvPr/>
        </p:nvSpPr>
        <p:spPr bwMode="auto">
          <a:xfrm>
            <a:off x="4267200" y="525780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copines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…………. ………………….    au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magasin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 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5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E0EDFAB5-BD85-0F60-CEE2-83E8E36B3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: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le, la, les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0473FC9-72F3-CD21-8CD6-EF98A7153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: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le, la, les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FEBDFBEF-8290-76F4-C630-269E2384E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>
                <a:solidFill>
                  <a:srgbClr val="FF0000"/>
                </a:solidFill>
                <a:latin typeface="Corbel" pitchFamily="34" charset="0"/>
              </a:rPr>
              <a:t>Les </a:t>
            </a:r>
            <a:r>
              <a:rPr lang="en-US" altLang="en-US" sz="2600" dirty="0" err="1">
                <a:solidFill>
                  <a:srgbClr val="FF0000"/>
                </a:solidFill>
                <a:latin typeface="Corbel" pitchFamily="34" charset="0"/>
              </a:rPr>
              <a:t>objets</a:t>
            </a:r>
            <a:r>
              <a:rPr lang="en-US" altLang="en-US" sz="2600" dirty="0">
                <a:solidFill>
                  <a:srgbClr val="FF0000"/>
                </a:solidFill>
                <a:latin typeface="Corbel" pitchFamily="34" charset="0"/>
              </a:rPr>
              <a:t> DIRECTS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B508E61C-279D-1869-B910-236A3DC6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01235"/>
            <a:ext cx="7315200" cy="362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Patrick</a:t>
            </a:r>
            <a:r>
              <a:rPr lang="en-US" altLang="en-US" sz="2200" dirty="0">
                <a:latin typeface="Corbel" pitchFamily="34" charset="0"/>
              </a:rPr>
              <a:t>?		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vois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souvent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Anne</a:t>
            </a:r>
            <a:r>
              <a:rPr lang="en-US" altLang="en-US" sz="2200" dirty="0">
                <a:latin typeface="Corbel" pitchFamily="34" charset="0"/>
              </a:rPr>
              <a:t>?		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la </a:t>
            </a:r>
            <a:r>
              <a:rPr lang="en-US" altLang="en-US" sz="2200" dirty="0" err="1">
                <a:latin typeface="Corbel" pitchFamily="34" charset="0"/>
              </a:rPr>
              <a:t>vois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souvent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mes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copains</a:t>
            </a:r>
            <a:r>
              <a:rPr lang="en-US" altLang="en-US" sz="2200" dirty="0">
                <a:latin typeface="Corbel" pitchFamily="34" charset="0"/>
              </a:rPr>
              <a:t>?	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connais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bien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invites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tes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copines</a:t>
            </a:r>
            <a:r>
              <a:rPr lang="en-US" altLang="en-US" sz="2200" dirty="0">
                <a:latin typeface="Corbel" pitchFamily="34" charset="0"/>
              </a:rPr>
              <a:t>?		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200" dirty="0">
                <a:latin typeface="Corbel" pitchFamily="34" charset="0"/>
              </a:rPr>
              <a:t> invite.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DEDAA8-B570-52C5-77E0-C8B9D5AE2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385" y="297180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Yes, I know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altLang="en-US" sz="2000" i="1" dirty="0">
                <a:latin typeface="Corbel" pitchFamily="34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D336EC-8962-FFFD-DC30-C38D726FC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9432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Yes, I see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sz="2000" i="1" dirty="0">
                <a:latin typeface="Corbel" pitchFamily="34" charset="0"/>
              </a:rPr>
              <a:t>  often.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A5AC2C-4EFC-17A3-4DB2-0990CB4E7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9338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Yes, I know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>
                <a:latin typeface="Corbel" pitchFamily="34" charset="0"/>
              </a:rPr>
              <a:t> well.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7285B7-3954-62DD-8821-BCFFBB478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86740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Yes, I’m inviting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56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3044</TotalTime>
  <Words>1734</Words>
  <Application>Microsoft Office PowerPoint</Application>
  <PresentationFormat>On-screen Show (4:3)</PresentationFormat>
  <Paragraphs>393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AYT Cursive Hand</vt:lpstr>
      <vt:lpstr>Calibri</vt:lpstr>
      <vt:lpstr>Comic Sans MS</vt:lpstr>
      <vt:lpstr>Corbel</vt:lpstr>
      <vt:lpstr>Cursive standard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146</cp:revision>
  <dcterms:created xsi:type="dcterms:W3CDTF">2006-10-11T19:03:17Z</dcterms:created>
  <dcterms:modified xsi:type="dcterms:W3CDTF">2023-03-15T18:14:47Z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2022-02-23T14:49:11Z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6ee0c6c1-07f0-4a8d-93e4-f7d1dd7fac27</vt:lpwstr>
  </property>
  <property fmtid="{D5CDD505-2E9C-101B-9397-08002B2CF9AE}" pid="8" name="MSIP_Label_0ee3c538-ec52-435f-ae58-017644bd9513_ContentBits">
    <vt:lpwstr>0</vt:lpwstr>
  </property>
</Properties>
</file>