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8" r:id="rId2"/>
    <p:sldId id="283" r:id="rId3"/>
    <p:sldId id="281" r:id="rId4"/>
    <p:sldId id="284" r:id="rId5"/>
    <p:sldId id="285" r:id="rId6"/>
    <p:sldId id="282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67" r:id="rId17"/>
    <p:sldId id="269" r:id="rId18"/>
    <p:sldId id="271" r:id="rId19"/>
    <p:sldId id="270" r:id="rId20"/>
    <p:sldId id="272" r:id="rId21"/>
    <p:sldId id="274" r:id="rId22"/>
    <p:sldId id="273" r:id="rId23"/>
    <p:sldId id="276" r:id="rId24"/>
    <p:sldId id="275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59" autoAdjust="0"/>
    <p:restoredTop sz="94660"/>
  </p:normalViewPr>
  <p:slideViewPr>
    <p:cSldViewPr>
      <p:cViewPr>
        <p:scale>
          <a:sx n="67" d="100"/>
          <a:sy n="67" d="100"/>
        </p:scale>
        <p:origin x="16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>
            <a:extLst>
              <a:ext uri="{FF2B5EF4-FFF2-40B4-BE49-F238E27FC236}">
                <a16:creationId xmlns:a16="http://schemas.microsoft.com/office/drawing/2014/main" id="{93504245-17E1-5F0A-C303-E49B8CFE3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16D8F1CF-CCC3-2500-4279-E666ABC8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594B4F94-B70A-4B81-E9EF-58352F008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811E91E7-C13E-4863-B1F2-FBBC89914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5B1B17F-97F8-439A-7F2B-B820A525B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1CE58B-40EA-C99C-A5B2-D6BB1BD4E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5049C57-A2B2-C061-A239-E8E13B5B2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0AD0DC06-053C-4EDB-9ECC-89FD9DD64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76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CBDB62-C68F-0132-3A1B-53D3AF9B6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EC8D02-41C0-D388-625D-B18F95371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B4BE7D-F389-5AF2-06DA-3859E5330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8E983-7FF9-43B2-88CB-5B5732442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1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DC213B-5484-5DD6-2141-62011EBA0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E1C3C0-839D-9A0E-B093-E95860F1F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960A7D-4A3F-85D7-A315-E1A68941D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19BFF-F732-4A05-A2B1-61B202DB2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7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410122-43A5-6B43-4302-5AE363952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93AF02-E158-9368-307F-8EB96D6A8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F4BD45-5041-0C21-3A92-A55553514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31C1C-96FD-439A-BDC2-5C85B3E7F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80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E6478-2673-51E0-9667-59C5AAFEE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988884-CEA0-29DB-0ED8-0A2A48862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5FA6CF-BAFB-2D2E-41A6-863561C7E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B2282-9924-43BC-BBFB-7D5D25C4E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7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F2E5E-43BE-94F4-05C8-743456161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CED8D-60C3-BAC2-2A62-31C647C5C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33899-BF46-007A-730D-BB895FC21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FED48-BFD3-40DF-A7A3-84EF7ADA6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0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6028EE-D84B-BAF5-BDA8-86994E891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30F15C-A2EB-9CDD-F2EA-2E5FBE596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150313-8F72-2429-1FF9-7F1718D06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48186-4929-44D8-8121-4ACBA6F95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94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D12DE9-42A2-4E30-80AD-3E74BBEB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F07116-9978-BF87-5485-9B07FD229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EC2298-4DE2-4E26-FEDC-F7B2A1E3D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C24B1-477B-43CF-97E8-F98C66827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01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C8E984-7F8C-0871-EEB5-EBE13D6B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10A7F2-2297-34BE-477C-F4CD10725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74494A-8D6E-68DD-B250-24504ADB9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9E8A-5683-4C51-AEA5-7336B0957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8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97B790-2004-3DBB-48BD-0AFF26009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9E5B0-BDBD-6E5E-44E4-D071DC585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3F641-B47C-8497-3EB5-32B6FE117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25F6D-B247-4DE5-A6D8-129F2FEA4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25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C59043-EACB-8772-1443-656FFCF501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E2405-7279-3BA1-2CC8-5D6D235BF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78E363-934F-DC8B-BF72-8456E3F6B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977B7-7B4F-446E-989D-A2407375D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11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8BA284-C791-8F45-B5F5-EE904339B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AA7528-EA3F-3DCA-E775-98C6AE95E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643B530-0D19-3B9A-4D93-AC40A7C857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75B4C26-7B79-8E98-9F6E-942EBFEAC0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14E1532-807C-68F5-7624-475457CEB7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34926CD1-B1FD-46B3-BC60-BAF5951ABE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A1070933-C543-F408-94B5-D150DE6A46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>
            <a:extLst>
              <a:ext uri="{FF2B5EF4-FFF2-40B4-BE49-F238E27FC236}">
                <a16:creationId xmlns:a16="http://schemas.microsoft.com/office/drawing/2014/main" id="{0BA376B4-F45B-97FF-A26C-6C3AE863C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Oval 9">
            <a:extLst>
              <a:ext uri="{FF2B5EF4-FFF2-40B4-BE49-F238E27FC236}">
                <a16:creationId xmlns:a16="http://schemas.microsoft.com/office/drawing/2014/main" id="{E44DEF8C-D64F-EB9E-0CF0-1FFF20F0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Oval 10">
            <a:extLst>
              <a:ext uri="{FF2B5EF4-FFF2-40B4-BE49-F238E27FC236}">
                <a16:creationId xmlns:a16="http://schemas.microsoft.com/office/drawing/2014/main" id="{5EF25FA1-F4A5-C541-A253-2F34410DF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">
            <a:extLst>
              <a:ext uri="{FF2B5EF4-FFF2-40B4-BE49-F238E27FC236}">
                <a16:creationId xmlns:a16="http://schemas.microsoft.com/office/drawing/2014/main" id="{A17D1543-7713-9993-F877-2315C0CD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51886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Les </a:t>
            </a:r>
            <a:r>
              <a:rPr lang="en-US" altLang="en-US" sz="2800" dirty="0" err="1">
                <a:latin typeface="Corbel" panose="020B0503020204020204" pitchFamily="34" charset="0"/>
              </a:rPr>
              <a:t>verbes</a:t>
            </a: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>
                <a:latin typeface="Corbel" panose="020B0503020204020204" pitchFamily="34" charset="0"/>
              </a:rPr>
              <a:t>réguliers</a:t>
            </a:r>
            <a:r>
              <a:rPr lang="en-US" altLang="en-US" sz="2800" dirty="0">
                <a:latin typeface="Corbel" panose="020B0503020204020204" pitchFamily="34" charset="0"/>
              </a:rPr>
              <a:t> </a:t>
            </a:r>
            <a:r>
              <a:rPr lang="en-US" altLang="en-US" sz="2800" dirty="0" err="1">
                <a:latin typeface="Corbel" panose="020B0503020204020204" pitchFamily="34" charset="0"/>
              </a:rPr>
              <a:t>en</a:t>
            </a:r>
            <a:r>
              <a:rPr lang="en-US" altLang="en-US" sz="2800" b="1" i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Corbel" panose="020B0503020204020204" pitchFamily="34" charset="0"/>
              </a:rPr>
              <a:t>-RE</a:t>
            </a:r>
          </a:p>
        </p:txBody>
      </p:sp>
      <p:sp>
        <p:nvSpPr>
          <p:cNvPr id="33" name="Line 34">
            <a:extLst>
              <a:ext uri="{FF2B5EF4-FFF2-40B4-BE49-F238E27FC236}">
                <a16:creationId xmlns:a16="http://schemas.microsoft.com/office/drawing/2014/main" id="{0D5AD0BA-B445-3061-D2B0-5C50C7579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02895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90">
            <a:extLst>
              <a:ext uri="{FF2B5EF4-FFF2-40B4-BE49-F238E27FC236}">
                <a16:creationId xmlns:a16="http://schemas.microsoft.com/office/drawing/2014/main" id="{C995A81A-6B71-47B8-92D8-3E0F059A19C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893267"/>
            <a:ext cx="2667000" cy="1295400"/>
            <a:chOff x="1680" y="1392"/>
            <a:chExt cx="1680" cy="816"/>
          </a:xfrm>
        </p:grpSpPr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71933E76-BE9F-CC19-8052-807E5F030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680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488ECB6A-B95B-C262-0B5C-12A6750C4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39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38">
            <a:extLst>
              <a:ext uri="{FF2B5EF4-FFF2-40B4-BE49-F238E27FC236}">
                <a16:creationId xmlns:a16="http://schemas.microsoft.com/office/drawing/2014/main" id="{D222FC0F-4DD6-2961-DBDF-D8C1ACBE4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526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s</a:t>
            </a:r>
          </a:p>
        </p:txBody>
      </p:sp>
      <p:sp>
        <p:nvSpPr>
          <p:cNvPr id="38" name="Line 62">
            <a:extLst>
              <a:ext uri="{FF2B5EF4-FFF2-40B4-BE49-F238E27FC236}">
                <a16:creationId xmlns:a16="http://schemas.microsoft.com/office/drawing/2014/main" id="{31329827-6895-13FB-93D8-B125A6BC0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2145" y="58674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63">
            <a:extLst>
              <a:ext uri="{FF2B5EF4-FFF2-40B4-BE49-F238E27FC236}">
                <a16:creationId xmlns:a16="http://schemas.microsoft.com/office/drawing/2014/main" id="{111551DE-D642-9707-A7F8-6A6432E30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4100" y="521032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Line 64">
            <a:extLst>
              <a:ext uri="{FF2B5EF4-FFF2-40B4-BE49-F238E27FC236}">
                <a16:creationId xmlns:a16="http://schemas.microsoft.com/office/drawing/2014/main" id="{DA3C1AA4-80F4-58B8-1D25-8129271C2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73868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66">
            <a:extLst>
              <a:ext uri="{FF2B5EF4-FFF2-40B4-BE49-F238E27FC236}">
                <a16:creationId xmlns:a16="http://schemas.microsoft.com/office/drawing/2014/main" id="{5421E013-C8D3-6766-C358-8FDC6253C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643438"/>
            <a:ext cx="1614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attend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s</a:t>
            </a:r>
          </a:p>
        </p:txBody>
      </p:sp>
      <p:sp>
        <p:nvSpPr>
          <p:cNvPr id="48" name="Text Box 72">
            <a:extLst>
              <a:ext uri="{FF2B5EF4-FFF2-40B4-BE49-F238E27FC236}">
                <a16:creationId xmlns:a16="http://schemas.microsoft.com/office/drawing/2014/main" id="{286281B8-A675-24D9-D75B-A0D90263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655" y="526143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attend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s</a:t>
            </a:r>
          </a:p>
        </p:txBody>
      </p:sp>
      <p:sp>
        <p:nvSpPr>
          <p:cNvPr id="49" name="Text Box 73">
            <a:extLst>
              <a:ext uri="{FF2B5EF4-FFF2-40B4-BE49-F238E27FC236}">
                <a16:creationId xmlns:a16="http://schemas.microsoft.com/office/drawing/2014/main" id="{1107FD6C-9806-5D84-4125-9C0199A7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055" y="5920587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attend</a:t>
            </a:r>
            <a:endParaRPr lang="en-US" altLang="en-US" sz="2800" b="1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sp>
        <p:nvSpPr>
          <p:cNvPr id="50" name="Text Box 75">
            <a:extLst>
              <a:ext uri="{FF2B5EF4-FFF2-40B4-BE49-F238E27FC236}">
                <a16:creationId xmlns:a16="http://schemas.microsoft.com/office/drawing/2014/main" id="{B54D72EC-2333-47FB-4D41-FFF10E1D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76" y="5261437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Corbel" panose="020B0503020204020204" pitchFamily="34" charset="0"/>
              </a:rPr>
              <a:t>attend</a:t>
            </a: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ez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51" name="Text Box 76">
            <a:extLst>
              <a:ext uri="{FF2B5EF4-FFF2-40B4-BE49-F238E27FC236}">
                <a16:creationId xmlns:a16="http://schemas.microsoft.com/office/drawing/2014/main" id="{F8490EF7-A9CD-F05B-76F8-A07EDBD4A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76" y="5920587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Corbel" panose="020B0503020204020204" pitchFamily="34" charset="0"/>
              </a:rPr>
              <a:t>attend</a:t>
            </a: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ent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52" name="Text Box 78">
            <a:extLst>
              <a:ext uri="{FF2B5EF4-FFF2-40B4-BE49-F238E27FC236}">
                <a16:creationId xmlns:a16="http://schemas.microsoft.com/office/drawing/2014/main" id="{9575E10C-B0B7-A93F-18AE-EF3459E8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276" y="4643438"/>
            <a:ext cx="2196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Corbel" panose="020B0503020204020204" pitchFamily="34" charset="0"/>
              </a:rPr>
              <a:t>attend</a:t>
            </a: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ons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53" name="Text Box 85">
            <a:extLst>
              <a:ext uri="{FF2B5EF4-FFF2-40B4-BE49-F238E27FC236}">
                <a16:creationId xmlns:a16="http://schemas.microsoft.com/office/drawing/2014/main" id="{425C0EE0-0F4A-B989-A989-3A760066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244792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s</a:t>
            </a:r>
          </a:p>
        </p:txBody>
      </p:sp>
      <p:sp>
        <p:nvSpPr>
          <p:cNvPr id="54" name="Text Box 86">
            <a:extLst>
              <a:ext uri="{FF2B5EF4-FFF2-40B4-BE49-F238E27FC236}">
                <a16:creationId xmlns:a16="http://schemas.microsoft.com/office/drawing/2014/main" id="{1B1E0065-8D89-9DFD-AF9D-1E2C8463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rbel" panose="020B0503020204020204" pitchFamily="34" charset="0"/>
              </a:rPr>
              <a:t>-</a:t>
            </a:r>
          </a:p>
        </p:txBody>
      </p:sp>
      <p:sp>
        <p:nvSpPr>
          <p:cNvPr id="55" name="Text Box 87">
            <a:extLst>
              <a:ext uri="{FF2B5EF4-FFF2-40B4-BE49-F238E27FC236}">
                <a16:creationId xmlns:a16="http://schemas.microsoft.com/office/drawing/2014/main" id="{C0298C06-4CA2-0060-CA89-20998F3F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7526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ons</a:t>
            </a:r>
            <a:endParaRPr lang="en-US" altLang="en-US" sz="28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56" name="Text Box 88">
            <a:extLst>
              <a:ext uri="{FF2B5EF4-FFF2-40B4-BE49-F238E27FC236}">
                <a16:creationId xmlns:a16="http://schemas.microsoft.com/office/drawing/2014/main" id="{8D4ADDAB-9113-ADF3-05D3-BF28E06E1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4485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ez</a:t>
            </a:r>
            <a:endParaRPr lang="en-US" altLang="en-US" sz="28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57" name="Text Box 89">
            <a:extLst>
              <a:ext uri="{FF2B5EF4-FFF2-40B4-BE49-F238E27FC236}">
                <a16:creationId xmlns:a16="http://schemas.microsoft.com/office/drawing/2014/main" id="{2BF15A29-D399-8D9F-108B-202065DF6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9718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ent</a:t>
            </a:r>
            <a:endParaRPr lang="en-US" altLang="en-US" sz="28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58" name="Text Box 91">
            <a:extLst>
              <a:ext uri="{FF2B5EF4-FFF2-40B4-BE49-F238E27FC236}">
                <a16:creationId xmlns:a16="http://schemas.microsoft.com/office/drawing/2014/main" id="{113A8A72-9F70-8F2B-B8A5-9F919814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979307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ATTENDRE</a:t>
            </a:r>
            <a:r>
              <a:rPr lang="en-US" altLang="en-US" sz="2800" dirty="0">
                <a:latin typeface="Corbel" panose="020B0503020204020204" pitchFamily="34" charset="0"/>
              </a:rPr>
              <a:t> </a:t>
            </a:r>
            <a:r>
              <a:rPr lang="en-US" altLang="en-US" sz="2800" i="1" dirty="0">
                <a:latin typeface="Corbel" panose="020B0503020204020204" pitchFamily="34" charset="0"/>
              </a:rPr>
              <a:t>(to wait)  </a:t>
            </a:r>
            <a:r>
              <a:rPr lang="en-US" altLang="en-US" sz="2800" dirty="0">
                <a:latin typeface="Corbel" panose="020B0503020204020204" pitchFamily="34" charset="0"/>
              </a:rPr>
              <a:t>= 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attend</a:t>
            </a:r>
            <a:r>
              <a:rPr lang="en-US" altLang="en-US" sz="2800" dirty="0">
                <a:latin typeface="Corbel" panose="020B0503020204020204" pitchFamily="34" charset="0"/>
              </a:rPr>
              <a:t>- + endings</a:t>
            </a:r>
            <a:endParaRPr lang="en-US" altLang="en-US" sz="2800" b="1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B2BB02-B603-93CD-E7D4-C53B967EA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05037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err="1">
                <a:solidFill>
                  <a:schemeClr val="tx1"/>
                </a:solidFill>
                <a:latin typeface="Corbel" panose="020B0503020204020204" pitchFamily="34" charset="0"/>
              </a:rPr>
              <a:t>participe</a:t>
            </a:r>
            <a:r>
              <a:rPr lang="en-US" altLang="en-U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 passé: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665F4-64D9-F7C6-8876-21E401FC7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09837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-u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13B6D-87F6-28A9-8338-9EA4F618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121" y="4786789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err="1">
                <a:solidFill>
                  <a:schemeClr val="tx1"/>
                </a:solidFill>
                <a:latin typeface="Corbel" panose="020B0503020204020204" pitchFamily="34" charset="0"/>
              </a:rPr>
              <a:t>participe</a:t>
            </a:r>
            <a:r>
              <a:rPr lang="en-US" altLang="en-U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 passé: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2C411-3B2D-4F05-56EB-8F059DD44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121" y="5091589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avoir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attendu</a:t>
            </a:r>
            <a:endParaRPr lang="en-US" altLang="en-US" sz="2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49" grpId="0"/>
      <p:bldP spid="50" grpId="0"/>
      <p:bldP spid="51" grpId="0"/>
      <p:bldP spid="5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pic>
        <p:nvPicPr>
          <p:cNvPr id="3076" name="Picture 4" descr="Je te promets : le remake français de This Is Us en février sur TF1 - News  Séries - AlloCiné">
            <a:extLst>
              <a:ext uri="{FF2B5EF4-FFF2-40B4-BE49-F238E27FC236}">
                <a16:creationId xmlns:a16="http://schemas.microsoft.com/office/drawing/2014/main" id="{6080D6F6-F805-7D8B-4369-ED3EA015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E79B1E-0F9D-EA7E-F982-CD27851D7A69}"/>
              </a:ext>
            </a:extLst>
          </p:cNvPr>
          <p:cNvSpPr/>
          <p:nvPr/>
        </p:nvSpPr>
        <p:spPr bwMode="auto">
          <a:xfrm>
            <a:off x="2362200" y="4343400"/>
            <a:ext cx="5181600" cy="22479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pic>
        <p:nvPicPr>
          <p:cNvPr id="4100" name="Picture 4" descr="9781688422636: Je te laisse partir maintenant: comment se reconstruire  après une rupture (French Edition) - L., Antonia: 1688422633 - AbeBooks">
            <a:extLst>
              <a:ext uri="{FF2B5EF4-FFF2-40B4-BE49-F238E27FC236}">
                <a16:creationId xmlns:a16="http://schemas.microsoft.com/office/drawing/2014/main" id="{912F1C76-8E64-9F3C-F3BE-9AA95D4D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32820"/>
            <a:ext cx="3657600" cy="56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719025-1697-1130-EF0E-85747BB8AC26}"/>
              </a:ext>
            </a:extLst>
          </p:cNvPr>
          <p:cNvSpPr/>
          <p:nvPr/>
        </p:nvSpPr>
        <p:spPr bwMode="auto">
          <a:xfrm>
            <a:off x="2781300" y="1802392"/>
            <a:ext cx="3619500" cy="24648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2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pic>
        <p:nvPicPr>
          <p:cNvPr id="5122" name="Picture 2" descr="Nouvelles de l'Union des Professionnels du Québec - UPQ ingénieurs,  notaires, vétérinaires, médecins, avocats, psychologues...">
            <a:extLst>
              <a:ext uri="{FF2B5EF4-FFF2-40B4-BE49-F238E27FC236}">
                <a16:creationId xmlns:a16="http://schemas.microsoft.com/office/drawing/2014/main" id="{929B05E5-6168-AE4B-3C49-608F8049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16DDDE-B7FE-37AB-0BE5-4DEE29293FE0}"/>
              </a:ext>
            </a:extLst>
          </p:cNvPr>
          <p:cNvSpPr/>
          <p:nvPr/>
        </p:nvSpPr>
        <p:spPr bwMode="auto">
          <a:xfrm>
            <a:off x="533400" y="2362200"/>
            <a:ext cx="3962400" cy="2362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0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pic>
        <p:nvPicPr>
          <p:cNvPr id="6146" name="Picture 2" descr="Boite lumineuse carrée - 25x25 cm - Maison Futée">
            <a:extLst>
              <a:ext uri="{FF2B5EF4-FFF2-40B4-BE49-F238E27FC236}">
                <a16:creationId xmlns:a16="http://schemas.microsoft.com/office/drawing/2014/main" id="{C60790ED-C30A-F431-4186-B8A8AEFD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725180" cy="57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8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INDIRECT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pic>
        <p:nvPicPr>
          <p:cNvPr id="7172" name="Picture 4" descr="PPT - Pouvez-vous m'aider? PowerPoint Presentation, free download -  ID:4582408">
            <a:extLst>
              <a:ext uri="{FF2B5EF4-FFF2-40B4-BE49-F238E27FC236}">
                <a16:creationId xmlns:a16="http://schemas.microsoft.com/office/drawing/2014/main" id="{276FC944-D838-4B61-A908-8DFF33FF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54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5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pic>
        <p:nvPicPr>
          <p:cNvPr id="8194" name="Picture 2" descr="Je t'écoute! - quickmeme">
            <a:extLst>
              <a:ext uri="{FF2B5EF4-FFF2-40B4-BE49-F238E27FC236}">
                <a16:creationId xmlns:a16="http://schemas.microsoft.com/office/drawing/2014/main" id="{4A7252C7-9238-1308-F9A5-F48989DF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14" y="1104245"/>
            <a:ext cx="4319972" cy="57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6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INDIRECT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65FA121D-6DFF-5F60-A0D4-78C521205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743200"/>
            <a:ext cx="444246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Corbel" pitchFamily="34" charset="0"/>
              </a:rPr>
              <a:t>Exemples</a:t>
            </a:r>
            <a:r>
              <a:rPr lang="en-US" altLang="en-US" sz="2400" dirty="0">
                <a:latin typeface="Corbel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itchFamily="34" charset="0"/>
              </a:rPr>
              <a:t>	Tu 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me</a:t>
            </a:r>
            <a:r>
              <a:rPr lang="en-US" altLang="en-US" sz="2400" dirty="0">
                <a:latin typeface="Corbel" pitchFamily="34" charset="0"/>
              </a:rPr>
              <a:t> parles?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itchFamily="34" charset="0"/>
              </a:rPr>
              <a:t>	</a:t>
            </a:r>
            <a:r>
              <a:rPr lang="en-US" altLang="en-US" sz="2400" dirty="0" err="1">
                <a:latin typeface="Corbel" pitchFamily="34" charset="0"/>
              </a:rPr>
              <a:t>Oui</a:t>
            </a:r>
            <a:r>
              <a:rPr lang="en-US" altLang="en-US" sz="2400" dirty="0">
                <a:latin typeface="Corbel" pitchFamily="34" charset="0"/>
              </a:rPr>
              <a:t>, je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te</a:t>
            </a:r>
            <a:r>
              <a:rPr lang="en-US" altLang="en-US" sz="2400" dirty="0">
                <a:latin typeface="Corbel" pitchFamily="34" charset="0"/>
              </a:rPr>
              <a:t> parle.</a:t>
            </a:r>
          </a:p>
          <a:p>
            <a:pPr>
              <a:spcBef>
                <a:spcPct val="50000"/>
              </a:spcBef>
            </a:pPr>
            <a:endParaRPr lang="en-US" altLang="en-US" sz="1100" dirty="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itchFamily="34" charset="0"/>
              </a:rPr>
              <a:t>                Tu </a:t>
            </a:r>
            <a:r>
              <a:rPr lang="en-US" altLang="en-US" sz="2400" dirty="0" err="1">
                <a:latin typeface="Corbel" pitchFamily="34" charset="0"/>
              </a:rPr>
              <a:t>écris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à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tes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copains</a:t>
            </a:r>
            <a:r>
              <a:rPr lang="en-US" altLang="en-US" sz="2400" dirty="0">
                <a:latin typeface="Corbel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orbel" pitchFamily="34" charset="0"/>
              </a:rPr>
              <a:t>	</a:t>
            </a:r>
            <a:r>
              <a:rPr lang="en-US" altLang="en-US" sz="2400" dirty="0" err="1">
                <a:latin typeface="Corbel" pitchFamily="34" charset="0"/>
              </a:rPr>
              <a:t>Oui</a:t>
            </a:r>
            <a:r>
              <a:rPr lang="en-US" altLang="en-US" sz="2400" dirty="0">
                <a:latin typeface="Corbel" pitchFamily="34" charset="0"/>
              </a:rPr>
              <a:t>, je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leur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2400" dirty="0" err="1">
                <a:latin typeface="Corbel" pitchFamily="34" charset="0"/>
              </a:rPr>
              <a:t>écris</a:t>
            </a:r>
            <a:r>
              <a:rPr lang="en-US" altLang="en-US" sz="2400" dirty="0">
                <a:latin typeface="Corbel" pitchFamily="34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F53170-9271-EBD3-C8AE-EB71F034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89300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orbel" pitchFamily="34" charset="0"/>
              </a:rPr>
              <a:t>Are you talking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to me</a:t>
            </a:r>
            <a:r>
              <a:rPr lang="en-US" altLang="en-US" dirty="0">
                <a:latin typeface="Corbel" pitchFamily="34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45DAEB-103D-B9DC-3C94-21E37999F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35400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orbel" pitchFamily="34" charset="0"/>
              </a:rPr>
              <a:t>Yes, I’m talking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to you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4C7CC9-858A-7838-B823-F4FE31F7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731762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orbel" pitchFamily="34" charset="0"/>
              </a:rPr>
              <a:t>You are writing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to your friends</a:t>
            </a:r>
            <a:r>
              <a:rPr lang="en-US" altLang="en-US" dirty="0">
                <a:latin typeface="Corbel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940A02-2DA9-4C73-B66A-94DE3E99B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269468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orbel" pitchFamily="34" charset="0"/>
              </a:rPr>
              <a:t>Yes, I’m writing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to them</a:t>
            </a:r>
            <a:r>
              <a:rPr lang="en-US" altLang="en-US" dirty="0">
                <a:latin typeface="Corbel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081C1F-1FA9-F1F4-B48B-5E176937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35777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Indirect objects express TO or FOR WHOM an action is done</a:t>
            </a:r>
          </a:p>
        </p:txBody>
      </p:sp>
    </p:spTree>
    <p:extLst>
      <p:ext uri="{BB962C8B-B14F-4D97-AF65-F5344CB8AC3E}">
        <p14:creationId xmlns:p14="http://schemas.microsoft.com/office/powerpoint/2010/main" val="19552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INDIRECT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39D83F33-C88A-7D9E-975F-DF25E321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764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ALL Forms: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BE909A9-5071-3DF5-F64F-1DA9CA806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09770"/>
              </p:ext>
            </p:extLst>
          </p:nvPr>
        </p:nvGraphicFramePr>
        <p:xfrm>
          <a:off x="838200" y="2412682"/>
          <a:ext cx="79248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Indirect Object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Pronoun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Example: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tu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il</a:t>
                      </a:r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 / </a:t>
                      </a:r>
                      <a:r>
                        <a:rPr lang="en-US" sz="2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elle</a:t>
                      </a:r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 / 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nous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vous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ils</a:t>
                      </a:r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 / </a:t>
                      </a:r>
                      <a:r>
                        <a:rPr lang="en-US" sz="2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rbel" panose="020B0503020204020204" pitchFamily="34" charset="0"/>
                        </a:rPr>
                        <a:t>elles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CFC8489-85BE-E4FD-FDAA-0C31F61A0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90837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me (m’)  </a:t>
            </a:r>
            <a:r>
              <a:rPr lang="en-US" altLang="en-US" sz="1600" i="1" dirty="0">
                <a:latin typeface="Corbel" pitchFamily="34" charset="0"/>
              </a:rPr>
              <a:t>to 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F27DBF-04D0-3CD1-292A-8E5B91F4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3480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te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 (t’)      </a:t>
            </a:r>
            <a:r>
              <a:rPr lang="en-US" altLang="en-US" sz="1600" i="1" dirty="0">
                <a:latin typeface="Corbel" pitchFamily="34" charset="0"/>
              </a:rPr>
              <a:t>to you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BF2A2A-BCB6-B3FF-B126-B3637CA4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05535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1600" i="1" dirty="0">
                <a:latin typeface="Corbel" pitchFamily="34" charset="0"/>
              </a:rPr>
              <a:t>to him/her</a:t>
            </a:r>
            <a:endParaRPr lang="en-US" altLang="en-US" sz="1100" i="1" dirty="0">
              <a:latin typeface="Corbe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275BD7-C576-2FBB-6F4A-430BB769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6720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nous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1600" i="1" dirty="0">
                <a:latin typeface="Corbel" pitchFamily="34" charset="0"/>
              </a:rPr>
              <a:t>to us</a:t>
            </a:r>
            <a:endParaRPr lang="en-US" altLang="en-US" sz="1100" i="1" dirty="0">
              <a:latin typeface="Corbe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7381-1147-45DF-6711-474A9883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vous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1600" i="1" dirty="0">
                <a:latin typeface="Corbel" pitchFamily="34" charset="0"/>
              </a:rPr>
              <a:t>to you</a:t>
            </a:r>
            <a:endParaRPr lang="en-US" altLang="en-US" sz="1100" i="1" dirty="0">
              <a:latin typeface="Corbe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A31D0E-58C6-0A10-4730-AE493DB6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77135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leur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1600" i="1" dirty="0">
                <a:latin typeface="Corbel" pitchFamily="34" charset="0"/>
              </a:rPr>
              <a:t>to them</a:t>
            </a:r>
            <a:endParaRPr lang="en-US" altLang="en-US" sz="1100" i="1" dirty="0">
              <a:latin typeface="Corbe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A6CAE6-0822-46EB-2326-9755F4E7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52750"/>
            <a:ext cx="26669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latin typeface="Corbel" pitchFamily="34" charset="0"/>
              </a:rPr>
              <a:t>Paul </a:t>
            </a:r>
            <a:r>
              <a:rPr lang="en-US" altLang="en-US" sz="2000" b="1" dirty="0" err="1">
                <a:solidFill>
                  <a:srgbClr val="0000FF"/>
                </a:solidFill>
                <a:latin typeface="Corbel" pitchFamily="34" charset="0"/>
              </a:rPr>
              <a:t>m’</a:t>
            </a:r>
            <a:r>
              <a:rPr lang="en-US" altLang="en-US" sz="2000" dirty="0" err="1">
                <a:latin typeface="Corbel" pitchFamily="34" charset="0"/>
              </a:rPr>
              <a:t>envoie</a:t>
            </a:r>
            <a:r>
              <a:rPr lang="en-US" altLang="en-US" sz="2000" dirty="0">
                <a:latin typeface="Corbel" pitchFamily="34" charset="0"/>
              </a:rPr>
              <a:t> un </a:t>
            </a:r>
            <a:r>
              <a:rPr lang="en-US" altLang="en-US" sz="2000" dirty="0" err="1">
                <a:latin typeface="Corbel" pitchFamily="34" charset="0"/>
              </a:rPr>
              <a:t>texto</a:t>
            </a:r>
            <a:r>
              <a:rPr lang="en-US" altLang="en-US" sz="2000" dirty="0">
                <a:latin typeface="Corbel" pitchFamily="34" charset="0"/>
              </a:rPr>
              <a:t>.</a:t>
            </a:r>
            <a:endParaRPr lang="en-US" altLang="en-US" sz="1400" dirty="0">
              <a:latin typeface="Corbe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D66C1A-C952-BFD3-F765-0B57C3200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9" y="3409950"/>
            <a:ext cx="2666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latin typeface="Corbel" pitchFamily="34" charset="0"/>
              </a:rPr>
              <a:t>Je </a:t>
            </a:r>
            <a:r>
              <a:rPr lang="en-US" altLang="en-US" sz="2000" b="1" dirty="0" err="1">
                <a:solidFill>
                  <a:srgbClr val="0000FF"/>
                </a:solidFill>
                <a:latin typeface="Corbel" pitchFamily="34" charset="0"/>
              </a:rPr>
              <a:t>t’</a:t>
            </a:r>
            <a:r>
              <a:rPr lang="en-US" altLang="en-US" sz="2000" dirty="0" err="1">
                <a:latin typeface="Corbel" pitchFamily="34" charset="0"/>
              </a:rPr>
              <a:t>apporte</a:t>
            </a:r>
            <a:r>
              <a:rPr lang="en-US" altLang="en-US" sz="2000" dirty="0">
                <a:latin typeface="Corbel" pitchFamily="34" charset="0"/>
              </a:rPr>
              <a:t> des fleurs.</a:t>
            </a:r>
            <a:endParaRPr lang="en-US" altLang="en-US" sz="1400" dirty="0">
              <a:latin typeface="Corbe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91D070-F9EE-B405-4D31-CC8A45D95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6715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latin typeface="Corbel" pitchFamily="34" charset="0"/>
              </a:rPr>
              <a:t>Tu </a:t>
            </a:r>
            <a:r>
              <a:rPr lang="en-US" altLang="en-US" sz="20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0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000" dirty="0" err="1">
                <a:latin typeface="Corbel" pitchFamily="34" charset="0"/>
              </a:rPr>
              <a:t>téléphone</a:t>
            </a:r>
            <a:r>
              <a:rPr lang="en-US" altLang="en-US" sz="2000" dirty="0">
                <a:latin typeface="Corbel" pitchFamily="34" charset="0"/>
              </a:rPr>
              <a:t>.</a:t>
            </a:r>
            <a:endParaRPr lang="en-US" altLang="en-US" sz="1400" dirty="0">
              <a:latin typeface="Corbe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F66E4A-DD12-6818-6380-4980BD2A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2435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latin typeface="Corbel" pitchFamily="34" charset="0"/>
              </a:rPr>
              <a:t>Il  </a:t>
            </a:r>
            <a:r>
              <a:rPr lang="en-US" altLang="en-US" sz="2000" b="1" dirty="0">
                <a:solidFill>
                  <a:srgbClr val="0000FF"/>
                </a:solidFill>
                <a:latin typeface="Corbel" pitchFamily="34" charset="0"/>
              </a:rPr>
              <a:t>nous </a:t>
            </a:r>
            <a:r>
              <a:rPr lang="en-US" altLang="en-US" sz="2000" dirty="0" err="1">
                <a:latin typeface="Corbel" pitchFamily="34" charset="0"/>
              </a:rPr>
              <a:t>écrit</a:t>
            </a:r>
            <a:r>
              <a:rPr lang="en-US" altLang="en-US" sz="2000" dirty="0">
                <a:latin typeface="Corbel" pitchFamily="34" charset="0"/>
              </a:rPr>
              <a:t> </a:t>
            </a:r>
            <a:r>
              <a:rPr lang="en-US" altLang="en-US" sz="2000" dirty="0" err="1">
                <a:latin typeface="Corbel" pitchFamily="34" charset="0"/>
              </a:rPr>
              <a:t>une</a:t>
            </a:r>
            <a:r>
              <a:rPr lang="en-US" altLang="en-US" sz="2000" dirty="0">
                <a:latin typeface="Corbel" pitchFamily="34" charset="0"/>
              </a:rPr>
              <a:t> </a:t>
            </a:r>
            <a:r>
              <a:rPr lang="en-US" altLang="en-US" sz="2000" dirty="0" err="1">
                <a:latin typeface="Corbel" pitchFamily="34" charset="0"/>
              </a:rPr>
              <a:t>lettre</a:t>
            </a:r>
            <a:r>
              <a:rPr lang="en-US" altLang="en-US" sz="2000" dirty="0">
                <a:latin typeface="Corbel" pitchFamily="34" charset="0"/>
              </a:rPr>
              <a:t> .</a:t>
            </a:r>
            <a:endParaRPr lang="en-US" altLang="en-US" sz="1400" dirty="0">
              <a:latin typeface="Corbe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A05C21-6D71-F9A1-40D1-51F6D67C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781490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latin typeface="Corbel" pitchFamily="34" charset="0"/>
              </a:rPr>
              <a:t>Je </a:t>
            </a:r>
            <a:r>
              <a:rPr lang="en-US" altLang="en-US" sz="2000" b="1" dirty="0" err="1">
                <a:solidFill>
                  <a:srgbClr val="0000FF"/>
                </a:solidFill>
                <a:latin typeface="Corbel" pitchFamily="34" charset="0"/>
              </a:rPr>
              <a:t>vous</a:t>
            </a:r>
            <a:r>
              <a:rPr lang="en-US" altLang="en-US" sz="20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000" dirty="0">
                <a:latin typeface="Corbel" pitchFamily="34" charset="0"/>
              </a:rPr>
              <a:t>pose </a:t>
            </a:r>
            <a:r>
              <a:rPr lang="en-US" altLang="en-US" sz="2000" dirty="0" err="1">
                <a:latin typeface="Corbel" pitchFamily="34" charset="0"/>
              </a:rPr>
              <a:t>une</a:t>
            </a:r>
            <a:r>
              <a:rPr lang="en-US" altLang="en-US" sz="2000" dirty="0">
                <a:latin typeface="Corbel" pitchFamily="34" charset="0"/>
              </a:rPr>
              <a:t> question.</a:t>
            </a:r>
            <a:endParaRPr lang="en-US" altLang="en-US" sz="1400" dirty="0">
              <a:latin typeface="Corbe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769D1F-8857-6DE2-4A27-9AB0FFC7A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latin typeface="Corbel" pitchFamily="34" charset="0"/>
              </a:rPr>
              <a:t>Mon </a:t>
            </a:r>
            <a:r>
              <a:rPr lang="en-US" altLang="en-US" sz="2000" dirty="0" err="1">
                <a:latin typeface="Corbel" pitchFamily="34" charset="0"/>
              </a:rPr>
              <a:t>ami</a:t>
            </a:r>
            <a:r>
              <a:rPr lang="en-US" altLang="en-US" sz="2000" dirty="0">
                <a:latin typeface="Corbel" pitchFamily="34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Corbel" pitchFamily="34" charset="0"/>
              </a:rPr>
              <a:t>leur</a:t>
            </a:r>
            <a:r>
              <a:rPr lang="en-US" altLang="en-US" sz="2000" dirty="0">
                <a:latin typeface="Corbel" pitchFamily="34" charset="0"/>
              </a:rPr>
              <a:t> </a:t>
            </a:r>
            <a:r>
              <a:rPr lang="en-US" altLang="en-US" sz="2000" dirty="0" err="1">
                <a:latin typeface="Corbel" pitchFamily="34" charset="0"/>
              </a:rPr>
              <a:t>donne</a:t>
            </a:r>
            <a:r>
              <a:rPr lang="en-US" altLang="en-US" sz="2000" dirty="0">
                <a:latin typeface="Corbel" pitchFamily="34" charset="0"/>
              </a:rPr>
              <a:t> son livre.</a:t>
            </a:r>
            <a:endParaRPr lang="en-US" altLang="en-US" sz="14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INDIRECT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DE2A49F-2B88-899D-AD90-2EAF88A89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716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Forms: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B7E56C-6C46-864F-C669-0C8CE6257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03342"/>
              </p:ext>
            </p:extLst>
          </p:nvPr>
        </p:nvGraphicFramePr>
        <p:xfrm>
          <a:off x="1712225" y="1899229"/>
          <a:ext cx="5105400" cy="181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masculine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OR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Feminine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21EC21-4635-9BC9-B74C-C0C2D027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805535"/>
            <a:ext cx="880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INDIRECT object pronouns replace à + nouns representing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F15E2-30B3-4CF9-69B5-F192D916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19600"/>
            <a:ext cx="36957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lnSpc>
                <a:spcPct val="200000"/>
              </a:lnSpc>
              <a:spcAft>
                <a:spcPts val="1800"/>
              </a:spcAft>
            </a:pPr>
            <a:r>
              <a:rPr lang="en-US" altLang="en-US" sz="2400" dirty="0">
                <a:latin typeface="Corbel" pitchFamily="34" charset="0"/>
              </a:rPr>
              <a:t>Il </a:t>
            </a:r>
            <a:r>
              <a:rPr lang="en-US" altLang="en-US" sz="2400" dirty="0" err="1">
                <a:latin typeface="Corbel" pitchFamily="34" charset="0"/>
              </a:rPr>
              <a:t>parle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à</a:t>
            </a:r>
            <a:r>
              <a:rPr lang="en-US" altLang="en-US" sz="2400" b="1" dirty="0">
                <a:latin typeface="Corbe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sa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copine</a:t>
            </a:r>
            <a:r>
              <a:rPr lang="en-US" altLang="en-US" sz="2400" dirty="0">
                <a:latin typeface="Corbe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en-US" sz="2400" dirty="0">
                <a:latin typeface="Corbel" pitchFamily="34" charset="0"/>
              </a:rPr>
              <a:t>Il </a:t>
            </a:r>
            <a:r>
              <a:rPr lang="en-US" altLang="en-US" sz="2400" dirty="0" err="1">
                <a:latin typeface="Corbel" pitchFamily="34" charset="0"/>
              </a:rPr>
              <a:t>achète</a:t>
            </a:r>
            <a:r>
              <a:rPr lang="en-US" altLang="en-US" sz="2400" dirty="0">
                <a:latin typeface="Corbel" pitchFamily="34" charset="0"/>
              </a:rPr>
              <a:t> un </a:t>
            </a:r>
            <a:r>
              <a:rPr lang="en-US" altLang="en-US" sz="2400" dirty="0" err="1">
                <a:latin typeface="Corbel" pitchFamily="34" charset="0"/>
              </a:rPr>
              <a:t>cadeau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à Julie</a:t>
            </a:r>
            <a:r>
              <a:rPr lang="en-US" altLang="en-US" sz="2400" dirty="0">
                <a:latin typeface="Corbel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ACA26-B9E3-5846-BA48-88CBCDF04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691628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Il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2400" dirty="0" err="1">
                <a:latin typeface="Corbel" pitchFamily="34" charset="0"/>
              </a:rPr>
              <a:t>parle</a:t>
            </a:r>
            <a:r>
              <a:rPr lang="en-US" altLang="en-US" sz="2400" dirty="0">
                <a:latin typeface="Corbel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BEBBB-5445-347C-AE1F-CAAB16CC2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6388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Il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2400" dirty="0" err="1">
                <a:latin typeface="Corbel" pitchFamily="34" charset="0"/>
              </a:rPr>
              <a:t>achète</a:t>
            </a:r>
            <a:r>
              <a:rPr lang="en-US" altLang="en-US" sz="2400" dirty="0">
                <a:latin typeface="Corbel" pitchFamily="34" charset="0"/>
              </a:rPr>
              <a:t>  un </a:t>
            </a:r>
            <a:r>
              <a:rPr lang="en-US" altLang="en-US" sz="2400" dirty="0" err="1">
                <a:latin typeface="Corbel" pitchFamily="34" charset="0"/>
              </a:rPr>
              <a:t>cadeau</a:t>
            </a:r>
            <a:r>
              <a:rPr lang="en-US" altLang="en-US" sz="2400" dirty="0">
                <a:latin typeface="Corbel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40DBE-3733-B513-6753-735A192FA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88761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latin typeface="Corbel" pitchFamily="34" charset="0"/>
              </a:rPr>
              <a:t>He talks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to</a:t>
            </a:r>
            <a:r>
              <a:rPr lang="en-US" altLang="en-US" i="1" dirty="0">
                <a:latin typeface="Corbel" pitchFamily="34" charset="0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her</a:t>
            </a:r>
            <a:r>
              <a:rPr lang="en-US" altLang="en-US" i="1" dirty="0">
                <a:latin typeface="Corbel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B8A8E-F1F1-C88D-03B4-A93214A22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35933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latin typeface="Corbel" pitchFamily="34" charset="0"/>
              </a:rPr>
              <a:t>He buys a present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for her</a:t>
            </a:r>
            <a:r>
              <a:rPr lang="en-US" altLang="en-US" i="1" dirty="0">
                <a:latin typeface="Corbel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C3B46-6B82-7556-8227-213162CCF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93182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leur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</a:p>
          <a:p>
            <a:pPr algn="ctr"/>
            <a:r>
              <a:rPr lang="en-US" altLang="en-US" sz="1600" dirty="0">
                <a:latin typeface="Corbel" pitchFamily="34" charset="0"/>
              </a:rPr>
              <a:t>(t0) them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7F299-12FC-1635-DD1C-B2F3003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90800"/>
            <a:ext cx="2209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1600" b="1" dirty="0">
                <a:solidFill>
                  <a:srgbClr val="0000FF"/>
                </a:solidFill>
                <a:latin typeface="Corbel" pitchFamily="34" charset="0"/>
              </a:rPr>
              <a:t> </a:t>
            </a:r>
          </a:p>
          <a:p>
            <a:pPr algn="ctr"/>
            <a:r>
              <a:rPr lang="en-US" altLang="en-US" sz="1600" dirty="0">
                <a:latin typeface="Corbel" pitchFamily="34" charset="0"/>
              </a:rPr>
              <a:t>(to)him, (to) her</a:t>
            </a:r>
          </a:p>
        </p:txBody>
      </p:sp>
      <p:pic>
        <p:nvPicPr>
          <p:cNvPr id="12" name="Picture 2" descr="C:\Users\rozei\AppData\Local\Microsoft\Windows\Temporary Internet Files\Content.IE5\5IL07OR9\MP900446460[1].jpg">
            <a:extLst>
              <a:ext uri="{FF2B5EF4-FFF2-40B4-BE49-F238E27FC236}">
                <a16:creationId xmlns:a16="http://schemas.microsoft.com/office/drawing/2014/main" id="{0CA9BF22-9714-4536-4B2C-45B2B69A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1524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10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564CE4C-D856-EB9C-F96D-BBA751DC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How do I FIND the indirect object?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0EB7B21E-C6EF-7458-54FD-F9AEA4319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276600"/>
            <a:ext cx="5943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 err="1">
                <a:latin typeface="Corbel" pitchFamily="34" charset="0"/>
              </a:rPr>
              <a:t>J’écris</a:t>
            </a:r>
            <a:r>
              <a:rPr lang="en-US" altLang="en-US" sz="2600" dirty="0">
                <a:latin typeface="Corbel" pitchFamily="34" charset="0"/>
              </a:rPr>
              <a:t>  </a:t>
            </a:r>
            <a:r>
              <a:rPr lang="en-US" altLang="en-US" sz="2600" dirty="0" err="1">
                <a:latin typeface="Corbel" pitchFamily="34" charset="0"/>
              </a:rPr>
              <a:t>une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lettre</a:t>
            </a:r>
            <a:r>
              <a:rPr lang="en-US" altLang="en-US" sz="2600" dirty="0">
                <a:latin typeface="Corbel" pitchFamily="34" charset="0"/>
              </a:rPr>
              <a:t>   à ma </a:t>
            </a:r>
            <a:r>
              <a:rPr lang="en-US" altLang="en-US" sz="2600" dirty="0" err="1">
                <a:latin typeface="Corbel" pitchFamily="34" charset="0"/>
              </a:rPr>
              <a:t>cousine</a:t>
            </a:r>
            <a:r>
              <a:rPr lang="en-US" altLang="en-US" sz="2600" dirty="0">
                <a:latin typeface="Corbel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AE22F-011D-FC10-D261-0B3D86AF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i="1" dirty="0">
                <a:latin typeface="Corbel" pitchFamily="34" charset="0"/>
              </a:rPr>
              <a:t>objet indirect</a:t>
            </a:r>
            <a:endParaRPr lang="en-US" altLang="en-US" sz="1600" i="1" dirty="0">
              <a:latin typeface="Corbe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6661C-54B3-9353-F1C7-B4885A0A3A05}"/>
              </a:ext>
            </a:extLst>
          </p:cNvPr>
          <p:cNvSpPr/>
          <p:nvPr/>
        </p:nvSpPr>
        <p:spPr bwMode="auto">
          <a:xfrm>
            <a:off x="3550693" y="3277738"/>
            <a:ext cx="1554707" cy="5334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0C3DE-E54C-5103-0F55-91FF4F86D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51460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objet direct = what = </a:t>
            </a:r>
            <a:r>
              <a:rPr lang="en-US" altLang="en-US" sz="2400" i="1" dirty="0" err="1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quelque</a:t>
            </a:r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 chose</a:t>
            </a:r>
            <a:endParaRPr lang="en-US" altLang="en-US" sz="16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ECA40E-0880-DD52-85DF-D2263CE03E3C}"/>
              </a:ext>
            </a:extLst>
          </p:cNvPr>
          <p:cNvCxnSpPr/>
          <p:nvPr/>
        </p:nvCxnSpPr>
        <p:spPr bwMode="auto">
          <a:xfrm flipV="1">
            <a:off x="4267200" y="2971800"/>
            <a:ext cx="0" cy="39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E90627-3D7B-2D28-3274-2B9DB2EEB535}"/>
              </a:ext>
            </a:extLst>
          </p:cNvPr>
          <p:cNvCxnSpPr/>
          <p:nvPr/>
        </p:nvCxnSpPr>
        <p:spPr bwMode="auto">
          <a:xfrm>
            <a:off x="6019800" y="3810000"/>
            <a:ext cx="0" cy="39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FB8965-CAF8-514B-9E0B-DA10073B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00200"/>
            <a:ext cx="7467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>
                <a:latin typeface="Corbel" pitchFamily="34" charset="0"/>
              </a:rPr>
              <a:t>Ask the question:  subject – verb – </a:t>
            </a:r>
            <a:r>
              <a:rPr lang="en-US" altLang="en-US" sz="2600" b="1" dirty="0">
                <a:solidFill>
                  <a:srgbClr val="0000FF"/>
                </a:solidFill>
                <a:latin typeface="Corbel" pitchFamily="34" charset="0"/>
              </a:rPr>
              <a:t>to / for  WHOM</a:t>
            </a:r>
            <a:r>
              <a:rPr lang="en-US" altLang="en-US" sz="2600" dirty="0">
                <a:latin typeface="Corbel" pitchFamily="34" charset="0"/>
              </a:rPr>
              <a:t>? 		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A6B552CD-633C-3F33-69E5-4EBA2AAE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5943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 err="1">
                <a:latin typeface="Corbel" pitchFamily="34" charset="0"/>
              </a:rPr>
              <a:t>J’achète</a:t>
            </a:r>
            <a:r>
              <a:rPr lang="en-US" altLang="en-US" sz="2600" dirty="0">
                <a:latin typeface="Corbel" pitchFamily="34" charset="0"/>
              </a:rPr>
              <a:t>   un </a:t>
            </a:r>
            <a:r>
              <a:rPr lang="en-US" altLang="en-US" sz="2600" dirty="0" err="1">
                <a:latin typeface="Corbel" pitchFamily="34" charset="0"/>
              </a:rPr>
              <a:t>cadeau</a:t>
            </a:r>
            <a:r>
              <a:rPr lang="en-US" altLang="en-US" sz="2600" dirty="0">
                <a:latin typeface="Corbel" pitchFamily="34" charset="0"/>
              </a:rPr>
              <a:t>    à </a:t>
            </a:r>
            <a:r>
              <a:rPr lang="en-US" altLang="en-US" sz="2600" dirty="0" err="1">
                <a:latin typeface="Corbel" pitchFamily="34" charset="0"/>
              </a:rPr>
              <a:t>toi</a:t>
            </a:r>
            <a:r>
              <a:rPr lang="en-US" altLang="en-US" sz="2600" dirty="0">
                <a:latin typeface="Corbel" pitchFamily="34" charset="0"/>
              </a:rPr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A0D911-5F08-DFE0-DF2C-29ECFBE87628}"/>
              </a:ext>
            </a:extLst>
          </p:cNvPr>
          <p:cNvCxnSpPr/>
          <p:nvPr/>
        </p:nvCxnSpPr>
        <p:spPr bwMode="auto">
          <a:xfrm flipV="1">
            <a:off x="3581400" y="5473384"/>
            <a:ext cx="0" cy="39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7CB50C-AF6D-76A5-3089-82AA31C9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00935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objet direct = WHAT = </a:t>
            </a:r>
            <a:r>
              <a:rPr lang="en-US" altLang="en-US" sz="2400" i="1" dirty="0" err="1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quelque</a:t>
            </a:r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 chose</a:t>
            </a:r>
            <a:endParaRPr lang="en-US" altLang="en-US" sz="16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1A9CF-BD38-86EF-F659-FA5633E4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786735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i="1" dirty="0">
                <a:latin typeface="Corbel" pitchFamily="34" charset="0"/>
              </a:rPr>
              <a:t>objet indirect</a:t>
            </a:r>
            <a:endParaRPr lang="en-US" altLang="en-US" sz="1600" i="1" dirty="0">
              <a:latin typeface="Corbe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A46C81-0ACD-C09D-912B-80844AC4719B}"/>
              </a:ext>
            </a:extLst>
          </p:cNvPr>
          <p:cNvSpPr/>
          <p:nvPr/>
        </p:nvSpPr>
        <p:spPr bwMode="auto">
          <a:xfrm>
            <a:off x="3032646" y="5750867"/>
            <a:ext cx="1615554" cy="5334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674A60-BDF8-64EF-D9FE-BE424B8247CE}"/>
              </a:ext>
            </a:extLst>
          </p:cNvPr>
          <p:cNvCxnSpPr/>
          <p:nvPr/>
        </p:nvCxnSpPr>
        <p:spPr bwMode="auto">
          <a:xfrm rot="16200000">
            <a:off x="5746592" y="5746593"/>
            <a:ext cx="0" cy="39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D7890A-D832-D9B7-2092-8FD92FDBFD29}"/>
              </a:ext>
            </a:extLst>
          </p:cNvPr>
          <p:cNvCxnSpPr/>
          <p:nvPr/>
        </p:nvCxnSpPr>
        <p:spPr bwMode="auto">
          <a:xfrm>
            <a:off x="4800600" y="61722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C5B5F8-A2DB-892D-DAFE-31A5AA15BE7B}"/>
              </a:ext>
            </a:extLst>
          </p:cNvPr>
          <p:cNvCxnSpPr/>
          <p:nvPr/>
        </p:nvCxnSpPr>
        <p:spPr bwMode="auto">
          <a:xfrm>
            <a:off x="5257800" y="3733800"/>
            <a:ext cx="1752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76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0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DEB6AF6-4C32-4FB3-0CF1-7F1251F7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2808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Les </a:t>
            </a:r>
            <a:r>
              <a:rPr lang="en-US" altLang="en-US" sz="2800" dirty="0" err="1">
                <a:latin typeface="Corbel" panose="020B0503020204020204" pitchFamily="34" charset="0"/>
              </a:rPr>
              <a:t>verbes</a:t>
            </a: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>
                <a:latin typeface="Corbel" panose="020B0503020204020204" pitchFamily="34" charset="0"/>
              </a:rPr>
              <a:t>en</a:t>
            </a:r>
            <a:r>
              <a:rPr lang="en-US" altLang="en-US" sz="28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Corbel" panose="020B0503020204020204" pitchFamily="34" charset="0"/>
              </a:rPr>
              <a:t>-</a:t>
            </a:r>
            <a:r>
              <a:rPr lang="en-US" alt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RE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94C10C4-245A-6DCA-6C93-AB5B54E3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27432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apprendre</a:t>
            </a:r>
            <a:endParaRPr lang="en-US" altLang="en-US" sz="28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descendre</a:t>
            </a:r>
            <a:endParaRPr lang="en-US" altLang="en-US" sz="28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entendre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perdre</a:t>
            </a:r>
            <a:endParaRPr lang="en-US" altLang="en-US" sz="28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rendre</a:t>
            </a:r>
            <a:endParaRPr lang="en-US" altLang="en-US" sz="28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rendre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visite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 à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répondre</a:t>
            </a:r>
            <a:endParaRPr lang="en-US" altLang="en-US" sz="28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vendre</a:t>
            </a:r>
            <a:endParaRPr lang="en-US" altLang="en-US" sz="28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E36A32E-BFC5-F875-8B96-A4D9177FA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600200"/>
            <a:ext cx="27432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 dirty="0">
                <a:latin typeface="Corbel" panose="020B0503020204020204" pitchFamily="34" charset="0"/>
              </a:rPr>
              <a:t>to learn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 dirty="0">
                <a:latin typeface="Corbel" panose="020B0503020204020204" pitchFamily="34" charset="0"/>
              </a:rPr>
              <a:t>to go down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 dirty="0">
                <a:latin typeface="Corbel" panose="020B0503020204020204" pitchFamily="34" charset="0"/>
              </a:rPr>
              <a:t>to hear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 dirty="0">
                <a:latin typeface="Corbel" panose="020B0503020204020204" pitchFamily="34" charset="0"/>
              </a:rPr>
              <a:t>to loose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i="1" dirty="0">
                <a:latin typeface="Corbel" panose="020B0503020204020204" pitchFamily="34" charset="0"/>
              </a:rPr>
              <a:t>to turn in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 dirty="0">
                <a:latin typeface="Corbel" panose="020B0503020204020204" pitchFamily="34" charset="0"/>
              </a:rPr>
              <a:t>to visit a person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 dirty="0">
                <a:latin typeface="Corbel" panose="020B0503020204020204" pitchFamily="34" charset="0"/>
              </a:rPr>
              <a:t>to answer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i="1" dirty="0">
                <a:latin typeface="Corbel" panose="020B0503020204020204" pitchFamily="34" charset="0"/>
              </a:rPr>
              <a:t>to sell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0A5A0EC-4644-E549-4046-F5A334542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360" y="1600200"/>
            <a:ext cx="115824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j’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tu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il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elle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nous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vous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ils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elles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5FA6CB4-C29D-862E-1C63-FD5C4E1E3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600200"/>
            <a:ext cx="214884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Corbel" panose="020B0503020204020204" pitchFamily="34" charset="0"/>
              </a:rPr>
              <a:t>apprends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Corbel" panose="020B0503020204020204" pitchFamily="34" charset="0"/>
              </a:rPr>
              <a:t>descends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Corbel" panose="020B0503020204020204" pitchFamily="34" charset="0"/>
              </a:rPr>
              <a:t>entend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Corbel" panose="020B0503020204020204" pitchFamily="34" charset="0"/>
              </a:rPr>
              <a:t>perd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Corbel" panose="020B0503020204020204" pitchFamily="34" charset="0"/>
              </a:rPr>
              <a:t>rendons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Corbel" panose="020B0503020204020204" pitchFamily="34" charset="0"/>
              </a:rPr>
              <a:t>rendez</a:t>
            </a:r>
            <a:r>
              <a:rPr lang="en-US" altLang="en-US" sz="2800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Corbel" panose="020B0503020204020204" pitchFamily="34" charset="0"/>
              </a:rPr>
              <a:t>visite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Corbel" panose="020B0503020204020204" pitchFamily="34" charset="0"/>
              </a:rPr>
              <a:t>répondent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Corbel" panose="020B0503020204020204" pitchFamily="34" charset="0"/>
              </a:rPr>
              <a:t>vendent</a:t>
            </a:r>
            <a:endParaRPr lang="en-US" altLang="en-US" sz="28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>
            <a:extLst>
              <a:ext uri="{FF2B5EF4-FFF2-40B4-BE49-F238E27FC236}">
                <a16:creationId xmlns:a16="http://schemas.microsoft.com/office/drawing/2014/main" id="{5261FABC-322A-2514-F6D7-668D30FE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pronoms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objects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indirects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17F02DCD-057B-8A77-AF1E-5525FA14D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5943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>
                <a:latin typeface="Corbel" pitchFamily="34" charset="0"/>
              </a:rPr>
              <a:t>Nous </a:t>
            </a:r>
            <a:r>
              <a:rPr lang="en-US" altLang="en-US" sz="2600" dirty="0" err="1">
                <a:latin typeface="Corbel" pitchFamily="34" charset="0"/>
              </a:rPr>
              <a:t>montrons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nos</a:t>
            </a:r>
            <a:r>
              <a:rPr lang="en-US" altLang="en-US" sz="2600" dirty="0">
                <a:latin typeface="Corbel" pitchFamily="34" charset="0"/>
              </a:rPr>
              <a:t> photos </a:t>
            </a:r>
            <a:r>
              <a:rPr lang="en-US" altLang="en-US" sz="2600" b="1" dirty="0">
                <a:solidFill>
                  <a:srgbClr val="0000FF"/>
                </a:solidFill>
                <a:latin typeface="Corbel" pitchFamily="34" charset="0"/>
              </a:rPr>
              <a:t>à </a:t>
            </a:r>
            <a:r>
              <a:rPr lang="en-US" altLang="en-US" sz="2600" b="1" dirty="0" err="1">
                <a:solidFill>
                  <a:srgbClr val="0000FF"/>
                </a:solidFill>
                <a:latin typeface="Corbel" pitchFamily="34" charset="0"/>
              </a:rPr>
              <a:t>vous</a:t>
            </a:r>
            <a:r>
              <a:rPr lang="en-US" altLang="en-US" sz="2600" dirty="0">
                <a:latin typeface="Corbel" pitchFamily="34" charset="0"/>
              </a:rPr>
              <a:t>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DE2BE91F-2215-3902-8033-542E4E6F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>
                <a:latin typeface="Corbel" pitchFamily="34" charset="0"/>
              </a:rPr>
              <a:t>To replace an </a:t>
            </a:r>
            <a:r>
              <a:rPr lang="en-US" altLang="en-US" sz="2600" dirty="0">
                <a:solidFill>
                  <a:srgbClr val="0000FF"/>
                </a:solidFill>
                <a:latin typeface="Corbel" pitchFamily="34" charset="0"/>
              </a:rPr>
              <a:t>INDIRECT object </a:t>
            </a:r>
            <a:r>
              <a:rPr lang="en-US" altLang="en-US" sz="2600" dirty="0">
                <a:latin typeface="Corbel" pitchFamily="34" charset="0"/>
              </a:rPr>
              <a:t>with a pronoun: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F85B35B8-7DE2-920A-994B-C9B07B20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429000"/>
            <a:ext cx="4800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>
                <a:latin typeface="Corbel" pitchFamily="34" charset="0"/>
              </a:rPr>
              <a:t>Nous </a:t>
            </a:r>
            <a:r>
              <a:rPr lang="en-US" altLang="en-US" sz="2600" b="1" dirty="0" err="1">
                <a:solidFill>
                  <a:srgbClr val="0000FF"/>
                </a:solidFill>
                <a:latin typeface="Corbel" pitchFamily="34" charset="0"/>
              </a:rPr>
              <a:t>vous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montrons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nos</a:t>
            </a:r>
            <a:r>
              <a:rPr lang="en-US" altLang="en-US" sz="2600" dirty="0">
                <a:latin typeface="Corbel" pitchFamily="34" charset="0"/>
              </a:rPr>
              <a:t> photos.</a:t>
            </a:r>
          </a:p>
        </p:txBody>
      </p:sp>
      <p:sp>
        <p:nvSpPr>
          <p:cNvPr id="22" name="Multiply 8">
            <a:extLst>
              <a:ext uri="{FF2B5EF4-FFF2-40B4-BE49-F238E27FC236}">
                <a16:creationId xmlns:a16="http://schemas.microsoft.com/office/drawing/2014/main" id="{A0034E14-4D6E-9D7F-625F-FDC464190BA3}"/>
              </a:ext>
            </a:extLst>
          </p:cNvPr>
          <p:cNvSpPr/>
          <p:nvPr/>
        </p:nvSpPr>
        <p:spPr bwMode="auto">
          <a:xfrm>
            <a:off x="5410200" y="1945963"/>
            <a:ext cx="1676400" cy="11020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6000">
                <a:srgbClr val="FF0000">
                  <a:tint val="44500"/>
                  <a:satMod val="160000"/>
                  <a:alpha val="23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CEDB07-9D3F-6651-3532-38B7DB8E7ACB}"/>
              </a:ext>
            </a:extLst>
          </p:cNvPr>
          <p:cNvCxnSpPr/>
          <p:nvPr/>
        </p:nvCxnSpPr>
        <p:spPr bwMode="auto">
          <a:xfrm flipH="1">
            <a:off x="4724400" y="2926303"/>
            <a:ext cx="952500" cy="6505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CBF1B9-D0B0-C785-B7CA-CEE3C96C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100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t>objet direct</a:t>
            </a:r>
            <a:endParaRPr lang="en-US" altLang="en-US" sz="16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41CA0-5205-0CF6-3A23-95331E819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100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i="1" dirty="0">
                <a:latin typeface="Corbel" pitchFamily="34" charset="0"/>
              </a:rPr>
              <a:t>objet indirect</a:t>
            </a:r>
            <a:endParaRPr lang="en-US" altLang="en-US" sz="1600" i="1" dirty="0">
              <a:latin typeface="Corbel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FA1C5373-DCFB-5918-5D35-A0C7022D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01774"/>
            <a:ext cx="5943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>
                <a:latin typeface="Corbel" pitchFamily="34" charset="0"/>
              </a:rPr>
              <a:t>Je </a:t>
            </a:r>
            <a:r>
              <a:rPr lang="en-US" altLang="en-US" sz="2600" dirty="0" err="1">
                <a:latin typeface="Corbel" pitchFamily="34" charset="0"/>
              </a:rPr>
              <a:t>présente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mon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copain</a:t>
            </a:r>
            <a:r>
              <a:rPr lang="en-US" altLang="en-US" sz="2600" dirty="0">
                <a:latin typeface="Corbel" pitchFamily="34" charset="0"/>
              </a:rPr>
              <a:t>  </a:t>
            </a:r>
            <a:r>
              <a:rPr lang="en-US" altLang="en-US" sz="2600" b="1" dirty="0">
                <a:solidFill>
                  <a:srgbClr val="0000FF"/>
                </a:solidFill>
                <a:latin typeface="Corbel" pitchFamily="34" charset="0"/>
              </a:rPr>
              <a:t>à </a:t>
            </a:r>
            <a:r>
              <a:rPr lang="en-US" altLang="en-US" sz="2600" b="1" dirty="0" err="1">
                <a:solidFill>
                  <a:srgbClr val="0000FF"/>
                </a:solidFill>
                <a:latin typeface="Corbel" pitchFamily="34" charset="0"/>
              </a:rPr>
              <a:t>toi</a:t>
            </a:r>
            <a:r>
              <a:rPr lang="en-US" altLang="en-US" sz="2600" dirty="0">
                <a:latin typeface="Corbel" pitchFamily="34" charset="0"/>
              </a:rPr>
              <a:t>.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F8D7C4BE-041F-E91F-2FA7-B9FAB844B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944774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>
                <a:latin typeface="Corbel" pitchFamily="34" charset="0"/>
              </a:rPr>
              <a:t>Je </a:t>
            </a:r>
            <a:r>
              <a:rPr lang="en-US" altLang="en-US" sz="2600" b="1" dirty="0" err="1">
                <a:solidFill>
                  <a:srgbClr val="0000FF"/>
                </a:solidFill>
                <a:latin typeface="Corbel" pitchFamily="34" charset="0"/>
              </a:rPr>
              <a:t>te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présente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mon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copain</a:t>
            </a:r>
            <a:r>
              <a:rPr lang="en-US" altLang="en-US" sz="2600" dirty="0">
                <a:latin typeface="Corbel" pitchFamily="34" charset="0"/>
              </a:rPr>
              <a:t>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D7DBF0-B208-D14F-ACDF-2057670E7C42}"/>
              </a:ext>
            </a:extLst>
          </p:cNvPr>
          <p:cNvCxnSpPr/>
          <p:nvPr/>
        </p:nvCxnSpPr>
        <p:spPr bwMode="auto">
          <a:xfrm flipH="1">
            <a:off x="4114800" y="5411374"/>
            <a:ext cx="1219200" cy="6505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Multiply 8">
            <a:extLst>
              <a:ext uri="{FF2B5EF4-FFF2-40B4-BE49-F238E27FC236}">
                <a16:creationId xmlns:a16="http://schemas.microsoft.com/office/drawing/2014/main" id="{BB213122-CCA0-7880-1AB7-C8862D750FA3}"/>
              </a:ext>
            </a:extLst>
          </p:cNvPr>
          <p:cNvSpPr/>
          <p:nvPr/>
        </p:nvSpPr>
        <p:spPr bwMode="auto">
          <a:xfrm>
            <a:off x="5029200" y="4544703"/>
            <a:ext cx="1447800" cy="11020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6000">
                <a:srgbClr val="FF0000">
                  <a:tint val="44500"/>
                  <a:satMod val="160000"/>
                  <a:alpha val="23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  <p:bldP spid="30" grpId="0"/>
      <p:bldP spid="31" grpId="0"/>
      <p:bldP spid="32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DE94489-5ED8-6D95-5156-865CF08A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pronoms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objets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indirects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345E9-CF48-890D-13BD-38F04B09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720" y="1788275"/>
            <a:ext cx="5593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Position au </a:t>
            </a:r>
            <a:r>
              <a:rPr lang="en-US" altLang="en-US" sz="2400" b="1" dirty="0" err="1">
                <a:latin typeface="Corbel" pitchFamily="34" charset="0"/>
              </a:rPr>
              <a:t>présent</a:t>
            </a:r>
            <a:r>
              <a:rPr lang="en-US" altLang="en-US" sz="2400" dirty="0">
                <a:latin typeface="Corbel" pitchFamily="34" charset="0"/>
              </a:rPr>
              <a:t> et au </a:t>
            </a:r>
            <a:r>
              <a:rPr lang="en-US" altLang="en-US" sz="2400" b="1" dirty="0" err="1">
                <a:latin typeface="Corbel" pitchFamily="34" charset="0"/>
              </a:rPr>
              <a:t>futur</a:t>
            </a:r>
            <a:r>
              <a:rPr lang="en-US" altLang="en-US" sz="2400" b="1" dirty="0">
                <a:latin typeface="Corbel" pitchFamily="34" charset="0"/>
              </a:rPr>
              <a:t> simple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9F30733-58CA-AD13-8B1B-0BB13F168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80" y="2492911"/>
            <a:ext cx="3931920" cy="5847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 dirty="0">
                <a:latin typeface="Corbel" pitchFamily="34" charset="0"/>
              </a:rPr>
              <a:t>subject + </a:t>
            </a:r>
            <a:r>
              <a:rPr lang="en-US" altLang="en-US" sz="3200" b="1" dirty="0">
                <a:solidFill>
                  <a:srgbClr val="0000FF"/>
                </a:solidFill>
                <a:latin typeface="Corbel" pitchFamily="34" charset="0"/>
              </a:rPr>
              <a:t>OP</a:t>
            </a:r>
            <a:r>
              <a:rPr lang="en-US" altLang="en-US" sz="3200" dirty="0">
                <a:latin typeface="Corbel" pitchFamily="34" charset="0"/>
              </a:rPr>
              <a:t> + verb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D50887F-5962-886A-6A4D-E301EBEEF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448" y="3429000"/>
            <a:ext cx="4294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Je </a:t>
            </a:r>
            <a:r>
              <a:rPr lang="en-US" altLang="en-US" sz="2800" b="1" dirty="0" err="1">
                <a:solidFill>
                  <a:srgbClr val="0000FF"/>
                </a:solidFill>
                <a:latin typeface="Corbel" pitchFamily="34" charset="0"/>
              </a:rPr>
              <a:t>te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dirty="0" err="1">
                <a:latin typeface="Corbel" pitchFamily="34" charset="0"/>
              </a:rPr>
              <a:t>donne</a:t>
            </a:r>
            <a:r>
              <a:rPr lang="en-US" altLang="en-US" sz="2800" dirty="0">
                <a:latin typeface="Corbel" pitchFamily="34" charset="0"/>
              </a:rPr>
              <a:t> un biscuit.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A3974-756B-7FD3-AA19-4A811485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24" y="4953000"/>
            <a:ext cx="5141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Je </a:t>
            </a:r>
            <a:r>
              <a:rPr lang="en-US" altLang="en-US" sz="2800" dirty="0">
                <a:solidFill>
                  <a:srgbClr val="FF0000"/>
                </a:solidFill>
                <a:latin typeface="Corbel" pitchFamily="34" charset="0"/>
              </a:rPr>
              <a:t>ne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orbel" pitchFamily="34" charset="0"/>
              </a:rPr>
              <a:t>te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dirty="0" err="1">
                <a:latin typeface="Corbel" pitchFamily="34" charset="0"/>
              </a:rPr>
              <a:t>donnerai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Corbel" pitchFamily="34" charset="0"/>
              </a:rPr>
              <a:t>pas</a:t>
            </a:r>
            <a:r>
              <a:rPr lang="en-US" altLang="en-US" sz="2800" dirty="0">
                <a:latin typeface="Corbel" pitchFamily="34" charset="0"/>
              </a:rPr>
              <a:t> de biscuit.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1712B960-242F-63F6-E095-1360894E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65354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I give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you</a:t>
            </a:r>
            <a:r>
              <a:rPr lang="en-US" altLang="en-US" sz="2000" i="1" dirty="0">
                <a:latin typeface="Corbel" pitchFamily="34" charset="0"/>
              </a:rPr>
              <a:t> a cookie.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DA61C399-238F-EE4D-291C-6DFE4D15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42580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I give a cookie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to you</a:t>
            </a:r>
            <a:r>
              <a:rPr lang="en-US" altLang="en-US" sz="2000" i="1" dirty="0">
                <a:latin typeface="Corbel" pitchFamily="34" charset="0"/>
              </a:rPr>
              <a:t>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D38B1DD5-A4B6-1983-BE68-541A077F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42547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I will not give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you</a:t>
            </a:r>
            <a:r>
              <a:rPr lang="en-US" altLang="en-US" sz="2000" i="1" dirty="0">
                <a:latin typeface="Corbel" pitchFamily="34" charset="0"/>
              </a:rPr>
              <a:t> a cookie.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038010D3-8142-DCE0-C8BD-00897A7A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61969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I will not give a cookie 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to you</a:t>
            </a:r>
            <a:r>
              <a:rPr lang="en-US" altLang="en-US" sz="2000" i="1" dirty="0"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E72B55-933F-4920-8709-687942C2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143125"/>
            <a:ext cx="4800600" cy="5238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subject + verb + </a:t>
            </a:r>
            <a:r>
              <a:rPr lang="en-US" altLang="en-US" sz="2800" b="1" dirty="0">
                <a:solidFill>
                  <a:srgbClr val="0000FF"/>
                </a:solidFill>
                <a:latin typeface="Corbel" pitchFamily="34" charset="0"/>
              </a:rPr>
              <a:t>OP</a:t>
            </a:r>
            <a:r>
              <a:rPr lang="en-US" altLang="en-US" sz="2800" dirty="0">
                <a:latin typeface="Corbel" pitchFamily="34" charset="0"/>
              </a:rPr>
              <a:t> + infinitive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901BB-8A02-B67B-897C-B3E0C1735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764" y="3070052"/>
            <a:ext cx="5114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Tu </a:t>
            </a:r>
            <a:r>
              <a:rPr lang="en-US" altLang="en-US" sz="2800" dirty="0">
                <a:solidFill>
                  <a:srgbClr val="FF0000"/>
                </a:solidFill>
                <a:latin typeface="Corbel" pitchFamily="34" charset="0"/>
              </a:rPr>
              <a:t>vas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Corbel" pitchFamily="34" charset="0"/>
              </a:rPr>
              <a:t>me </a:t>
            </a:r>
            <a:r>
              <a:rPr lang="en-US" altLang="en-US" sz="2800" dirty="0">
                <a:solidFill>
                  <a:srgbClr val="FF0000"/>
                </a:solidFill>
                <a:latin typeface="Corbel" pitchFamily="34" charset="0"/>
              </a:rPr>
              <a:t>donner </a:t>
            </a:r>
            <a:r>
              <a:rPr lang="en-US" altLang="en-US" sz="2800" dirty="0">
                <a:latin typeface="Corbel" pitchFamily="34" charset="0"/>
              </a:rPr>
              <a:t>des fleurs.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ADB67-4533-8FAE-3BAD-117D979EE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982" y="3604940"/>
            <a:ext cx="4957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You are </a:t>
            </a:r>
            <a:r>
              <a:rPr lang="en-US" altLang="en-US" sz="2000" i="1" dirty="0">
                <a:solidFill>
                  <a:srgbClr val="FF0000"/>
                </a:solidFill>
                <a:latin typeface="Corbel" pitchFamily="34" charset="0"/>
              </a:rPr>
              <a:t>going to give </a:t>
            </a:r>
            <a:r>
              <a:rPr lang="en-US" altLang="en-US" sz="2000" i="1" dirty="0">
                <a:latin typeface="Corbel" pitchFamily="34" charset="0"/>
              </a:rPr>
              <a:t>some flowers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to me</a:t>
            </a:r>
            <a:r>
              <a:rPr lang="en-US" altLang="en-US" sz="2000" i="1" dirty="0">
                <a:latin typeface="Corbel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3B4B6-B070-4BB2-2171-1E6533213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2842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solidFill>
                  <a:srgbClr val="FF0000"/>
                </a:solidFill>
                <a:latin typeface="Corbel" pitchFamily="34" charset="0"/>
              </a:rPr>
              <a:t>Don’t </a:t>
            </a:r>
            <a:r>
              <a:rPr lang="en-US" altLang="en-US" sz="2000" i="1" dirty="0">
                <a:latin typeface="Corbel" pitchFamily="34" charset="0"/>
              </a:rPr>
              <a:t>you </a:t>
            </a:r>
            <a:r>
              <a:rPr lang="en-US" altLang="en-US" sz="2000" i="1" dirty="0">
                <a:solidFill>
                  <a:srgbClr val="FF0000"/>
                </a:solidFill>
                <a:latin typeface="Corbel" pitchFamily="34" charset="0"/>
              </a:rPr>
              <a:t>like to loan </a:t>
            </a:r>
            <a:r>
              <a:rPr lang="en-US" altLang="en-US" sz="2000" i="1" dirty="0">
                <a:latin typeface="Corbel" pitchFamily="34" charset="0"/>
              </a:rPr>
              <a:t>10€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to us</a:t>
            </a:r>
            <a:r>
              <a:rPr lang="en-US" altLang="en-US" sz="2000" i="1" dirty="0">
                <a:latin typeface="Corbel" pitchFamily="34" charset="0"/>
              </a:rPr>
              <a:t> 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02654-5DDC-200B-A274-63EF8F2E3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720" y="1519535"/>
            <a:ext cx="711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Position au </a:t>
            </a:r>
            <a:r>
              <a:rPr lang="en-US" altLang="en-US" sz="2400" b="1" dirty="0" err="1">
                <a:latin typeface="Corbel" pitchFamily="34" charset="0"/>
              </a:rPr>
              <a:t>futur</a:t>
            </a:r>
            <a:r>
              <a:rPr lang="en-US" altLang="en-US" sz="2400" b="1" dirty="0">
                <a:latin typeface="Corbel" pitchFamily="34" charset="0"/>
              </a:rPr>
              <a:t> </a:t>
            </a:r>
            <a:r>
              <a:rPr lang="en-US" altLang="en-US" sz="2400" b="1" dirty="0" err="1">
                <a:latin typeface="Corbel" pitchFamily="34" charset="0"/>
              </a:rPr>
              <a:t>proche</a:t>
            </a:r>
            <a:r>
              <a:rPr lang="en-US" altLang="en-US" sz="2400" b="1" dirty="0">
                <a:latin typeface="Corbel" pitchFamily="34" charset="0"/>
              </a:rPr>
              <a:t> </a:t>
            </a:r>
            <a:r>
              <a:rPr lang="en-US" altLang="en-US" sz="2400" dirty="0">
                <a:latin typeface="Corbel" pitchFamily="34" charset="0"/>
              </a:rPr>
              <a:t>et avec les </a:t>
            </a:r>
            <a:r>
              <a:rPr lang="en-US" altLang="en-US" sz="2400" b="1" dirty="0" err="1">
                <a:latin typeface="Corbel" pitchFamily="34" charset="0"/>
              </a:rPr>
              <a:t>autres</a:t>
            </a:r>
            <a:r>
              <a:rPr lang="en-US" altLang="en-US" sz="2400" b="1" dirty="0">
                <a:latin typeface="Corbel" pitchFamily="34" charset="0"/>
              </a:rPr>
              <a:t> </a:t>
            </a:r>
            <a:r>
              <a:rPr lang="en-US" altLang="en-US" sz="2400" b="1" dirty="0" err="1">
                <a:latin typeface="Corbel" pitchFamily="34" charset="0"/>
              </a:rPr>
              <a:t>infinitifs</a:t>
            </a:r>
            <a:endParaRPr lang="en-US" altLang="en-US" sz="2400" b="1" dirty="0">
              <a:latin typeface="Corbel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C0D866C-DE09-86B3-A830-E4C8F7D72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pronoms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objets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indirects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31C6E-1264-D49D-C2F2-0D29C3F3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18" y="4953000"/>
            <a:ext cx="5608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Tu </a:t>
            </a:r>
            <a:r>
              <a:rPr lang="en-US" altLang="en-US" sz="2800" dirty="0" err="1">
                <a:latin typeface="Corbel" pitchFamily="34" charset="0"/>
              </a:rPr>
              <a:t>n’</a:t>
            </a:r>
            <a:r>
              <a:rPr lang="en-US" altLang="en-US" sz="2800" dirty="0" err="1">
                <a:solidFill>
                  <a:srgbClr val="FF0000"/>
                </a:solidFill>
                <a:latin typeface="Corbel" pitchFamily="34" charset="0"/>
              </a:rPr>
              <a:t>aimes</a:t>
            </a:r>
            <a:r>
              <a:rPr lang="en-US" altLang="en-US" sz="2800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dirty="0">
                <a:latin typeface="Corbel" pitchFamily="34" charset="0"/>
              </a:rPr>
              <a:t>pas</a:t>
            </a:r>
            <a:r>
              <a:rPr lang="en-US" altLang="en-US" sz="2800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Corbel" pitchFamily="34" charset="0"/>
              </a:rPr>
              <a:t>nous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orbel" pitchFamily="34" charset="0"/>
              </a:rPr>
              <a:t>prêter</a:t>
            </a:r>
            <a:r>
              <a:rPr lang="en-US" altLang="en-US" sz="2800" dirty="0">
                <a:latin typeface="Corbel" pitchFamily="34" charset="0"/>
              </a:rPr>
              <a:t> 10€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C3766-E446-BD8E-6A6F-9F9C8D69B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296" y="4095690"/>
            <a:ext cx="4957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You are </a:t>
            </a:r>
            <a:r>
              <a:rPr lang="en-US" altLang="en-US" sz="2000" i="1" dirty="0">
                <a:solidFill>
                  <a:srgbClr val="FF0000"/>
                </a:solidFill>
                <a:latin typeface="Corbel" pitchFamily="34" charset="0"/>
              </a:rPr>
              <a:t>going to give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me</a:t>
            </a:r>
            <a:r>
              <a:rPr lang="en-US" altLang="en-US" sz="2000" i="1" dirty="0">
                <a:latin typeface="Corbel" pitchFamily="34" charset="0"/>
              </a:rPr>
              <a:t> some flowers.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91380-161A-EECF-C2BA-BD02AB4F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3136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solidFill>
                  <a:srgbClr val="FF0000"/>
                </a:solidFill>
                <a:latin typeface="Corbel" pitchFamily="34" charset="0"/>
              </a:rPr>
              <a:t>Don’t  </a:t>
            </a:r>
            <a:r>
              <a:rPr lang="en-US" altLang="en-US" sz="2000" i="1" dirty="0">
                <a:latin typeface="Corbel" pitchFamily="34" charset="0"/>
              </a:rPr>
              <a:t>you </a:t>
            </a:r>
            <a:r>
              <a:rPr lang="en-US" altLang="en-US" sz="2000" i="1" dirty="0">
                <a:solidFill>
                  <a:srgbClr val="FF0000"/>
                </a:solidFill>
                <a:latin typeface="Corbel" pitchFamily="34" charset="0"/>
              </a:rPr>
              <a:t>like to loan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us</a:t>
            </a:r>
            <a:r>
              <a:rPr lang="en-US" altLang="en-US" sz="2000" i="1" dirty="0">
                <a:latin typeface="Corbel" pitchFamily="34" charset="0"/>
              </a:rPr>
              <a:t> 10€?</a:t>
            </a:r>
          </a:p>
        </p:txBody>
      </p:sp>
    </p:spTree>
    <p:extLst>
      <p:ext uri="{BB962C8B-B14F-4D97-AF65-F5344CB8AC3E}">
        <p14:creationId xmlns:p14="http://schemas.microsoft.com/office/powerpoint/2010/main" val="39203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E72B55-933F-4920-8709-687942C2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312132"/>
            <a:ext cx="5600700" cy="52322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subject + </a:t>
            </a:r>
            <a:r>
              <a:rPr lang="en-US" altLang="en-US" sz="2800" b="1" dirty="0">
                <a:solidFill>
                  <a:srgbClr val="0000FF"/>
                </a:solidFill>
                <a:latin typeface="Corbel" pitchFamily="34" charset="0"/>
              </a:rPr>
              <a:t>OP </a:t>
            </a:r>
            <a:r>
              <a:rPr lang="en-US" altLang="en-US" sz="2800" dirty="0">
                <a:latin typeface="Corbel" pitchFamily="34" charset="0"/>
              </a:rPr>
              <a:t>+ verb + past participle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901BB-8A02-B67B-897C-B3E0C1735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764" y="3470162"/>
            <a:ext cx="5114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Tu </a:t>
            </a:r>
            <a:r>
              <a:rPr lang="en-US" altLang="en-US" sz="2800" b="1" dirty="0" err="1">
                <a:solidFill>
                  <a:srgbClr val="0000FF"/>
                </a:solidFill>
                <a:latin typeface="Corbel" pitchFamily="34" charset="0"/>
              </a:rPr>
              <a:t>m’</a:t>
            </a:r>
            <a:r>
              <a:rPr lang="en-US" altLang="en-US" sz="2800" dirty="0" err="1">
                <a:latin typeface="Corbel" pitchFamily="34" charset="0"/>
              </a:rPr>
              <a:t>as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dirty="0" err="1">
                <a:latin typeface="Corbel" pitchFamily="34" charset="0"/>
              </a:rPr>
              <a:t>donné</a:t>
            </a:r>
            <a:r>
              <a:rPr lang="en-US" altLang="en-US" sz="2800" dirty="0">
                <a:latin typeface="Corbel" pitchFamily="34" charset="0"/>
              </a:rPr>
              <a:t> des fleurs.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ADB67-4533-8FAE-3BAD-117D979EE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982" y="4005050"/>
            <a:ext cx="4957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You gave some flowers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to me</a:t>
            </a:r>
            <a:r>
              <a:rPr lang="en-US" altLang="en-US" sz="2000" i="1" dirty="0">
                <a:latin typeface="Corbel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3B4B6-B070-4BB2-2171-1E6533213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693066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They didn’t call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(to) us</a:t>
            </a:r>
            <a:r>
              <a:rPr lang="en-US" altLang="en-US" sz="2000" i="1" dirty="0">
                <a:latin typeface="Corbel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02654-5DDC-200B-A274-63EF8F2E3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23608"/>
            <a:ext cx="711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Position au </a:t>
            </a:r>
            <a:r>
              <a:rPr lang="en-US" altLang="en-US" sz="2400" b="1" dirty="0">
                <a:latin typeface="Corbel" pitchFamily="34" charset="0"/>
              </a:rPr>
              <a:t>passé </a:t>
            </a:r>
            <a:r>
              <a:rPr lang="en-US" altLang="en-US" sz="2400" b="1" dirty="0" err="1">
                <a:latin typeface="Corbel" pitchFamily="34" charset="0"/>
              </a:rPr>
              <a:t>composé</a:t>
            </a:r>
            <a:endParaRPr lang="en-US" altLang="en-US" sz="2400" b="1" dirty="0">
              <a:latin typeface="Corbel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C0D866C-DE09-86B3-A830-E4C8F7D72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pronoms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objets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indirects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31C6E-1264-D49D-C2F2-0D29C3F3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18" y="5117639"/>
            <a:ext cx="5608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 err="1">
                <a:latin typeface="Corbel" pitchFamily="34" charset="0"/>
              </a:rPr>
              <a:t>Ils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Corbel" pitchFamily="34" charset="0"/>
              </a:rPr>
              <a:t>ne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Corbel" pitchFamily="34" charset="0"/>
              </a:rPr>
              <a:t>nous </a:t>
            </a:r>
            <a:r>
              <a:rPr lang="en-US" altLang="en-US" sz="2800" dirty="0" err="1">
                <a:latin typeface="Corbel" pitchFamily="34" charset="0"/>
              </a:rPr>
              <a:t>ont</a:t>
            </a:r>
            <a:r>
              <a:rPr lang="en-US" altLang="en-US" sz="2800" dirty="0">
                <a:solidFill>
                  <a:srgbClr val="FF0000"/>
                </a:solidFill>
                <a:latin typeface="Corbel" pitchFamily="34" charset="0"/>
              </a:rPr>
              <a:t> pas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dirty="0" err="1">
                <a:latin typeface="Corbel" pitchFamily="34" charset="0"/>
              </a:rPr>
              <a:t>téléphoné</a:t>
            </a:r>
            <a:r>
              <a:rPr lang="en-US" altLang="en-US" sz="2800" dirty="0">
                <a:latin typeface="Corbel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C3766-E446-BD8E-6A6F-9F9C8D69B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296" y="4495800"/>
            <a:ext cx="4957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You gave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me</a:t>
            </a:r>
            <a:r>
              <a:rPr lang="en-US" altLang="en-US" sz="2000" i="1" dirty="0">
                <a:latin typeface="Corbel" pitchFamily="34" charset="0"/>
              </a:rPr>
              <a:t> some flowers.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91380-161A-EECF-C2BA-BD02AB4F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i="1" dirty="0">
                <a:latin typeface="Corbel" pitchFamily="34" charset="0"/>
              </a:rPr>
              <a:t>They didn’t call </a:t>
            </a:r>
            <a:r>
              <a:rPr lang="en-US" altLang="en-US" sz="2000" i="1" dirty="0">
                <a:solidFill>
                  <a:srgbClr val="0000FF"/>
                </a:solidFill>
                <a:latin typeface="Corbel" pitchFamily="34" charset="0"/>
              </a:rPr>
              <a:t>us</a:t>
            </a:r>
            <a:r>
              <a:rPr lang="en-US" altLang="en-US" sz="2000" i="1" dirty="0"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2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936DD96-972B-10C2-5D7B-E8010207E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43476"/>
              </p:ext>
            </p:extLst>
          </p:nvPr>
        </p:nvGraphicFramePr>
        <p:xfrm>
          <a:off x="1013460" y="2955745"/>
          <a:ext cx="7467599" cy="285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AFFIRMATIVE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NEGATIVE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présent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/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futur</a:t>
                      </a: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imperatif</a:t>
                      </a: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infinitif</a:t>
                      </a: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passé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composé</a:t>
                      </a: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FCD4E9-E9AC-D3CB-A3BB-A7E8278D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" y="2011079"/>
            <a:ext cx="711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 err="1">
                <a:latin typeface="Corbel" pitchFamily="34" charset="0"/>
              </a:rPr>
              <a:t>Résumons</a:t>
            </a:r>
            <a:r>
              <a:rPr lang="en-US" altLang="en-US" sz="2400" dirty="0">
                <a:latin typeface="Corbel" pitchFamily="34" charset="0"/>
              </a:rPr>
              <a:t> les positions:</a:t>
            </a:r>
            <a:endParaRPr lang="en-US" altLang="en-US" sz="2400" b="1" dirty="0">
              <a:latin typeface="Corbel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4BFA2F8-20A0-003E-35D5-8BF57EDD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pronoms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objets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indirects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BFD94-BEDA-A43D-A248-ED8CAD737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0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Corbel" pitchFamily="34" charset="0"/>
              </a:rPr>
              <a:t>Je </a:t>
            </a:r>
            <a:r>
              <a:rPr lang="en-US" altLang="en-US" sz="22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200" dirty="0">
                <a:latin typeface="Corbel" pitchFamily="34" charset="0"/>
              </a:rPr>
              <a:t> </a:t>
            </a:r>
            <a:r>
              <a:rPr lang="en-US" altLang="en-US" sz="2200" dirty="0" err="1">
                <a:latin typeface="Corbel" pitchFamily="34" charset="0"/>
              </a:rPr>
              <a:t>parle</a:t>
            </a:r>
            <a:r>
              <a:rPr lang="en-US" altLang="en-US" sz="2200" dirty="0">
                <a:latin typeface="Corbel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0DBEB-1D46-6A76-B7F9-8F348C11D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505200"/>
            <a:ext cx="2362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Corbel" pitchFamily="34" charset="0"/>
              </a:rPr>
              <a:t>Je ne </a:t>
            </a:r>
            <a:r>
              <a:rPr lang="en-US" altLang="en-US" sz="22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200" dirty="0">
                <a:latin typeface="Corbel" pitchFamily="34" charset="0"/>
              </a:rPr>
              <a:t> </a:t>
            </a:r>
            <a:r>
              <a:rPr lang="en-US" altLang="en-US" sz="2200" dirty="0" err="1">
                <a:latin typeface="Corbel" pitchFamily="34" charset="0"/>
              </a:rPr>
              <a:t>parle</a:t>
            </a:r>
            <a:r>
              <a:rPr lang="en-US" altLang="en-US" sz="2200" dirty="0">
                <a:latin typeface="Corbel" pitchFamily="34" charset="0"/>
              </a:rPr>
              <a:t> pas.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992EC-BAFA-9D7A-F940-B93B56B0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65587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Corbel" pitchFamily="34" charset="0"/>
              </a:rPr>
              <a:t>Parle-</a:t>
            </a:r>
            <a:r>
              <a:rPr lang="en-US" altLang="en-US" sz="22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200" dirty="0">
                <a:latin typeface="Corbel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1B60F-0E69-327B-0952-05393A58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65587"/>
            <a:ext cx="2362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Corbel" pitchFamily="34" charset="0"/>
              </a:rPr>
              <a:t>Ne </a:t>
            </a:r>
            <a:r>
              <a:rPr lang="en-US" altLang="en-US" sz="22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2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200" dirty="0" err="1">
                <a:latin typeface="Corbel" pitchFamily="34" charset="0"/>
              </a:rPr>
              <a:t>parle</a:t>
            </a:r>
            <a:r>
              <a:rPr lang="en-US" altLang="en-US" sz="2200" dirty="0">
                <a:latin typeface="Corbel" pitchFamily="34" charset="0"/>
              </a:rPr>
              <a:t> pas.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E45AB-AC62-74A4-BD23-5F97FA1A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Corbel" pitchFamily="34" charset="0"/>
              </a:rPr>
              <a:t>Je </a:t>
            </a:r>
            <a:r>
              <a:rPr lang="en-US" altLang="en-US" sz="2200" dirty="0" err="1">
                <a:latin typeface="Corbel" pitchFamily="34" charset="0"/>
              </a:rPr>
              <a:t>vais</a:t>
            </a:r>
            <a:r>
              <a:rPr lang="en-US" altLang="en-US" sz="2200" dirty="0">
                <a:latin typeface="Corbel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2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200" dirty="0" err="1">
                <a:latin typeface="Corbel" pitchFamily="34" charset="0"/>
              </a:rPr>
              <a:t>parler</a:t>
            </a:r>
            <a:r>
              <a:rPr lang="en-US" altLang="en-US" sz="2200" dirty="0">
                <a:latin typeface="Corbel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7BAF0-89BD-9714-03B8-EE55B6C6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74513"/>
            <a:ext cx="2895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Corbel" pitchFamily="34" charset="0"/>
              </a:rPr>
              <a:t>Je ne </a:t>
            </a:r>
            <a:r>
              <a:rPr lang="en-US" altLang="en-US" sz="2200" dirty="0" err="1">
                <a:latin typeface="Corbel" pitchFamily="34" charset="0"/>
              </a:rPr>
              <a:t>vais</a:t>
            </a:r>
            <a:r>
              <a:rPr lang="en-US" altLang="en-US" sz="2200" dirty="0">
                <a:latin typeface="Corbel" pitchFamily="34" charset="0"/>
              </a:rPr>
              <a:t> pas </a:t>
            </a:r>
            <a:r>
              <a:rPr lang="en-US" altLang="en-US" sz="22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2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200" dirty="0" err="1">
                <a:latin typeface="Corbel" pitchFamily="34" charset="0"/>
              </a:rPr>
              <a:t>parler</a:t>
            </a:r>
            <a:r>
              <a:rPr lang="en-US" altLang="en-US" sz="2200" dirty="0">
                <a:latin typeface="Corbel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27841-C229-97D3-766C-C6F726F0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Corbel" pitchFamily="34" charset="0"/>
              </a:rPr>
              <a:t>Je </a:t>
            </a:r>
            <a:r>
              <a:rPr lang="en-US" altLang="en-US" sz="22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2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200" dirty="0" err="1">
                <a:latin typeface="Corbel" pitchFamily="34" charset="0"/>
              </a:rPr>
              <a:t>ai</a:t>
            </a:r>
            <a:r>
              <a:rPr lang="en-US" altLang="en-US" sz="22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200" dirty="0" err="1">
                <a:latin typeface="Corbel" pitchFamily="34" charset="0"/>
              </a:rPr>
              <a:t>parlé</a:t>
            </a:r>
            <a:r>
              <a:rPr lang="en-US" altLang="en-US" sz="2200" dirty="0">
                <a:latin typeface="Corbel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10E84-8EF9-D1B8-1CDA-4A243A32B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284113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Corbel" pitchFamily="34" charset="0"/>
              </a:rPr>
              <a:t>Je ne </a:t>
            </a:r>
            <a:r>
              <a:rPr lang="en-US" altLang="en-US" sz="2200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r>
              <a:rPr lang="en-US" altLang="en-US" sz="22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200" dirty="0" err="1">
                <a:latin typeface="Corbel" pitchFamily="34" charset="0"/>
              </a:rPr>
              <a:t>ai</a:t>
            </a:r>
            <a:r>
              <a:rPr lang="en-US" altLang="en-US" sz="22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200" dirty="0">
                <a:latin typeface="Corbel" pitchFamily="34" charset="0"/>
              </a:rPr>
              <a:t>pas </a:t>
            </a:r>
            <a:r>
              <a:rPr lang="en-US" altLang="en-US" sz="2200" dirty="0" err="1">
                <a:latin typeface="Corbel" pitchFamily="34" charset="0"/>
              </a:rPr>
              <a:t>parlé</a:t>
            </a:r>
            <a:r>
              <a:rPr lang="en-US" altLang="en-US" sz="2200" dirty="0">
                <a:latin typeface="Corbe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7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531A4C26-6DF4-A805-DC27-36FD7F42D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762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>
                <a:latin typeface="Corbel" pitchFamily="34" charset="0"/>
              </a:rPr>
              <a:t>Des </a:t>
            </a:r>
            <a:r>
              <a:rPr lang="en-US" altLang="en-US" sz="2600" dirty="0" err="1">
                <a:latin typeface="Corbel" pitchFamily="34" charset="0"/>
              </a:rPr>
              <a:t>verbes</a:t>
            </a:r>
            <a:r>
              <a:rPr lang="en-US" altLang="en-US" sz="2600" dirty="0">
                <a:latin typeface="Corbel" pitchFamily="34" charset="0"/>
              </a:rPr>
              <a:t> qui </a:t>
            </a:r>
            <a:r>
              <a:rPr lang="en-US" altLang="en-US" sz="2600" dirty="0" err="1">
                <a:latin typeface="Corbel" pitchFamily="34" charset="0"/>
              </a:rPr>
              <a:t>ont</a:t>
            </a:r>
            <a:r>
              <a:rPr lang="en-US" altLang="en-US" sz="2600" dirty="0">
                <a:latin typeface="Corbel" pitchFamily="34" charset="0"/>
              </a:rPr>
              <a:t> un 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OBJET</a:t>
            </a:r>
            <a:r>
              <a:rPr lang="en-US" altLang="en-US" sz="2600" b="1" dirty="0">
                <a:solidFill>
                  <a:srgbClr val="FF0000"/>
                </a:solidFill>
                <a:latin typeface="Corbel" pitchFamily="34" charset="0"/>
              </a:rPr>
              <a:t> INDIRECT </a:t>
            </a:r>
            <a:r>
              <a:rPr lang="en-US" altLang="en-US" sz="2600" dirty="0">
                <a:latin typeface="Corbel" pitchFamily="34" charset="0"/>
              </a:rPr>
              <a:t>en </a:t>
            </a:r>
            <a:r>
              <a:rPr lang="en-US" altLang="en-US" sz="2600" dirty="0" err="1">
                <a:latin typeface="Corbel" pitchFamily="34" charset="0"/>
              </a:rPr>
              <a:t>français</a:t>
            </a:r>
            <a:r>
              <a:rPr lang="en-US" altLang="en-US" sz="2600" dirty="0">
                <a:latin typeface="Corbel" pitchFamily="34" charset="0"/>
              </a:rPr>
              <a:t>…</a:t>
            </a:r>
          </a:p>
          <a:p>
            <a:r>
              <a:rPr lang="en-US" altLang="en-US" sz="2600" dirty="0" err="1">
                <a:latin typeface="Corbel" pitchFamily="34" charset="0"/>
              </a:rPr>
              <a:t>mais</a:t>
            </a:r>
            <a:r>
              <a:rPr lang="en-US" altLang="en-US" sz="2600" dirty="0">
                <a:latin typeface="Corbel" pitchFamily="34" charset="0"/>
              </a:rPr>
              <a:t> pas en </a:t>
            </a:r>
            <a:r>
              <a:rPr lang="en-US" altLang="en-US" sz="2600" dirty="0" err="1">
                <a:latin typeface="Corbel" pitchFamily="34" charset="0"/>
              </a:rPr>
              <a:t>anglais</a:t>
            </a:r>
            <a:r>
              <a:rPr lang="en-US" altLang="en-US" sz="2600" dirty="0">
                <a:latin typeface="Corbel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F8147-0764-AFC1-2133-6E3C904C6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004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Nous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téléphonons</a:t>
            </a:r>
            <a:endParaRPr lang="en-US" altLang="en-US" sz="1600" b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C084C-C759-5D3C-CDCA-16B16A1D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00400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 err="1">
                <a:latin typeface="Corbel" pitchFamily="34" charset="0"/>
              </a:rPr>
              <a:t>nos</a:t>
            </a:r>
            <a:r>
              <a:rPr lang="en-US" altLang="en-US" sz="2400" dirty="0">
                <a:latin typeface="Corbel" pitchFamily="34" charset="0"/>
              </a:rPr>
              <a:t> </a:t>
            </a:r>
            <a:r>
              <a:rPr lang="en-US" altLang="en-US" sz="2400" dirty="0" err="1">
                <a:latin typeface="Corbel" pitchFamily="34" charset="0"/>
              </a:rPr>
              <a:t>amis</a:t>
            </a:r>
            <a:r>
              <a:rPr lang="en-US" altLang="en-US" sz="2400" dirty="0">
                <a:latin typeface="Corbel" pitchFamily="34" charset="0"/>
              </a:rPr>
              <a:t>.</a:t>
            </a:r>
            <a:endParaRPr lang="en-US" altLang="en-US" sz="1600" b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353B3-CE20-EA31-DD29-FABB7DF4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latin typeface="Corbel" pitchFamily="34" charset="0"/>
              </a:rPr>
              <a:t>We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are calling</a:t>
            </a:r>
            <a:endParaRPr lang="en-US" altLang="en-US" sz="1200" i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979BF-342D-E85B-CE7F-97DCF429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576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latin typeface="Corbel" pitchFamily="34" charset="0"/>
              </a:rPr>
              <a:t>our friends.</a:t>
            </a:r>
            <a:endParaRPr lang="en-US" altLang="en-US" sz="1200" i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138D9-EE29-3041-E0B9-09121B6FA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882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à</a:t>
            </a:r>
            <a:endParaRPr lang="en-US" altLang="en-US" sz="1200" i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C5E70-E48F-E81A-D151-C5F0F3CB0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14800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Marc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répond</a:t>
            </a:r>
            <a:endParaRPr lang="en-US" altLang="en-US" sz="1600" b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B4240C-AB04-9921-497B-95818F322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114800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la question.</a:t>
            </a:r>
            <a:endParaRPr lang="en-US" altLang="en-US" sz="1600" b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1BA6A9-55ED-BB1A-39BF-C729374B9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83668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latin typeface="Corbel" pitchFamily="34" charset="0"/>
              </a:rPr>
              <a:t>Marc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answers</a:t>
            </a:r>
            <a:endParaRPr lang="en-US" altLang="en-US" sz="1200" i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AB94BF-6992-378E-14B1-F4FB4820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83668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latin typeface="Corbel" pitchFamily="34" charset="0"/>
              </a:rPr>
              <a:t>the question.</a:t>
            </a:r>
            <a:endParaRPr lang="en-US" altLang="en-US" sz="1200" i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624DF-F26A-24B9-C3C3-AF823AB1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29200"/>
            <a:ext cx="3086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Marine </a:t>
            </a:r>
            <a:r>
              <a:rPr lang="en-US" altLang="en-US" sz="2400" b="1" dirty="0" err="1">
                <a:solidFill>
                  <a:srgbClr val="0000FF"/>
                </a:solidFill>
                <a:latin typeface="Corbel" pitchFamily="34" charset="0"/>
              </a:rPr>
              <a:t>demande</a:t>
            </a:r>
            <a:r>
              <a:rPr lang="en-US" alt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altLang="en-US" sz="2400" dirty="0">
                <a:latin typeface="Corbel" pitchFamily="34" charset="0"/>
              </a:rPr>
              <a:t>10€</a:t>
            </a:r>
            <a:endParaRPr lang="en-US" altLang="en-US" sz="1600" dirty="0">
              <a:latin typeface="Corbe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AA187-A415-F278-82E3-6096893D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029200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latin typeface="Corbel" pitchFamily="34" charset="0"/>
              </a:rPr>
              <a:t>son </a:t>
            </a:r>
            <a:r>
              <a:rPr lang="en-US" altLang="en-US" sz="2400" dirty="0" err="1">
                <a:latin typeface="Corbel" pitchFamily="34" charset="0"/>
              </a:rPr>
              <a:t>père</a:t>
            </a:r>
            <a:r>
              <a:rPr lang="en-US" altLang="en-US" sz="2400" dirty="0">
                <a:latin typeface="Corbel" pitchFamily="34" charset="0"/>
              </a:rPr>
              <a:t>.</a:t>
            </a:r>
            <a:endParaRPr lang="en-US" altLang="en-US" sz="1600" b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BEDF5E-45FE-3692-8FD6-A2BD6F34A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98068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orbel" pitchFamily="34" charset="0"/>
              </a:rPr>
              <a:t>Marine</a:t>
            </a:r>
            <a:r>
              <a:rPr lang="en-US" altLang="en-US" i="1" dirty="0">
                <a:latin typeface="Corbel" pitchFamily="34" charset="0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asks </a:t>
            </a:r>
            <a:r>
              <a:rPr lang="en-US" altLang="en-US" i="1" dirty="0">
                <a:latin typeface="Corbel" pitchFamily="34" charset="0"/>
              </a:rPr>
              <a:t>her dad  for  10 €.</a:t>
            </a:r>
            <a:endParaRPr lang="en-US" altLang="en-US" sz="1200" i="1" dirty="0">
              <a:latin typeface="Corbel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4A32E33-FB7F-1603-B9F7-E10B08E89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01493"/>
              </p:ext>
            </p:extLst>
          </p:nvPr>
        </p:nvGraphicFramePr>
        <p:xfrm>
          <a:off x="1219200" y="3204668"/>
          <a:ext cx="7467600" cy="268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75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( her dad)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E64CCFC-94B0-9C41-8D30-0CECC4C62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9101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à</a:t>
            </a:r>
            <a:endParaRPr lang="en-US" altLang="en-US" sz="1200" i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CD7AD3-9AC4-7E96-AE62-62714465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509" y="5075366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solidFill>
                  <a:srgbClr val="0000FF"/>
                </a:solidFill>
                <a:latin typeface="Corbel" pitchFamily="34" charset="0"/>
              </a:rPr>
              <a:t>à</a:t>
            </a:r>
            <a:endParaRPr lang="en-US" altLang="en-US" sz="1200" i="1" dirty="0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B705E-C262-162E-A6CF-8F428382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3435927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i="1" dirty="0" err="1">
                <a:latin typeface="Corbel" pitchFamily="34" charset="0"/>
              </a:rPr>
              <a:t>téléphoner</a:t>
            </a:r>
            <a:endParaRPr lang="en-US" altLang="en-US" sz="1600" i="1" dirty="0">
              <a:latin typeface="Corbe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39A92F-FD96-C26E-B547-658A503BD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4274127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i="1" dirty="0" err="1">
                <a:latin typeface="Corbel" pitchFamily="34" charset="0"/>
              </a:rPr>
              <a:t>répondre</a:t>
            </a:r>
            <a:endParaRPr lang="en-US" altLang="en-US" sz="1600" i="1" dirty="0">
              <a:latin typeface="Corbe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3693DF-C9E1-AD77-62A8-6404ACAE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5184062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400" i="1" dirty="0">
                <a:latin typeface="Corbel" pitchFamily="34" charset="0"/>
              </a:rPr>
              <a:t>demander</a:t>
            </a:r>
            <a:endParaRPr lang="en-US" altLang="en-US" sz="1600" i="1" dirty="0">
              <a:latin typeface="Corbel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A69BB2DF-B169-AE0F-8ECC-3639B71D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pronoms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objets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indirects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A13F615-C20F-AB85-C0D9-71E761787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pronoms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objets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indirects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025E938-3952-D6AC-2C3B-0614F36B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762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600" dirty="0" err="1">
                <a:latin typeface="Corbel" pitchFamily="34" charset="0"/>
              </a:rPr>
              <a:t>D’autres</a:t>
            </a:r>
            <a:r>
              <a:rPr lang="en-US" altLang="en-US" sz="2600" dirty="0">
                <a:latin typeface="Corbel" pitchFamily="34" charset="0"/>
              </a:rPr>
              <a:t> </a:t>
            </a:r>
            <a:r>
              <a:rPr lang="en-US" altLang="en-US" sz="2600" dirty="0" err="1">
                <a:latin typeface="Corbel" pitchFamily="34" charset="0"/>
              </a:rPr>
              <a:t>verbes</a:t>
            </a:r>
            <a:r>
              <a:rPr lang="en-US" altLang="en-US" sz="2600" dirty="0">
                <a:latin typeface="Corbel" pitchFamily="34" charset="0"/>
              </a:rPr>
              <a:t> qui </a:t>
            </a:r>
            <a:r>
              <a:rPr lang="en-US" altLang="en-US" sz="2600" dirty="0" err="1">
                <a:latin typeface="Corbel" pitchFamily="34" charset="0"/>
              </a:rPr>
              <a:t>prennent</a:t>
            </a:r>
            <a:r>
              <a:rPr lang="en-US" altLang="en-US" sz="2600" dirty="0">
                <a:latin typeface="Corbel" pitchFamily="34" charset="0"/>
              </a:rPr>
              <a:t> un </a:t>
            </a:r>
            <a:r>
              <a:rPr lang="en-US" altLang="en-US" sz="2600" b="1" dirty="0">
                <a:solidFill>
                  <a:srgbClr val="0000FF"/>
                </a:solidFill>
                <a:latin typeface="Corbel" pitchFamily="34" charset="0"/>
              </a:rPr>
              <a:t>OBJET INDIRECT</a:t>
            </a:r>
            <a:r>
              <a:rPr lang="en-US" altLang="en-US" sz="2600" dirty="0">
                <a:latin typeface="Corbel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2529C-FEB0-DA04-7F5F-FB711EBC5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96180"/>
            <a:ext cx="5029200" cy="52322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latin typeface="Corbel" pitchFamily="34" charset="0"/>
              </a:rPr>
              <a:t>subject + verb + </a:t>
            </a:r>
            <a:r>
              <a:rPr lang="en-US" altLang="en-US" sz="2800" b="1" dirty="0">
                <a:solidFill>
                  <a:srgbClr val="0000FF"/>
                </a:solidFill>
                <a:latin typeface="Corbel" pitchFamily="34" charset="0"/>
              </a:rPr>
              <a:t>à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Corbel" pitchFamily="34" charset="0"/>
              </a:rPr>
              <a:t>IO</a:t>
            </a:r>
            <a:r>
              <a:rPr lang="en-US" altLang="en-US" sz="2800" dirty="0">
                <a:latin typeface="Corbel" pitchFamily="34" charset="0"/>
              </a:rPr>
              <a:t> </a:t>
            </a:r>
            <a:r>
              <a:rPr lang="en-US" altLang="en-US" sz="2400" dirty="0">
                <a:latin typeface="Corbel" pitchFamily="34" charset="0"/>
              </a:rPr>
              <a:t>(</a:t>
            </a:r>
            <a:r>
              <a:rPr lang="en-US" altLang="en-US" sz="2400" dirty="0" err="1">
                <a:latin typeface="Corbel" pitchFamily="34" charset="0"/>
              </a:rPr>
              <a:t>quelqu’un</a:t>
            </a:r>
            <a:r>
              <a:rPr lang="en-US" altLang="en-US" sz="2400" dirty="0">
                <a:latin typeface="Corbel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9DCB4-F773-8B52-6FE4-1E900296D4A0}"/>
              </a:ext>
            </a:extLst>
          </p:cNvPr>
          <p:cNvSpPr txBox="1"/>
          <p:nvPr/>
        </p:nvSpPr>
        <p:spPr>
          <a:xfrm>
            <a:off x="609600" y="2971800"/>
            <a:ext cx="3516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Écrire</a:t>
            </a:r>
            <a:r>
              <a:rPr lang="en-US" sz="2000" dirty="0">
                <a:latin typeface="Corbel" panose="020B0503020204020204" pitchFamily="34" charset="0"/>
              </a:rPr>
              <a:t> …… à …...  </a:t>
            </a:r>
            <a:r>
              <a:rPr lang="en-US" sz="2000" i="1" dirty="0">
                <a:latin typeface="Corbel" panose="020B0503020204020204" pitchFamily="34" charset="0"/>
              </a:rPr>
              <a:t>to write to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parler</a:t>
            </a:r>
            <a:r>
              <a:rPr lang="en-US" sz="2000" dirty="0">
                <a:latin typeface="Corbel" panose="020B0503020204020204" pitchFamily="34" charset="0"/>
              </a:rPr>
              <a:t> à ………….. </a:t>
            </a:r>
            <a:r>
              <a:rPr lang="en-US" sz="2000" i="1" dirty="0">
                <a:latin typeface="Corbel" panose="020B0503020204020204" pitchFamily="34" charset="0"/>
              </a:rPr>
              <a:t>to talk to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rendre</a:t>
            </a:r>
            <a:r>
              <a:rPr lang="en-US" sz="2000" dirty="0">
                <a:latin typeface="Corbel" panose="020B0503020204020204" pitchFamily="34" charset="0"/>
              </a:rPr>
              <a:t> </a:t>
            </a:r>
            <a:r>
              <a:rPr lang="en-US" sz="2000" dirty="0" err="1">
                <a:latin typeface="Corbel" panose="020B0503020204020204" pitchFamily="34" charset="0"/>
              </a:rPr>
              <a:t>viste</a:t>
            </a:r>
            <a:r>
              <a:rPr lang="en-US" sz="2000" dirty="0">
                <a:latin typeface="Corbel" panose="020B0503020204020204" pitchFamily="34" charset="0"/>
              </a:rPr>
              <a:t> à …. 	</a:t>
            </a:r>
            <a:r>
              <a:rPr lang="en-US" sz="2000" i="1" dirty="0">
                <a:latin typeface="Corbel" panose="020B0503020204020204" pitchFamily="34" charset="0"/>
              </a:rPr>
              <a:t>to visit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répondre</a:t>
            </a:r>
            <a:r>
              <a:rPr lang="en-US" sz="2000" dirty="0">
                <a:latin typeface="Corbel" panose="020B0503020204020204" pitchFamily="34" charset="0"/>
              </a:rPr>
              <a:t> à …….. 	</a:t>
            </a:r>
            <a:r>
              <a:rPr lang="en-US" sz="2000" i="1" dirty="0">
                <a:latin typeface="Corbel" panose="020B0503020204020204" pitchFamily="34" charset="0"/>
              </a:rPr>
              <a:t>to answer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téléphoner</a:t>
            </a:r>
            <a:r>
              <a:rPr lang="en-US" sz="2000" dirty="0">
                <a:latin typeface="Corbel" panose="020B0503020204020204" pitchFamily="34" charset="0"/>
              </a:rPr>
              <a:t> à ……	</a:t>
            </a:r>
            <a:r>
              <a:rPr lang="en-US" sz="2000" i="1" dirty="0">
                <a:latin typeface="Corbel" panose="020B0503020204020204" pitchFamily="34" charset="0"/>
              </a:rPr>
              <a:t>to call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20832-1A5D-727E-22BE-B48652FFCA58}"/>
              </a:ext>
            </a:extLst>
          </p:cNvPr>
          <p:cNvSpPr txBox="1"/>
          <p:nvPr/>
        </p:nvSpPr>
        <p:spPr>
          <a:xfrm>
            <a:off x="4278572" y="3008193"/>
            <a:ext cx="47130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acheter</a:t>
            </a:r>
            <a:r>
              <a:rPr lang="en-US" sz="2000" dirty="0">
                <a:latin typeface="Corbel" panose="020B0503020204020204" pitchFamily="34" charset="0"/>
              </a:rPr>
              <a:t> ….. à  	………. 	</a:t>
            </a:r>
            <a:r>
              <a:rPr lang="en-US" sz="2000" i="1" dirty="0">
                <a:latin typeface="Corbel" panose="020B0503020204020204" pitchFamily="34" charset="0"/>
              </a:rPr>
              <a:t>to buy for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rbel" panose="020B0503020204020204" pitchFamily="34" charset="0"/>
              </a:rPr>
              <a:t>demander …. à 	……….. 	</a:t>
            </a:r>
            <a:r>
              <a:rPr lang="en-US" sz="2000" i="1" dirty="0">
                <a:latin typeface="Corbel" panose="020B0503020204020204" pitchFamily="34" charset="0"/>
              </a:rPr>
              <a:t>to ask for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rbel" panose="020B0503020204020204" pitchFamily="34" charset="0"/>
              </a:rPr>
              <a:t>dire …. à 	……… 	</a:t>
            </a:r>
            <a:r>
              <a:rPr lang="en-US" sz="2000" i="1" dirty="0">
                <a:latin typeface="Corbel" panose="020B0503020204020204" pitchFamily="34" charset="0"/>
              </a:rPr>
              <a:t>to say, tell to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donner</a:t>
            </a:r>
            <a:r>
              <a:rPr lang="en-US" sz="2000" dirty="0">
                <a:latin typeface="Corbel" panose="020B0503020204020204" pitchFamily="34" charset="0"/>
              </a:rPr>
              <a:t> …. à 	………  	</a:t>
            </a:r>
            <a:r>
              <a:rPr lang="en-US" sz="2000" i="1" dirty="0">
                <a:latin typeface="Corbel" panose="020B0503020204020204" pitchFamily="34" charset="0"/>
              </a:rPr>
              <a:t>to give to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emprunter</a:t>
            </a:r>
            <a:r>
              <a:rPr lang="en-US" sz="2000" dirty="0">
                <a:latin typeface="Corbel" panose="020B0503020204020204" pitchFamily="34" charset="0"/>
              </a:rPr>
              <a:t> …. à 	………     	to borrow from</a:t>
            </a:r>
            <a:endParaRPr lang="en-US" sz="2000" i="1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montrer</a:t>
            </a:r>
            <a:r>
              <a:rPr lang="en-US" sz="2000" dirty="0">
                <a:latin typeface="Corbel" panose="020B0503020204020204" pitchFamily="34" charset="0"/>
              </a:rPr>
              <a:t>…. à 	………  	</a:t>
            </a:r>
            <a:r>
              <a:rPr lang="en-US" sz="2000" i="1" dirty="0">
                <a:latin typeface="Corbel" panose="020B0503020204020204" pitchFamily="34" charset="0"/>
              </a:rPr>
              <a:t>to show (to)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rbel" panose="020B0503020204020204" pitchFamily="34" charset="0"/>
              </a:rPr>
              <a:t>prêter</a:t>
            </a:r>
            <a:r>
              <a:rPr lang="en-US" sz="2000" dirty="0">
                <a:latin typeface="Corbel" panose="020B0503020204020204" pitchFamily="34" charset="0"/>
              </a:rPr>
              <a:t> …. à 	……… 	</a:t>
            </a:r>
            <a:r>
              <a:rPr lang="en-US" sz="2000" i="1" dirty="0">
                <a:latin typeface="Corbel" panose="020B0503020204020204" pitchFamily="34" charset="0"/>
              </a:rPr>
              <a:t>t0 lend, loan to</a:t>
            </a:r>
          </a:p>
        </p:txBody>
      </p:sp>
    </p:spTree>
    <p:extLst>
      <p:ext uri="{BB962C8B-B14F-4D97-AF65-F5344CB8AC3E}">
        <p14:creationId xmlns:p14="http://schemas.microsoft.com/office/powerpoint/2010/main" val="370447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2658E41-C17E-FF52-547A-14242644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0088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Pratiquons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les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pronoms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itchFamily="34" charset="0"/>
              </a:rPr>
              <a:t>compléments</a:t>
            </a:r>
            <a:r>
              <a:rPr lang="en-US" altLang="en-US" sz="2400" dirty="0">
                <a:solidFill>
                  <a:schemeClr val="tx1"/>
                </a:solidFill>
                <a:latin typeface="Corbel" pitchFamily="34" charset="0"/>
              </a:rPr>
              <a:t> …</a:t>
            </a:r>
            <a:endParaRPr lang="en-US" altLang="en-US" sz="2400" b="1" dirty="0">
              <a:solidFill>
                <a:schemeClr val="tx1"/>
              </a:solidFill>
              <a:latin typeface="AYT Cursive Hand" pitchFamily="66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ADF0A63-F2AE-3027-DB40-648F0321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16075"/>
            <a:ext cx="3581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Are you talking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to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Cécile</a:t>
            </a:r>
            <a:r>
              <a:rPr lang="en-US" sz="1600" dirty="0">
                <a:latin typeface="Corbel" pitchFamily="34" charset="0"/>
              </a:rPr>
              <a:t>?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I loaned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them</a:t>
            </a:r>
            <a:r>
              <a:rPr lang="en-US" sz="1600" dirty="0">
                <a:latin typeface="Corbel" pitchFamily="34" charset="0"/>
              </a:rPr>
              <a:t> my notes.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My parents are telephoning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him</a:t>
            </a:r>
            <a:r>
              <a:rPr lang="en-US" sz="1600" dirty="0">
                <a:latin typeface="Corbel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I’m inviting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him</a:t>
            </a:r>
            <a:r>
              <a:rPr lang="en-US" sz="1600" dirty="0">
                <a:latin typeface="Corbel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We know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them</a:t>
            </a:r>
            <a:r>
              <a:rPr lang="en-US" sz="1600" dirty="0">
                <a:latin typeface="Corbel" pitchFamily="34" charset="0"/>
              </a:rPr>
              <a:t> well.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We visited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them</a:t>
            </a:r>
            <a:r>
              <a:rPr lang="en-US" sz="1600" dirty="0">
                <a:latin typeface="Corbel" pitchFamily="34" charset="0"/>
              </a:rPr>
              <a:t> last week.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I just saw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him</a:t>
            </a:r>
            <a:r>
              <a:rPr lang="en-US" sz="1600" dirty="0">
                <a:latin typeface="Corbel" pitchFamily="34" charset="0"/>
              </a:rPr>
              <a:t> yesterday.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I told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him</a:t>
            </a:r>
            <a:r>
              <a:rPr lang="en-US" sz="1600" dirty="0">
                <a:latin typeface="Corbel" pitchFamily="34" charset="0"/>
              </a:rPr>
              <a:t> that I will arrive to the party.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Can you give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me</a:t>
            </a:r>
            <a:r>
              <a:rPr lang="en-US" sz="1600" dirty="0">
                <a:latin typeface="Corbel" pitchFamily="34" charset="0"/>
              </a:rPr>
              <a:t> your number?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I’m giving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my books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to you </a:t>
            </a:r>
            <a:r>
              <a:rPr lang="en-US" sz="1400" i="1" dirty="0">
                <a:latin typeface="Corbel" pitchFamily="34" charset="0"/>
              </a:rPr>
              <a:t>(s).</a:t>
            </a:r>
            <a:endParaRPr lang="en-US" sz="1600" i="1" dirty="0">
              <a:latin typeface="Corbel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You are showing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her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your new hat</a:t>
            </a:r>
            <a:r>
              <a:rPr lang="en-US" sz="1600" dirty="0">
                <a:latin typeface="Corbel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They are leaving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the cookies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for us</a:t>
            </a:r>
            <a:r>
              <a:rPr lang="en-US" sz="1600" dirty="0">
                <a:latin typeface="Corbel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Are you buying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a gift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for them</a:t>
            </a:r>
            <a:r>
              <a:rPr lang="en-US" sz="1600" dirty="0">
                <a:latin typeface="Corbel" pitchFamily="34" charset="0"/>
              </a:rPr>
              <a:t>?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I forgot to bring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the candy </a:t>
            </a:r>
            <a:r>
              <a:rPr lang="en-US" sz="1600" dirty="0">
                <a:solidFill>
                  <a:srgbClr val="0000FF"/>
                </a:solidFill>
                <a:latin typeface="Corbel" pitchFamily="34" charset="0"/>
              </a:rPr>
              <a:t>for them</a:t>
            </a:r>
            <a:r>
              <a:rPr lang="en-US" sz="1600" dirty="0">
                <a:latin typeface="Corbel" pitchFamily="34" charset="0"/>
              </a:rPr>
              <a:t>.</a:t>
            </a:r>
            <a:endParaRPr lang="en-US" sz="1600" dirty="0"/>
          </a:p>
          <a:p>
            <a:pPr algn="r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34990980-91A4-4626-942B-A59979A6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44650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>
                <a:latin typeface="Corbel" pitchFamily="34" charset="0"/>
              </a:rPr>
              <a:t>Tu</a:t>
            </a:r>
            <a:r>
              <a:rPr lang="en-US" sz="1600" dirty="0">
                <a:latin typeface="Corbel" pitchFamily="34" charset="0"/>
              </a:rPr>
              <a:t> ………..  </a:t>
            </a:r>
            <a:r>
              <a:rPr lang="en-US" sz="1600" dirty="0" err="1">
                <a:latin typeface="Corbel" pitchFamily="34" charset="0"/>
              </a:rPr>
              <a:t>parles</a:t>
            </a:r>
            <a:r>
              <a:rPr lang="en-US" sz="1600" dirty="0">
                <a:latin typeface="Corbel" pitchFamily="34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D927D-3C6E-6B94-67D8-DBEE78AFB745}"/>
              </a:ext>
            </a:extLst>
          </p:cNvPr>
          <p:cNvSpPr txBox="1"/>
          <p:nvPr/>
        </p:nvSpPr>
        <p:spPr>
          <a:xfrm>
            <a:off x="4732930" y="1600200"/>
            <a:ext cx="44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endParaRPr lang="en-US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4633220-EFB2-1594-59A3-B970BF73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981200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orbel" pitchFamily="34" charset="0"/>
              </a:rPr>
              <a:t>Je ……….  </a:t>
            </a:r>
            <a:r>
              <a:rPr lang="en-US" sz="1600" dirty="0" err="1">
                <a:latin typeface="Corbel" pitchFamily="34" charset="0"/>
              </a:rPr>
              <a:t>ai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prêté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mes</a:t>
            </a:r>
            <a:r>
              <a:rPr lang="en-US" sz="1600" dirty="0">
                <a:latin typeface="Corbel" pitchFamily="34" charset="0"/>
              </a:rPr>
              <a:t> notes.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482D09B-6F41-551E-2045-43C4845EF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622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>
                <a:latin typeface="Corbel" pitchFamily="34" charset="0"/>
              </a:rPr>
              <a:t>Mes</a:t>
            </a:r>
            <a:r>
              <a:rPr lang="en-US" sz="1600" dirty="0">
                <a:latin typeface="Corbel" pitchFamily="34" charset="0"/>
              </a:rPr>
              <a:t> parents  ………  </a:t>
            </a:r>
            <a:r>
              <a:rPr lang="en-US" sz="1600" dirty="0" err="1">
                <a:latin typeface="Corbel" pitchFamily="34" charset="0"/>
              </a:rPr>
              <a:t>téléphonent</a:t>
            </a:r>
            <a:r>
              <a:rPr lang="en-US" sz="1600" dirty="0">
                <a:latin typeface="Corbel" pitchFamily="34" charset="0"/>
              </a:rPr>
              <a:t>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31395F9-A72E-E9B6-48DF-223430957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09446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orbel" pitchFamily="34" charset="0"/>
              </a:rPr>
              <a:t>Je ….. invite.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4FE316F-D653-47DD-ED1D-3585D3E60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48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orbel" pitchFamily="34" charset="0"/>
              </a:rPr>
              <a:t>Nous  ………  </a:t>
            </a:r>
            <a:r>
              <a:rPr lang="en-US" sz="1600" dirty="0" err="1">
                <a:latin typeface="Corbel" pitchFamily="34" charset="0"/>
              </a:rPr>
              <a:t>connaissons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bien</a:t>
            </a:r>
            <a:r>
              <a:rPr lang="en-US" sz="1600" dirty="0">
                <a:latin typeface="Corbel" pitchFamily="34" charset="0"/>
              </a:rPr>
              <a:t>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CA8C1A9-9902-7910-F975-1FD42A8E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29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orbel" pitchFamily="34" charset="0"/>
              </a:rPr>
              <a:t>Nous ……... </a:t>
            </a:r>
            <a:r>
              <a:rPr lang="en-US" sz="1600" dirty="0" err="1">
                <a:latin typeface="Corbel" pitchFamily="34" charset="0"/>
              </a:rPr>
              <a:t>avons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rendu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visite</a:t>
            </a:r>
            <a:r>
              <a:rPr lang="en-US" sz="1600" dirty="0">
                <a:latin typeface="Corbel" pitchFamily="34" charset="0"/>
              </a:rPr>
              <a:t> la </a:t>
            </a:r>
            <a:r>
              <a:rPr lang="en-US" sz="1600" dirty="0" err="1">
                <a:latin typeface="Corbel" pitchFamily="34" charset="0"/>
              </a:rPr>
              <a:t>semaine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dernière</a:t>
            </a:r>
            <a:r>
              <a:rPr lang="en-US" sz="1600" dirty="0">
                <a:latin typeface="Corbel" pitchFamily="34" charset="0"/>
              </a:rPr>
              <a:t>.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9503F9E-18C3-0F0C-41B7-8D18BDB5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10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orbel" pitchFamily="34" charset="0"/>
              </a:rPr>
              <a:t>Je </a:t>
            </a:r>
            <a:r>
              <a:rPr lang="en-US" sz="1600" dirty="0" err="1">
                <a:latin typeface="Corbel" pitchFamily="34" charset="0"/>
              </a:rPr>
              <a:t>viens</a:t>
            </a:r>
            <a:r>
              <a:rPr lang="en-US" sz="1600" dirty="0">
                <a:latin typeface="Corbel" pitchFamily="34" charset="0"/>
              </a:rPr>
              <a:t> de …… </a:t>
            </a:r>
            <a:r>
              <a:rPr lang="en-US" sz="1600" dirty="0" err="1">
                <a:latin typeface="Corbel" pitchFamily="34" charset="0"/>
              </a:rPr>
              <a:t>voir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hier</a:t>
            </a:r>
            <a:r>
              <a:rPr lang="en-US" sz="1600" dirty="0">
                <a:latin typeface="Corbel" pitchFamily="34" charset="0"/>
              </a:rPr>
              <a:t>.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F10E09D-1560-A563-47D4-2027527C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orbel" pitchFamily="34" charset="0"/>
              </a:rPr>
              <a:t>Je  …….  ai </a:t>
            </a:r>
            <a:r>
              <a:rPr lang="en-US" sz="1600" dirty="0" err="1">
                <a:latin typeface="Corbel" pitchFamily="34" charset="0"/>
              </a:rPr>
              <a:t>dit</a:t>
            </a:r>
            <a:r>
              <a:rPr lang="en-US" sz="1600" dirty="0">
                <a:latin typeface="Corbel" pitchFamily="34" charset="0"/>
              </a:rPr>
              <a:t> que </a:t>
            </a:r>
            <a:r>
              <a:rPr lang="en-US" sz="1600" dirty="0" err="1">
                <a:latin typeface="Corbel" pitchFamily="34" charset="0"/>
              </a:rPr>
              <a:t>j’arriverai</a:t>
            </a:r>
            <a:r>
              <a:rPr lang="en-US" sz="1600" dirty="0">
                <a:latin typeface="Corbel" pitchFamily="34" charset="0"/>
              </a:rPr>
              <a:t> à la fête à 20h.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2025EC2D-B565-7A3A-F802-809F0AB4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>
                <a:latin typeface="Corbel" pitchFamily="34" charset="0"/>
              </a:rPr>
              <a:t>Tu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peux</a:t>
            </a:r>
            <a:r>
              <a:rPr lang="en-US" sz="1600" dirty="0">
                <a:latin typeface="Corbel" pitchFamily="34" charset="0"/>
              </a:rPr>
              <a:t> ………  </a:t>
            </a:r>
            <a:r>
              <a:rPr lang="en-US" sz="1600" dirty="0" err="1">
                <a:latin typeface="Corbel" pitchFamily="34" charset="0"/>
              </a:rPr>
              <a:t>donner</a:t>
            </a:r>
            <a:r>
              <a:rPr lang="en-US" sz="1600" dirty="0">
                <a:latin typeface="Corbel" pitchFamily="34" charset="0"/>
              </a:rPr>
              <a:t> ton </a:t>
            </a:r>
            <a:r>
              <a:rPr lang="en-US" sz="1600" dirty="0" err="1">
                <a:latin typeface="Corbel" pitchFamily="34" charset="0"/>
              </a:rPr>
              <a:t>numéro</a:t>
            </a:r>
            <a:r>
              <a:rPr lang="en-US" sz="1600" dirty="0">
                <a:latin typeface="Corbel" pitchFamily="34" charset="0"/>
              </a:rPr>
              <a:t>? 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91BE4C94-4839-CA65-566D-9FD45D7F9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530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orbel" pitchFamily="34" charset="0"/>
              </a:rPr>
              <a:t>Je ………  </a:t>
            </a:r>
            <a:r>
              <a:rPr lang="en-US" sz="1600" dirty="0" err="1">
                <a:latin typeface="Corbel" pitchFamily="34" charset="0"/>
              </a:rPr>
              <a:t>donne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mes</a:t>
            </a:r>
            <a:r>
              <a:rPr lang="en-US" sz="1600" dirty="0">
                <a:latin typeface="Corbel" pitchFamily="34" charset="0"/>
              </a:rPr>
              <a:t> livres.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523BED14-EE5A-5734-E02E-5C46B34F8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578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orbel" pitchFamily="34" charset="0"/>
              </a:rPr>
              <a:t>Tu ………… </a:t>
            </a:r>
            <a:r>
              <a:rPr lang="en-US" sz="1600" dirty="0" err="1">
                <a:latin typeface="Corbel" pitchFamily="34" charset="0"/>
              </a:rPr>
              <a:t>montres</a:t>
            </a:r>
            <a:r>
              <a:rPr lang="en-US" sz="1600" dirty="0">
                <a:latin typeface="Corbel" pitchFamily="34" charset="0"/>
              </a:rPr>
              <a:t> ton nouveau chapeau.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EA315B66-1A95-EA34-CCA3-A1F4FE92E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388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>
                <a:latin typeface="Corbel" pitchFamily="34" charset="0"/>
              </a:rPr>
              <a:t>Ils</a:t>
            </a:r>
            <a:r>
              <a:rPr lang="en-US" sz="1600" dirty="0">
                <a:latin typeface="Corbel" pitchFamily="34" charset="0"/>
              </a:rPr>
              <a:t>  …………  </a:t>
            </a:r>
            <a:r>
              <a:rPr lang="en-US" sz="1600" dirty="0" err="1">
                <a:latin typeface="Corbel" pitchFamily="34" charset="0"/>
              </a:rPr>
              <a:t>laissent</a:t>
            </a:r>
            <a:r>
              <a:rPr lang="en-US" sz="1600" dirty="0">
                <a:latin typeface="Corbel" pitchFamily="34" charset="0"/>
              </a:rPr>
              <a:t> les biscuits.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3B80BD54-3364-E25A-512F-23492A7CF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0198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orbel" pitchFamily="34" charset="0"/>
              </a:rPr>
              <a:t>Est-</a:t>
            </a:r>
            <a:r>
              <a:rPr lang="en-US" sz="1600" dirty="0" err="1">
                <a:latin typeface="Corbel" pitchFamily="34" charset="0"/>
              </a:rPr>
              <a:t>ce</a:t>
            </a:r>
            <a:r>
              <a:rPr lang="en-US" sz="1600" dirty="0">
                <a:latin typeface="Corbel" pitchFamily="34" charset="0"/>
              </a:rPr>
              <a:t> que </a:t>
            </a:r>
            <a:r>
              <a:rPr lang="en-US" sz="1600" dirty="0" err="1">
                <a:latin typeface="Corbel" pitchFamily="34" charset="0"/>
              </a:rPr>
              <a:t>tu</a:t>
            </a:r>
            <a:r>
              <a:rPr lang="en-US" sz="1600" dirty="0">
                <a:latin typeface="Corbel" pitchFamily="34" charset="0"/>
              </a:rPr>
              <a:t> …………..  </a:t>
            </a:r>
            <a:r>
              <a:rPr lang="en-US" sz="1600" dirty="0" err="1">
                <a:latin typeface="Corbel" pitchFamily="34" charset="0"/>
              </a:rPr>
              <a:t>achètes</a:t>
            </a:r>
            <a:r>
              <a:rPr lang="en-US" sz="1600" dirty="0">
                <a:latin typeface="Corbel" pitchFamily="34" charset="0"/>
              </a:rPr>
              <a:t> un </a:t>
            </a:r>
            <a:r>
              <a:rPr lang="en-US" sz="1600" dirty="0" err="1">
                <a:latin typeface="Corbel" pitchFamily="34" charset="0"/>
              </a:rPr>
              <a:t>cadeau</a:t>
            </a:r>
            <a:r>
              <a:rPr lang="en-US" sz="1600" dirty="0">
                <a:latin typeface="Corbel" pitchFamily="34" charset="0"/>
              </a:rPr>
              <a:t>?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48DB1667-E771-247D-F9CC-19BEBCDEF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324600"/>
            <a:ext cx="449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>
                <a:latin typeface="Corbel" pitchFamily="34" charset="0"/>
              </a:rPr>
              <a:t>J’ai</a:t>
            </a:r>
            <a:r>
              <a:rPr lang="en-US" sz="1600" dirty="0">
                <a:latin typeface="Corbel" pitchFamily="34" charset="0"/>
              </a:rPr>
              <a:t> </a:t>
            </a:r>
            <a:r>
              <a:rPr lang="en-US" sz="1600" dirty="0" err="1">
                <a:latin typeface="Corbel" pitchFamily="34" charset="0"/>
              </a:rPr>
              <a:t>oublié</a:t>
            </a:r>
            <a:r>
              <a:rPr lang="en-US" sz="1600" dirty="0">
                <a:latin typeface="Corbel" pitchFamily="34" charset="0"/>
              </a:rPr>
              <a:t> de ………... </a:t>
            </a:r>
            <a:r>
              <a:rPr lang="en-US" sz="1600" dirty="0" err="1">
                <a:latin typeface="Corbel" pitchFamily="34" charset="0"/>
              </a:rPr>
              <a:t>apporter</a:t>
            </a:r>
            <a:r>
              <a:rPr lang="en-US" sz="1600" dirty="0">
                <a:latin typeface="Corbel" pitchFamily="34" charset="0"/>
              </a:rPr>
              <a:t> les bonbons.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026016-9C88-9E95-DDD0-42AC3A26B0C1}"/>
              </a:ext>
            </a:extLst>
          </p:cNvPr>
          <p:cNvSpPr txBox="1"/>
          <p:nvPr/>
        </p:nvSpPr>
        <p:spPr>
          <a:xfrm>
            <a:off x="4593609" y="1905000"/>
            <a:ext cx="81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leur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1728F-632E-24F4-5482-6B4EA043E2CD}"/>
              </a:ext>
            </a:extLst>
          </p:cNvPr>
          <p:cNvSpPr txBox="1"/>
          <p:nvPr/>
        </p:nvSpPr>
        <p:spPr>
          <a:xfrm>
            <a:off x="5486400" y="23093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E58D09-9F56-0A0A-3498-279B7FCB8689}"/>
              </a:ext>
            </a:extLst>
          </p:cNvPr>
          <p:cNvSpPr txBox="1"/>
          <p:nvPr/>
        </p:nvSpPr>
        <p:spPr>
          <a:xfrm>
            <a:off x="4572000" y="2667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l’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63A8F4-DAB8-8A9F-B3CB-69C2116F3BDE}"/>
              </a:ext>
            </a:extLst>
          </p:cNvPr>
          <p:cNvSpPr txBox="1"/>
          <p:nvPr/>
        </p:nvSpPr>
        <p:spPr>
          <a:xfrm>
            <a:off x="4876800" y="298932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les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1B6BDC-77C3-EB6C-DDCC-34291F7BC511}"/>
              </a:ext>
            </a:extLst>
          </p:cNvPr>
          <p:cNvSpPr txBox="1"/>
          <p:nvPr/>
        </p:nvSpPr>
        <p:spPr>
          <a:xfrm>
            <a:off x="4791298" y="3364468"/>
            <a:ext cx="62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leur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9BC6FD-411C-8704-F173-F95891FC51D7}"/>
              </a:ext>
            </a:extLst>
          </p:cNvPr>
          <p:cNvSpPr txBox="1"/>
          <p:nvPr/>
        </p:nvSpPr>
        <p:spPr>
          <a:xfrm>
            <a:off x="5257800" y="3767554"/>
            <a:ext cx="51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le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838FEE-B145-57FC-34C8-3A2CBB7AEC83}"/>
              </a:ext>
            </a:extLst>
          </p:cNvPr>
          <p:cNvSpPr txBox="1"/>
          <p:nvPr/>
        </p:nvSpPr>
        <p:spPr>
          <a:xfrm>
            <a:off x="4572000" y="413896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C4F90F-F398-72BA-5D4B-BAC69CD61937}"/>
              </a:ext>
            </a:extLst>
          </p:cNvPr>
          <p:cNvSpPr txBox="1"/>
          <p:nvPr/>
        </p:nvSpPr>
        <p:spPr>
          <a:xfrm>
            <a:off x="5029200" y="45223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me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9C2B46-32D4-5BBA-635B-65C287302822}"/>
              </a:ext>
            </a:extLst>
          </p:cNvPr>
          <p:cNvSpPr txBox="1"/>
          <p:nvPr/>
        </p:nvSpPr>
        <p:spPr>
          <a:xfrm>
            <a:off x="4495800" y="4888468"/>
            <a:ext cx="69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te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8764A2-3475-B9FB-2CDF-DF1458232866}"/>
              </a:ext>
            </a:extLst>
          </p:cNvPr>
          <p:cNvSpPr txBox="1"/>
          <p:nvPr/>
        </p:nvSpPr>
        <p:spPr>
          <a:xfrm>
            <a:off x="4572000" y="5193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lui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BEE6B-2E8F-A7D8-56ED-61F30CE4BACE}"/>
              </a:ext>
            </a:extLst>
          </p:cNvPr>
          <p:cNvSpPr txBox="1"/>
          <p:nvPr/>
        </p:nvSpPr>
        <p:spPr>
          <a:xfrm>
            <a:off x="4610100" y="5574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nous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D90B8-E8A1-9EB1-DAF1-A962D3BEB39C}"/>
              </a:ext>
            </a:extLst>
          </p:cNvPr>
          <p:cNvSpPr txBox="1"/>
          <p:nvPr/>
        </p:nvSpPr>
        <p:spPr>
          <a:xfrm>
            <a:off x="5486400" y="5955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leur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54A593-57CB-BE1C-BB7D-E77FE37C37D6}"/>
              </a:ext>
            </a:extLst>
          </p:cNvPr>
          <p:cNvSpPr txBox="1"/>
          <p:nvPr/>
        </p:nvSpPr>
        <p:spPr>
          <a:xfrm>
            <a:off x="5486400" y="626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leur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7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DEB6AF6-4C32-4FB3-0CF1-7F1251F7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4346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Les </a:t>
            </a:r>
            <a:r>
              <a:rPr lang="en-US" altLang="en-US" sz="2800" dirty="0" err="1">
                <a:latin typeface="Corbel" panose="020B0503020204020204" pitchFamily="34" charset="0"/>
              </a:rPr>
              <a:t>verbes</a:t>
            </a: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>
                <a:latin typeface="Corbel" panose="020B0503020204020204" pitchFamily="34" charset="0"/>
              </a:rPr>
              <a:t>en</a:t>
            </a:r>
            <a:r>
              <a:rPr lang="en-US" altLang="en-US" sz="28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Corbel" panose="020B0503020204020204" pitchFamily="34" charset="0"/>
              </a:rPr>
              <a:t>–</a:t>
            </a:r>
            <a:r>
              <a:rPr lang="en-US" alt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RE </a:t>
            </a:r>
            <a:r>
              <a:rPr lang="en-US" altLang="en-US" sz="28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irrégulier</a:t>
            </a:r>
            <a:endParaRPr lang="en-US" altLang="en-US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7EAB47D-066A-7A3E-0E23-615513F3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1524000"/>
            <a:ext cx="2362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CONDUIRE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68043C5-2E08-DF65-8B58-9F92CB55F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70038"/>
            <a:ext cx="19050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i="1" dirty="0">
                <a:solidFill>
                  <a:schemeClr val="tx2"/>
                </a:solidFill>
                <a:latin typeface="Corbel" pitchFamily="34" charset="0"/>
              </a:rPr>
              <a:t>to drive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9BD3AD09-F736-9350-2C74-3E0B8E8C3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946975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>
            <a:extLst>
              <a:ext uri="{FF2B5EF4-FFF2-40B4-BE49-F238E27FC236}">
                <a16:creationId xmlns:a16="http://schemas.microsoft.com/office/drawing/2014/main" id="{87DC1825-60A7-E230-BCE1-53C3FD091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632775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5">
            <a:extLst>
              <a:ext uri="{FF2B5EF4-FFF2-40B4-BE49-F238E27FC236}">
                <a16:creationId xmlns:a16="http://schemas.microsoft.com/office/drawing/2014/main" id="{641BF2E8-0ADB-A62E-9E31-0299C06F2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37375"/>
            <a:ext cx="0" cy="196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F1F9BC6F-36B5-CEF8-693A-F72DE0BC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135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je</a:t>
            </a:r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id="{DF61B881-3607-54A2-6AB9-B590A7A7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5" y="2399288"/>
            <a:ext cx="1263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condui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626918B6-EF87-4267-E0E6-C2773CDAC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8508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tu</a:t>
            </a:r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1A01E66D-7D64-1B2C-D419-7B51B770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8992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il / elle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716D05AD-CFA0-1778-CFE9-3E64B769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9928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nous</a:t>
            </a: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C3A8319E-9BAF-E3DD-33D7-8874CC699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8508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vous</a:t>
            </a: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id="{5A1D2095-AB58-82E6-ED8A-96C3DD34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899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ils/elles</a:t>
            </a:r>
          </a:p>
        </p:txBody>
      </p:sp>
      <p:sp>
        <p:nvSpPr>
          <p:cNvPr id="19" name="Text Box 55">
            <a:extLst>
              <a:ext uri="{FF2B5EF4-FFF2-40B4-BE49-F238E27FC236}">
                <a16:creationId xmlns:a16="http://schemas.microsoft.com/office/drawing/2014/main" id="{28783481-55BB-5615-6D24-13EBA5B5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6" y="3085088"/>
            <a:ext cx="126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condui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6ED3F735-AA54-E965-C260-6CAF9869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6" y="3689925"/>
            <a:ext cx="126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condui</a:t>
            </a:r>
            <a:r>
              <a:rPr lang="en-US" altLang="en-US" sz="2400" b="1" dirty="0">
                <a:solidFill>
                  <a:srgbClr val="FF0000"/>
                </a:solidFill>
                <a:latin typeface="Corbel" panose="020B0503020204020204" pitchFamily="34" charset="0"/>
              </a:rPr>
              <a:t>t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81D1E8A2-EF5F-4AF0-B31F-DC07D5C96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13575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condui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sons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 Box 58">
            <a:extLst>
              <a:ext uri="{FF2B5EF4-FFF2-40B4-BE49-F238E27FC236}">
                <a16:creationId xmlns:a16="http://schemas.microsoft.com/office/drawing/2014/main" id="{78DF2873-16BD-F6D6-4B29-1B8B30ED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8508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condui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sez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3" name="Text Box 59">
            <a:extLst>
              <a:ext uri="{FF2B5EF4-FFF2-40B4-BE49-F238E27FC236}">
                <a16:creationId xmlns:a16="http://schemas.microsoft.com/office/drawing/2014/main" id="{5170DFCE-7E41-9427-2982-9BBEE253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8992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condui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sent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E4119035-3E2B-65EC-BE10-A4DBAD166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err="1">
                <a:solidFill>
                  <a:schemeClr val="tx1"/>
                </a:solidFill>
                <a:latin typeface="Corbel" panose="020B0503020204020204" pitchFamily="34" charset="0"/>
              </a:rPr>
              <a:t>participe</a:t>
            </a:r>
            <a:r>
              <a:rPr lang="en-US" altLang="en-U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 passé: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05EDDF-B21C-633B-EC48-7C05A278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286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avoir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conduit</a:t>
            </a:r>
          </a:p>
        </p:txBody>
      </p:sp>
      <p:sp>
        <p:nvSpPr>
          <p:cNvPr id="26" name="Text Box 79">
            <a:extLst>
              <a:ext uri="{FF2B5EF4-FFF2-40B4-BE49-F238E27FC236}">
                <a16:creationId xmlns:a16="http://schemas.microsoft.com/office/drawing/2014/main" id="{E0CDC18F-003D-3995-BE5E-A22015A6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4557521"/>
            <a:ext cx="22542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err="1">
                <a:latin typeface="Corbel" panose="020B0503020204020204" pitchFamily="34" charset="0"/>
              </a:rPr>
              <a:t>comme</a:t>
            </a:r>
            <a:r>
              <a:rPr lang="en-US" altLang="en-US" sz="2000" i="1" dirty="0">
                <a:latin typeface="Corbel" panose="020B0503020204020204" pitchFamily="34" charset="0"/>
              </a:rPr>
              <a:t> </a:t>
            </a:r>
            <a:r>
              <a:rPr lang="en-US" altLang="en-US" sz="2000" i="1" dirty="0" err="1">
                <a:latin typeface="Corbel" panose="020B0503020204020204" pitchFamily="34" charset="0"/>
              </a:rPr>
              <a:t>conduire</a:t>
            </a:r>
            <a:r>
              <a:rPr lang="en-US" altLang="en-US" sz="2000" i="1" dirty="0">
                <a:latin typeface="Corbel" panose="020B0503020204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Corbel" panose="020B0503020204020204" pitchFamily="34" charset="0"/>
              </a:rPr>
              <a:t>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détruire</a:t>
            </a:r>
            <a:r>
              <a:rPr lang="en-US" alt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	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produire</a:t>
            </a:r>
            <a:endParaRPr lang="en-US" altLang="en-US" sz="20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réduire</a:t>
            </a:r>
            <a:endParaRPr lang="en-US" altLang="en-US" sz="20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traduire</a:t>
            </a:r>
            <a:endParaRPr lang="en-US" altLang="en-US" sz="20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5833F584-E3C5-249F-15A4-9627368F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154385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to destroy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03EBD162-19F6-4BB1-362F-E71DC696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560018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to produce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CC92593B-F659-A221-6907-558E6034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706" y="4545778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 err="1">
                <a:solidFill>
                  <a:schemeClr val="tx2"/>
                </a:solidFill>
                <a:latin typeface="Corbel" pitchFamily="34" charset="0"/>
              </a:rPr>
              <a:t>participe</a:t>
            </a: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 passé: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C3107DA1-1323-FA6C-9A40-760DF971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631" y="5154385"/>
            <a:ext cx="100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détruit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3CD17CA9-24EB-898A-2DD5-74137E99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631" y="5535385"/>
            <a:ext cx="100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produit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F548B0E4-1FD1-BB1D-DE5B-4EA04C60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24550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to reduce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61185ED8-96C2-1964-A3F3-385829CC4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05550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to translate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D44EDDE1-CDFC-64ED-11FA-BC99A33D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412" y="5924490"/>
            <a:ext cx="1309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réduit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E84A7980-8AA6-4FB7-2A03-6A9388B7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631" y="6324600"/>
            <a:ext cx="100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traduit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DEB6AF6-4C32-4FB3-0CF1-7F1251F7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4346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Les </a:t>
            </a:r>
            <a:r>
              <a:rPr lang="en-US" altLang="en-US" sz="2800" dirty="0" err="1">
                <a:latin typeface="Corbel" panose="020B0503020204020204" pitchFamily="34" charset="0"/>
              </a:rPr>
              <a:t>verbes</a:t>
            </a: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>
                <a:latin typeface="Corbel" panose="020B0503020204020204" pitchFamily="34" charset="0"/>
              </a:rPr>
              <a:t>en</a:t>
            </a:r>
            <a:r>
              <a:rPr lang="en-US" altLang="en-US" sz="28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Corbel" panose="020B0503020204020204" pitchFamily="34" charset="0"/>
              </a:rPr>
              <a:t>–</a:t>
            </a:r>
            <a:r>
              <a:rPr lang="en-US" alt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RE </a:t>
            </a:r>
            <a:r>
              <a:rPr lang="en-US" altLang="en-US" sz="28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irrégulier</a:t>
            </a:r>
            <a:endParaRPr lang="en-US" altLang="en-US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7EAB47D-066A-7A3E-0E23-615513F3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1524000"/>
            <a:ext cx="2362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METTRE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68043C5-2E08-DF65-8B58-9F92CB55F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9" y="1570038"/>
            <a:ext cx="28955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i="1" dirty="0">
                <a:solidFill>
                  <a:schemeClr val="tx2"/>
                </a:solidFill>
                <a:latin typeface="Corbel" pitchFamily="34" charset="0"/>
              </a:rPr>
              <a:t>to put (on), to place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9BD3AD09-F736-9350-2C74-3E0B8E8C3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946975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>
            <a:extLst>
              <a:ext uri="{FF2B5EF4-FFF2-40B4-BE49-F238E27FC236}">
                <a16:creationId xmlns:a16="http://schemas.microsoft.com/office/drawing/2014/main" id="{87DC1825-60A7-E230-BCE1-53C3FD091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632775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5">
            <a:extLst>
              <a:ext uri="{FF2B5EF4-FFF2-40B4-BE49-F238E27FC236}">
                <a16:creationId xmlns:a16="http://schemas.microsoft.com/office/drawing/2014/main" id="{641BF2E8-0ADB-A62E-9E31-0299C06F2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37375"/>
            <a:ext cx="0" cy="196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F1F9BC6F-36B5-CEF8-693A-F72DE0BC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135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je</a:t>
            </a:r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id="{DF61B881-3607-54A2-6AB9-B590A7A7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5" y="2399288"/>
            <a:ext cx="1263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met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626918B6-EF87-4267-E0E6-C2773CDAC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8508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tu</a:t>
            </a:r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1A01E66D-7D64-1B2C-D419-7B51B770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89925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il / elle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716D05AD-CFA0-1778-CFE9-3E64B769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9928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nous</a:t>
            </a: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C3A8319E-9BAF-E3DD-33D7-8874CC699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8508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vous</a:t>
            </a: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id="{5A1D2095-AB58-82E6-ED8A-96C3DD34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899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ils/elles</a:t>
            </a:r>
          </a:p>
        </p:txBody>
      </p:sp>
      <p:sp>
        <p:nvSpPr>
          <p:cNvPr id="19" name="Text Box 55">
            <a:extLst>
              <a:ext uri="{FF2B5EF4-FFF2-40B4-BE49-F238E27FC236}">
                <a16:creationId xmlns:a16="http://schemas.microsoft.com/office/drawing/2014/main" id="{28783481-55BB-5615-6D24-13EBA5B5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6" y="3085088"/>
            <a:ext cx="126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met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6ED3F735-AA54-E965-C260-6CAF9869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6" y="3689925"/>
            <a:ext cx="126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me</a:t>
            </a:r>
            <a:r>
              <a:rPr lang="en-US" altLang="en-US" sz="2400" b="1" dirty="0">
                <a:solidFill>
                  <a:srgbClr val="FF0000"/>
                </a:solidFill>
                <a:latin typeface="Corbel" panose="020B0503020204020204" pitchFamily="34" charset="0"/>
              </a:rPr>
              <a:t>t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81D1E8A2-EF5F-4AF0-B31F-DC07D5C96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13575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met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tons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 Box 58">
            <a:extLst>
              <a:ext uri="{FF2B5EF4-FFF2-40B4-BE49-F238E27FC236}">
                <a16:creationId xmlns:a16="http://schemas.microsoft.com/office/drawing/2014/main" id="{78DF2873-16BD-F6D6-4B29-1B8B30ED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8508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met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tez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3" name="Text Box 59">
            <a:extLst>
              <a:ext uri="{FF2B5EF4-FFF2-40B4-BE49-F238E27FC236}">
                <a16:creationId xmlns:a16="http://schemas.microsoft.com/office/drawing/2014/main" id="{5170DFCE-7E41-9427-2982-9BBEE253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8992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met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tent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E4119035-3E2B-65EC-BE10-A4DBAD166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err="1">
                <a:solidFill>
                  <a:schemeClr val="tx1"/>
                </a:solidFill>
                <a:latin typeface="Corbel" panose="020B0503020204020204" pitchFamily="34" charset="0"/>
              </a:rPr>
              <a:t>participe</a:t>
            </a:r>
            <a:r>
              <a:rPr lang="en-US" altLang="en-U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 passé: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05EDDF-B21C-633B-EC48-7C05A278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286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avoir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mis</a:t>
            </a:r>
          </a:p>
        </p:txBody>
      </p:sp>
      <p:sp>
        <p:nvSpPr>
          <p:cNvPr id="26" name="Text Box 79">
            <a:extLst>
              <a:ext uri="{FF2B5EF4-FFF2-40B4-BE49-F238E27FC236}">
                <a16:creationId xmlns:a16="http://schemas.microsoft.com/office/drawing/2014/main" id="{E0CDC18F-003D-3995-BE5E-A22015A6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4557521"/>
            <a:ext cx="225425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err="1">
                <a:latin typeface="Corbel" panose="020B0503020204020204" pitchFamily="34" charset="0"/>
              </a:rPr>
              <a:t>comme</a:t>
            </a:r>
            <a:r>
              <a:rPr lang="en-US" altLang="en-US" sz="2000" i="1" dirty="0">
                <a:latin typeface="Corbel" panose="020B0503020204020204" pitchFamily="34" charset="0"/>
              </a:rPr>
              <a:t> </a:t>
            </a:r>
            <a:r>
              <a:rPr lang="en-US" altLang="en-US" sz="2000" i="1" dirty="0" err="1">
                <a:latin typeface="Corbel" panose="020B0503020204020204" pitchFamily="34" charset="0"/>
              </a:rPr>
              <a:t>mettre</a:t>
            </a:r>
            <a:r>
              <a:rPr lang="en-US" altLang="en-US" sz="2000" i="1" dirty="0">
                <a:latin typeface="Corbel" panose="020B0503020204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Corbel" panose="020B050302020402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permettre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	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promettre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5833F584-E3C5-249F-15A4-9627368F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799" y="5238750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to allow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03EBD162-19F6-4BB1-362F-E71DC696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35495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to promise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CC92593B-F659-A221-6907-558E6034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706" y="4545778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 err="1">
                <a:solidFill>
                  <a:schemeClr val="tx2"/>
                </a:solidFill>
                <a:latin typeface="Corbel" pitchFamily="34" charset="0"/>
              </a:rPr>
              <a:t>participe</a:t>
            </a: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 passé: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C3107DA1-1323-FA6C-9A40-760DF971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631" y="5154385"/>
            <a:ext cx="100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permis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3CD17CA9-24EB-898A-2DD5-74137E99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243" y="5927251"/>
            <a:ext cx="100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promis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DEB6AF6-4C32-4FB3-0CF1-7F1251F7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4346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Les </a:t>
            </a:r>
            <a:r>
              <a:rPr lang="en-US" altLang="en-US" sz="2800" dirty="0" err="1">
                <a:latin typeface="Corbel" panose="020B0503020204020204" pitchFamily="34" charset="0"/>
              </a:rPr>
              <a:t>verbes</a:t>
            </a: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>
                <a:latin typeface="Corbel" panose="020B0503020204020204" pitchFamily="34" charset="0"/>
              </a:rPr>
              <a:t>en</a:t>
            </a:r>
            <a:r>
              <a:rPr lang="en-US" altLang="en-US" sz="28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Corbel" panose="020B0503020204020204" pitchFamily="34" charset="0"/>
              </a:rPr>
              <a:t>–</a:t>
            </a:r>
            <a:r>
              <a:rPr lang="en-US" alt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RE </a:t>
            </a:r>
            <a:r>
              <a:rPr lang="en-US" altLang="en-US" sz="28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irrégulier</a:t>
            </a:r>
            <a:endParaRPr lang="en-US" altLang="en-US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7EAB47D-066A-7A3E-0E23-615513F3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11987"/>
            <a:ext cx="2362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RIRE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68043C5-2E08-DF65-8B58-9F92CB55F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648" y="1856862"/>
            <a:ext cx="28955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i="1" dirty="0">
                <a:solidFill>
                  <a:schemeClr val="tx2"/>
                </a:solidFill>
                <a:latin typeface="Corbel" pitchFamily="34" charset="0"/>
              </a:rPr>
              <a:t>to laugh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9BD3AD09-F736-9350-2C74-3E0B8E8C3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52859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>
            <a:extLst>
              <a:ext uri="{FF2B5EF4-FFF2-40B4-BE49-F238E27FC236}">
                <a16:creationId xmlns:a16="http://schemas.microsoft.com/office/drawing/2014/main" id="{87DC1825-60A7-E230-BCE1-53C3FD091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938659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5">
            <a:extLst>
              <a:ext uri="{FF2B5EF4-FFF2-40B4-BE49-F238E27FC236}">
                <a16:creationId xmlns:a16="http://schemas.microsoft.com/office/drawing/2014/main" id="{641BF2E8-0ADB-A62E-9E31-0299C06F2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643259"/>
            <a:ext cx="0" cy="196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F1F9BC6F-36B5-CEF8-693A-F72DE0BC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19459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je</a:t>
            </a:r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id="{DF61B881-3607-54A2-6AB9-B590A7A7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5" y="2705172"/>
            <a:ext cx="1263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626918B6-EF87-4267-E0E6-C2773CDAC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90972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tu</a:t>
            </a:r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1A01E66D-7D64-1B2C-D419-7B51B770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95809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il / elle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716D05AD-CFA0-1778-CFE9-3E64B769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705172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nous</a:t>
            </a: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C3A8319E-9BAF-E3DD-33D7-8874CC699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390972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vous</a:t>
            </a: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id="{5A1D2095-AB58-82E6-ED8A-96C3DD34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995809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ils/elles</a:t>
            </a:r>
          </a:p>
        </p:txBody>
      </p:sp>
      <p:sp>
        <p:nvSpPr>
          <p:cNvPr id="19" name="Text Box 55">
            <a:extLst>
              <a:ext uri="{FF2B5EF4-FFF2-40B4-BE49-F238E27FC236}">
                <a16:creationId xmlns:a16="http://schemas.microsoft.com/office/drawing/2014/main" id="{28783481-55BB-5615-6D24-13EBA5B50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6" y="3390972"/>
            <a:ext cx="126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6ED3F735-AA54-E965-C260-6CAF9869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6" y="3995809"/>
            <a:ext cx="126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t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81D1E8A2-EF5F-4AF0-B31F-DC07D5C96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71945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ons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 Box 58">
            <a:extLst>
              <a:ext uri="{FF2B5EF4-FFF2-40B4-BE49-F238E27FC236}">
                <a16:creationId xmlns:a16="http://schemas.microsoft.com/office/drawing/2014/main" id="{78DF2873-16BD-F6D6-4B29-1B8B30ED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390972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ez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3" name="Text Box 59">
            <a:extLst>
              <a:ext uri="{FF2B5EF4-FFF2-40B4-BE49-F238E27FC236}">
                <a16:creationId xmlns:a16="http://schemas.microsoft.com/office/drawing/2014/main" id="{5170DFCE-7E41-9427-2982-9BBEE253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995809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ri</a:t>
            </a: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ent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E4119035-3E2B-65EC-BE10-A4DBAD166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287084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err="1">
                <a:solidFill>
                  <a:schemeClr val="tx1"/>
                </a:solidFill>
                <a:latin typeface="Corbel" panose="020B0503020204020204" pitchFamily="34" charset="0"/>
              </a:rPr>
              <a:t>participe</a:t>
            </a:r>
            <a:r>
              <a:rPr lang="en-US" altLang="en-U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 passé: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05EDDF-B21C-633B-EC48-7C05A278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591884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avoir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ri</a:t>
            </a:r>
            <a:endParaRPr lang="en-US" altLang="en-US" sz="2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 Box 79">
            <a:extLst>
              <a:ext uri="{FF2B5EF4-FFF2-40B4-BE49-F238E27FC236}">
                <a16:creationId xmlns:a16="http://schemas.microsoft.com/office/drawing/2014/main" id="{E0CDC18F-003D-3995-BE5E-A22015A6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4863405"/>
            <a:ext cx="2254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err="1">
                <a:latin typeface="Corbel" panose="020B0503020204020204" pitchFamily="34" charset="0"/>
              </a:rPr>
              <a:t>comme</a:t>
            </a:r>
            <a:r>
              <a:rPr lang="en-US" altLang="en-US" sz="2000" i="1" dirty="0">
                <a:latin typeface="Corbel" panose="020B0503020204020204" pitchFamily="34" charset="0"/>
              </a:rPr>
              <a:t> </a:t>
            </a:r>
            <a:r>
              <a:rPr lang="en-US" altLang="en-US" sz="2000" i="1" dirty="0" err="1">
                <a:latin typeface="Corbel" panose="020B0503020204020204" pitchFamily="34" charset="0"/>
              </a:rPr>
              <a:t>rire</a:t>
            </a:r>
            <a:r>
              <a:rPr lang="en-US" altLang="en-US" sz="2000" i="1" dirty="0">
                <a:latin typeface="Corbel" panose="020B0503020204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Corbel" panose="020B050302020402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sourire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	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5833F584-E3C5-249F-15A4-9627368F1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799" y="5544634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to smile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CC92593B-F659-A221-6907-558E6034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63405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 err="1">
                <a:solidFill>
                  <a:schemeClr val="tx2"/>
                </a:solidFill>
                <a:latin typeface="Corbel" pitchFamily="34" charset="0"/>
              </a:rPr>
              <a:t>participe</a:t>
            </a: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 passé: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C3107DA1-1323-FA6C-9A40-760DF971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293" y="5531628"/>
            <a:ext cx="1004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souri</a:t>
            </a:r>
            <a:endParaRPr lang="en-US" alt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1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CEC0F76-5080-48C7-4B01-266D76253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L’IMPÉRATIF des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verbes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-RE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EB4889C-CA43-7ABB-31CC-281C6387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570831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>
                <a:latin typeface="Corbel" panose="020B0503020204020204" pitchFamily="34" charset="0"/>
              </a:rPr>
              <a:t>used to make suggestions, give orders and advice</a:t>
            </a:r>
            <a:endParaRPr lang="en-US" altLang="en-US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3CF422-F000-611C-7E95-5E2E891E4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80938"/>
              </p:ext>
            </p:extLst>
          </p:nvPr>
        </p:nvGraphicFramePr>
        <p:xfrm>
          <a:off x="762000" y="2590800"/>
          <a:ext cx="8077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attendre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conduire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mettre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rire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faire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141">
            <a:extLst>
              <a:ext uri="{FF2B5EF4-FFF2-40B4-BE49-F238E27FC236}">
                <a16:creationId xmlns:a16="http://schemas.microsoft.com/office/drawing/2014/main" id="{F67CCDAA-53F2-CE70-AD1B-1E95858A4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14713"/>
            <a:ext cx="9144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(tu)</a:t>
            </a:r>
            <a:endParaRPr lang="en-US" altLang="en-US" sz="1800" b="1">
              <a:solidFill>
                <a:schemeClr val="bg2"/>
              </a:solidFill>
              <a:latin typeface="Corbel" panose="020B0503020204020204" pitchFamily="34" charset="0"/>
            </a:endParaRPr>
          </a:p>
          <a:p>
            <a:pPr>
              <a:spcBef>
                <a:spcPts val="2400"/>
              </a:spcBef>
              <a:buClrTx/>
              <a:buSzTx/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(nous)</a:t>
            </a:r>
            <a:endParaRPr lang="en-US" altLang="en-US" sz="1800" b="1">
              <a:solidFill>
                <a:schemeClr val="bg2"/>
              </a:solidFill>
              <a:latin typeface="Corbel" panose="020B0503020204020204" pitchFamily="34" charset="0"/>
            </a:endParaRPr>
          </a:p>
          <a:p>
            <a:pPr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(vous)</a:t>
            </a:r>
            <a:endParaRPr lang="en-US" altLang="en-US" sz="1800" b="1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 Box 139">
            <a:extLst>
              <a:ext uri="{FF2B5EF4-FFF2-40B4-BE49-F238E27FC236}">
                <a16:creationId xmlns:a16="http://schemas.microsoft.com/office/drawing/2014/main" id="{9186BDE9-159D-B916-D449-7C0AFA026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354388"/>
            <a:ext cx="144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Corbel" panose="020B0503020204020204" pitchFamily="34" charset="0"/>
              </a:rPr>
              <a:t>attend</a:t>
            </a:r>
            <a:r>
              <a:rPr lang="en-US" altLang="en-US" sz="2200" b="1" dirty="0">
                <a:solidFill>
                  <a:srgbClr val="0000FF"/>
                </a:solidFill>
                <a:latin typeface="Corbel" panose="020B0503020204020204" pitchFamily="34" charset="0"/>
              </a:rPr>
              <a:t>s</a:t>
            </a:r>
          </a:p>
          <a:p>
            <a:pPr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en-US" sz="2200" dirty="0" err="1">
                <a:latin typeface="Corbel" panose="020B0503020204020204" pitchFamily="34" charset="0"/>
              </a:rPr>
              <a:t>attend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ons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en-US" sz="2200" dirty="0" err="1">
                <a:latin typeface="Corbel" panose="020B0503020204020204" pitchFamily="34" charset="0"/>
              </a:rPr>
              <a:t>attend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ez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Box 142">
            <a:extLst>
              <a:ext uri="{FF2B5EF4-FFF2-40B4-BE49-F238E27FC236}">
                <a16:creationId xmlns:a16="http://schemas.microsoft.com/office/drawing/2014/main" id="{1C193AC5-13E8-E615-8F5E-A125790C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430588"/>
            <a:ext cx="152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latin typeface="Corbel" panose="020B0503020204020204" pitchFamily="34" charset="0"/>
              </a:rPr>
              <a:t>condu</a:t>
            </a:r>
            <a:r>
              <a:rPr lang="en-US" altLang="en-US" sz="2200" dirty="0" err="1">
                <a:solidFill>
                  <a:schemeClr val="tx1"/>
                </a:solidFill>
                <a:latin typeface="Corbel" panose="020B0503020204020204" pitchFamily="34" charset="0"/>
              </a:rPr>
              <a:t>i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latin typeface="Corbel" panose="020B0503020204020204" pitchFamily="34" charset="0"/>
              </a:rPr>
              <a:t>condui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sons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latin typeface="Corbel" panose="020B0503020204020204" pitchFamily="34" charset="0"/>
              </a:rPr>
              <a:t>condui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sez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 Box 143">
            <a:extLst>
              <a:ext uri="{FF2B5EF4-FFF2-40B4-BE49-F238E27FC236}">
                <a16:creationId xmlns:a16="http://schemas.microsoft.com/office/drawing/2014/main" id="{B89490F1-D77E-4170-B048-B821A766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430588"/>
            <a:ext cx="1752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latin typeface="Corbel" panose="020B0503020204020204" pitchFamily="34" charset="0"/>
              </a:rPr>
              <a:t>met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latin typeface="Corbel" panose="020B0503020204020204" pitchFamily="34" charset="0"/>
              </a:rPr>
              <a:t>met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tons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latin typeface="Corbel" panose="020B0503020204020204" pitchFamily="34" charset="0"/>
              </a:rPr>
              <a:t>met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tez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 Box 144">
            <a:extLst>
              <a:ext uri="{FF2B5EF4-FFF2-40B4-BE49-F238E27FC236}">
                <a16:creationId xmlns:a16="http://schemas.microsoft.com/office/drawing/2014/main" id="{EBBA252B-D8F1-CF5F-14E4-3F6124FDE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429000"/>
            <a:ext cx="1219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solidFill>
                  <a:schemeClr val="tx1"/>
                </a:solidFill>
                <a:latin typeface="Corbel" panose="020B0503020204020204" pitchFamily="34" charset="0"/>
              </a:rPr>
              <a:t>ri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solidFill>
                  <a:schemeClr val="tx1"/>
                </a:solidFill>
                <a:latin typeface="Corbel" panose="020B0503020204020204" pitchFamily="34" charset="0"/>
              </a:rPr>
              <a:t>ri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ons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solidFill>
                  <a:schemeClr val="tx1"/>
                </a:solidFill>
                <a:latin typeface="Corbel" panose="020B0503020204020204" pitchFamily="34" charset="0"/>
              </a:rPr>
              <a:t>ri</a:t>
            </a:r>
            <a:r>
              <a:rPr lang="en-US" altLang="en-US" sz="22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ez</a:t>
            </a:r>
            <a:endParaRPr lang="en-US" altLang="en-US" sz="22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 Box 144">
            <a:extLst>
              <a:ext uri="{FF2B5EF4-FFF2-40B4-BE49-F238E27FC236}">
                <a16:creationId xmlns:a16="http://schemas.microsoft.com/office/drawing/2014/main" id="{DA1C8DD8-4DD0-4E72-062A-A0FE00AD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29000"/>
            <a:ext cx="1066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solidFill>
                  <a:schemeClr val="tx1"/>
                </a:solidFill>
                <a:latin typeface="Corbel" panose="020B0503020204020204" pitchFamily="34" charset="0"/>
              </a:rPr>
              <a:t>fais</a:t>
            </a:r>
            <a:endParaRPr lang="en-US" altLang="en-US" sz="2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solidFill>
                  <a:schemeClr val="tx1"/>
                </a:solidFill>
                <a:latin typeface="Corbel" panose="020B0503020204020204" pitchFamily="34" charset="0"/>
              </a:rPr>
              <a:t>faisons</a:t>
            </a:r>
            <a:endParaRPr lang="en-US" altLang="en-US" sz="2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err="1">
                <a:solidFill>
                  <a:schemeClr val="tx1"/>
                </a:solidFill>
                <a:latin typeface="Corbel" panose="020B0503020204020204" pitchFamily="34" charset="0"/>
              </a:rPr>
              <a:t>faites</a:t>
            </a:r>
            <a:endParaRPr lang="en-US" altLang="en-US" sz="2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 Box 138">
            <a:extLst>
              <a:ext uri="{FF2B5EF4-FFF2-40B4-BE49-F238E27FC236}">
                <a16:creationId xmlns:a16="http://schemas.microsoft.com/office/drawing/2014/main" id="{16E87802-AF01-2067-8A25-8A4E100E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5430170"/>
            <a:ext cx="6276975" cy="445635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18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dirty="0">
                <a:latin typeface="Corbel" panose="020B0503020204020204" pitchFamily="34" charset="0"/>
              </a:rPr>
              <a:t>negative imperative:  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ne</a:t>
            </a:r>
            <a:r>
              <a:rPr lang="en-US" altLang="en-US" sz="2800" dirty="0">
                <a:latin typeface="Corbel" panose="020B0503020204020204" pitchFamily="34" charset="0"/>
              </a:rPr>
              <a:t> + VERB + 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pas</a:t>
            </a:r>
            <a:r>
              <a:rPr lang="en-US" altLang="en-US" sz="1800" dirty="0">
                <a:solidFill>
                  <a:schemeClr val="bg2"/>
                </a:solidFill>
                <a:latin typeface="Corbel" panose="020B0503020204020204" pitchFamily="34" charset="0"/>
              </a:rPr>
              <a:t>   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9E7A735B-413E-3FD6-4BAF-E9ACCC58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055813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rbel" panose="020B0503020204020204" pitchFamily="34" charset="0"/>
              </a:rPr>
              <a:t>like other verb groups: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9367FE-6B43-1E5C-8CBD-DF23591A10D9}"/>
              </a:ext>
            </a:extLst>
          </p:cNvPr>
          <p:cNvSpPr txBox="1"/>
          <p:nvPr/>
        </p:nvSpPr>
        <p:spPr>
          <a:xfrm>
            <a:off x="2438400" y="6053957"/>
            <a:ext cx="4572000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Ne </a:t>
            </a:r>
            <a:r>
              <a:rPr lang="en-US" altLang="en-US" sz="2800" dirty="0" err="1">
                <a:latin typeface="Corbel" panose="020B0503020204020204" pitchFamily="34" charset="0"/>
              </a:rPr>
              <a:t>conduis</a:t>
            </a:r>
            <a:r>
              <a:rPr lang="en-US" altLang="en-US" sz="2800" dirty="0">
                <a:latin typeface="Corbel" panose="020B0503020204020204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pas </a:t>
            </a:r>
            <a:r>
              <a:rPr lang="en-US" altLang="en-US" sz="2800" dirty="0">
                <a:latin typeface="Corbel" panose="020B0503020204020204" pitchFamily="34" charset="0"/>
              </a:rPr>
              <a:t>trop </a:t>
            </a:r>
            <a:r>
              <a:rPr lang="en-US" altLang="en-US" sz="2800" dirty="0" err="1">
                <a:latin typeface="Corbel" panose="020B0503020204020204" pitchFamily="34" charset="0"/>
              </a:rPr>
              <a:t>vite</a:t>
            </a:r>
            <a:r>
              <a:rPr lang="en-US" altLang="en-US" sz="2800" dirty="0">
                <a:latin typeface="Corbel" panose="020B0503020204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05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81346B3-A3C7-6B32-DEBE-BFA0EC4F8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Révisions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tous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les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verbes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-RE</a:t>
            </a: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D2348519-24F7-27DE-8B29-101F8225C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3505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You wait at home for me.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We don’t hear the music.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Did she sell her bike?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He is wasting his time.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They are putting on their coats.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I am answering the question.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We laugh a lot. 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You always smile.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He turned in his test.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You put on your shirt.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They laughed at the clown.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I promised to go with you.</a:t>
            </a:r>
          </a:p>
          <a:p>
            <a:pPr algn="r">
              <a:spcBef>
                <a:spcPct val="50000"/>
              </a:spcBef>
            </a:pPr>
            <a:r>
              <a:rPr lang="en-US" sz="1600" i="1" dirty="0">
                <a:latin typeface="Corbel" pitchFamily="34" charset="0"/>
              </a:rPr>
              <a:t>Let’s wait for our friend.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54643ED3-81F9-04DC-F081-CAAFE6F9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770162"/>
            <a:ext cx="3429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Tu  _________ chez </a:t>
            </a:r>
            <a:r>
              <a:rPr lang="en-US" sz="1600" dirty="0" err="1">
                <a:latin typeface="Corbel" pitchFamily="34" charset="0"/>
              </a:rPr>
              <a:t>toi</a:t>
            </a:r>
            <a:r>
              <a:rPr lang="en-US" sz="1600" dirty="0">
                <a:latin typeface="Corbel" pitchFamily="34" charset="0"/>
              </a:rPr>
              <a:t> pour </a:t>
            </a:r>
            <a:r>
              <a:rPr lang="en-US" sz="1600" dirty="0" err="1">
                <a:latin typeface="Corbel" pitchFamily="34" charset="0"/>
              </a:rPr>
              <a:t>moi</a:t>
            </a:r>
            <a:r>
              <a:rPr lang="en-US" sz="1600" dirty="0">
                <a:latin typeface="Corbel"/>
              </a:rPr>
              <a:t>.</a:t>
            </a:r>
            <a:r>
              <a:rPr lang="en-US" sz="1600" dirty="0"/>
              <a:t>  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01A34B6A-658E-30B3-C8ED-4A8783B0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151162"/>
            <a:ext cx="495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Nous n’ __________  pas la musique.</a:t>
            </a:r>
            <a:endParaRPr lang="en-US" sz="1600" dirty="0"/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10DB3C7F-301C-C784-9E60-67E84970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32162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Est-</a:t>
            </a: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ce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qu’elle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 __________ son </a:t>
            </a: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vélo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?</a:t>
            </a:r>
            <a:r>
              <a:rPr lang="en-US" sz="1600" dirty="0"/>
              <a:t>  </a:t>
            </a: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46B84484-202D-D6B8-65A4-69ABBE99E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913162"/>
            <a:ext cx="472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Il __________ son temps.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761BE54C-1717-12E0-B7CD-3550115E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94162"/>
            <a:ext cx="396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Ils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  _______________ </a:t>
            </a: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leurs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 manteaux.</a:t>
            </a:r>
            <a:endParaRPr lang="en-US" sz="1600" dirty="0"/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C3DBC962-8531-C085-1016-265C5FBF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643412"/>
            <a:ext cx="419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Je______________ à la question.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0" name="Text Box 32">
            <a:extLst>
              <a:ext uri="{FF2B5EF4-FFF2-40B4-BE49-F238E27FC236}">
                <a16:creationId xmlns:a16="http://schemas.microsoft.com/office/drawing/2014/main" id="{BFDF531B-0FFC-D9E3-A8E8-8A54CAF0C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79962"/>
            <a:ext cx="434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orbel" pitchFamily="34" charset="0"/>
              </a:rPr>
              <a:t>Nous ____________ beaucoup. </a:t>
            </a:r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B58C4D71-8DCA-07B1-7E85-03A987C34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60962"/>
            <a:ext cx="472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Vous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  __________ </a:t>
            </a: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toujours</a:t>
            </a:r>
            <a:r>
              <a:rPr lang="en-US" sz="1600" dirty="0">
                <a:latin typeface="Corbel" pitchFamily="34" charset="0"/>
              </a:rPr>
              <a:t>.  </a:t>
            </a:r>
          </a:p>
        </p:txBody>
      </p:sp>
      <p:sp>
        <p:nvSpPr>
          <p:cNvPr id="12" name="Text Box 34">
            <a:extLst>
              <a:ext uri="{FF2B5EF4-FFF2-40B4-BE49-F238E27FC236}">
                <a16:creationId xmlns:a16="http://schemas.microsoft.com/office/drawing/2014/main" id="{91991CD4-7E91-735B-60D5-B8E9A65C1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741962"/>
            <a:ext cx="487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Il _______________ son examen.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D5AE06C8-4A8A-56B9-E2BE-8683D31E7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046762"/>
            <a:ext cx="434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Tu ______________ ta chemise.</a:t>
            </a:r>
            <a:endParaRPr lang="en-US" sz="1600" dirty="0">
              <a:solidFill>
                <a:schemeClr val="accent4"/>
              </a:solidFill>
              <a:latin typeface="Corbel" pitchFamily="34" charset="0"/>
            </a:endParaRP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DE2563F5-BEC9-1955-1091-D9CF814F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27762"/>
            <a:ext cx="365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Elles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   ____________  au clown.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Text Box 37">
            <a:extLst>
              <a:ext uri="{FF2B5EF4-FFF2-40B4-BE49-F238E27FC236}">
                <a16:creationId xmlns:a16="http://schemas.microsoft.com/office/drawing/2014/main" id="{F5C53C5E-F950-35A7-A2BE-745BC88C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77012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J’______________ </a:t>
            </a: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d’aller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 avec </a:t>
            </a: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toi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.</a:t>
            </a:r>
            <a:endParaRPr lang="en-US" sz="1600" dirty="0">
              <a:solidFill>
                <a:schemeClr val="accent4"/>
              </a:solidFill>
              <a:latin typeface="Corbel" pitchFamily="34" charset="0"/>
            </a:endParaRPr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D3E7400C-8F9C-64B8-9E65-EB398659A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158012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 _______________ </a:t>
            </a: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notre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rbel" pitchFamily="34" charset="0"/>
              </a:rPr>
              <a:t>ami</a:t>
            </a: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.</a:t>
            </a:r>
            <a:endParaRPr lang="en-US" sz="1600" dirty="0"/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1869E184-FFAE-1D36-853F-AD7F53CAE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38435"/>
            <a:ext cx="102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attends</a:t>
            </a:r>
            <a:endParaRPr lang="en-US" dirty="0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DB15B56A-22CB-D41D-76B4-57FF9902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268" y="2119412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entendons</a:t>
            </a:r>
            <a:endParaRPr lang="en-US" dirty="0"/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135A4741-63D5-00C7-6988-7FE600165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2504758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a </a:t>
            </a: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vendu</a:t>
            </a:r>
            <a:endParaRPr lang="en-US" dirty="0"/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750D6560-18E6-D5C6-1457-307D12A50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231" y="2881412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perd</a:t>
            </a:r>
            <a:endParaRPr lang="en-US" dirty="0"/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4FCC6DAB-FB33-6E76-BE43-8E4EB4BDB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447" y="3241178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mettent</a:t>
            </a:r>
            <a:endParaRPr lang="en-US" dirty="0"/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8591AEB6-3338-A00A-A397-9AD07AE5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581" y="3604280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réponds</a:t>
            </a:r>
            <a:endParaRPr lang="en-US" dirty="0"/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D005822-8C9B-EB9B-0863-145138CF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029" y="3916502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rions</a:t>
            </a:r>
            <a:endParaRPr lang="en-US" dirty="0"/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36C098F3-2CC8-2A6D-42DC-6C9FBE54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4292184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souriez</a:t>
            </a:r>
            <a:endParaRPr lang="en-US" dirty="0"/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5A1D81EA-984F-82BB-072A-C09BAAA5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699100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a </a:t>
            </a: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rendu</a:t>
            </a:r>
            <a:endParaRPr lang="en-US" dirty="0"/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3F7F8636-E719-F119-A849-4E0C30AA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14080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as mis</a:t>
            </a:r>
            <a:endParaRPr lang="en-US" dirty="0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4C9C1AEE-ABF2-8F42-86E2-44CBD82D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935" y="5394594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ont</a:t>
            </a:r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ri</a:t>
            </a:r>
            <a:endParaRPr lang="en-US" dirty="0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690A4B76-35AC-DA16-FF6B-B21C20E5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5735619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orbel" pitchFamily="34" charset="0"/>
              </a:rPr>
              <a:t>ai </a:t>
            </a: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promis</a:t>
            </a:r>
            <a:endParaRPr lang="en-US" dirty="0"/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61B42A86-C79D-C207-929C-C1090771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6104951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rbel" pitchFamily="34" charset="0"/>
              </a:rPr>
              <a:t>Attendons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pic>
        <p:nvPicPr>
          <p:cNvPr id="1026" name="Picture 2" descr="Promesses, tome 2: Je te regarde: Roussey, Christine: 9782732495071:  Amazon.com: Books">
            <a:extLst>
              <a:ext uri="{FF2B5EF4-FFF2-40B4-BE49-F238E27FC236}">
                <a16:creationId xmlns:a16="http://schemas.microsoft.com/office/drawing/2014/main" id="{6DE7C9BC-CC80-8809-26C7-958FA534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13770"/>
            <a:ext cx="5106860" cy="57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906C68-FC2E-1AC5-CBFC-6F9A56A81AA9}"/>
              </a:ext>
            </a:extLst>
          </p:cNvPr>
          <p:cNvSpPr/>
          <p:nvPr/>
        </p:nvSpPr>
        <p:spPr bwMode="auto">
          <a:xfrm>
            <a:off x="3581400" y="5410200"/>
            <a:ext cx="2209800" cy="5232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2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>
            <a:extLst>
              <a:ext uri="{FF2B5EF4-FFF2-40B4-BE49-F238E27FC236}">
                <a16:creationId xmlns:a16="http://schemas.microsoft.com/office/drawing/2014/main" id="{7090F905-3325-27E8-054F-E6E7B89C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Les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pronoms</a:t>
            </a:r>
            <a:r>
              <a:rPr lang="en-US" altLang="en-US" sz="2800" b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orbel" pitchFamily="34" charset="0"/>
              </a:rPr>
              <a:t>objets</a:t>
            </a:r>
            <a:endParaRPr lang="en-US" altLang="en-US" sz="2800" b="1" dirty="0">
              <a:solidFill>
                <a:srgbClr val="FF0000"/>
              </a:solidFill>
              <a:latin typeface="AYT Cursive Hand" pitchFamily="66" charset="0"/>
            </a:endParaRPr>
          </a:p>
        </p:txBody>
      </p:sp>
      <p:pic>
        <p:nvPicPr>
          <p:cNvPr id="2050" name="Picture 2" descr="Je vous écoute en Streaming sur LCP Public Sénat - Molotov.tv">
            <a:extLst>
              <a:ext uri="{FF2B5EF4-FFF2-40B4-BE49-F238E27FC236}">
                <a16:creationId xmlns:a16="http://schemas.microsoft.com/office/drawing/2014/main" id="{8FFDEA47-F125-9B7A-AF74-1DCA3338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70920"/>
            <a:ext cx="42481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282D8A-7C27-A711-2E71-6B5D4B9DCFB2}"/>
              </a:ext>
            </a:extLst>
          </p:cNvPr>
          <p:cNvSpPr/>
          <p:nvPr/>
        </p:nvSpPr>
        <p:spPr bwMode="auto">
          <a:xfrm>
            <a:off x="2667000" y="1828800"/>
            <a:ext cx="2895600" cy="1447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7568"/>
      </p:ext>
    </p:extLst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10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666699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8A8AE7"/>
      </a:accent6>
      <a:hlink>
        <a:srgbClr val="3366FF"/>
      </a:hlink>
      <a:folHlink>
        <a:srgbClr val="808080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6256</TotalTime>
  <Words>1470</Words>
  <Application>Microsoft Office PowerPoint</Application>
  <PresentationFormat>On-screen Show (4:3)</PresentationFormat>
  <Paragraphs>400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AYT Cursive Hand</vt:lpstr>
      <vt:lpstr>Comic Sans MS</vt:lpstr>
      <vt:lpstr>Corbel</vt:lpstr>
      <vt:lpstr>Times New Roman</vt:lpstr>
      <vt:lpstr>Wingdings</vt:lpstr>
      <vt:lpstr>Echo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Rozei, Katherine</dc:creator>
  <cp:lastModifiedBy>Rozei, Katherine</cp:lastModifiedBy>
  <cp:revision>173</cp:revision>
  <dcterms:created xsi:type="dcterms:W3CDTF">2006-10-11T19:03:17Z</dcterms:created>
  <dcterms:modified xsi:type="dcterms:W3CDTF">2023-02-09T18:31:29Z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2022-10-04T15:08:36Z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93a806ce-8ab9-46ea-b8f6-010d9c459c68</vt:lpwstr>
  </property>
  <property fmtid="{D5CDD505-2E9C-101B-9397-08002B2CF9AE}" pid="8" name="MSIP_Label_0ee3c538-ec52-435f-ae58-017644bd9513_ContentBits">
    <vt:lpwstr>0</vt:lpwstr>
  </property>
</Properties>
</file>