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5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60F4A-B3C2-5649-B4C7-11472958F96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C6A4-2BEC-5542-ACAA-8D410AD8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1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2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5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9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585-4F9F-964D-95CA-D9F01621BF3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A837-4109-E24F-8D2C-B8DD305C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600199" y="2063859"/>
            <a:ext cx="65036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The PAST CONDITIONAL is used to express what WOULD HAVE HAPPENED under certain circumstances. Note the forms of the verbs in heavy print: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2" name="Text Box 172"/>
          <p:cNvSpPr txBox="1">
            <a:spLocks noChangeArrowheads="1"/>
          </p:cNvSpPr>
          <p:nvPr/>
        </p:nvSpPr>
        <p:spPr bwMode="auto">
          <a:xfrm>
            <a:off x="1600199" y="3708433"/>
            <a:ext cx="7315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À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ta place, je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n’aurais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pas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pris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ma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voiture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.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In your place (If I had been you), I</a:t>
            </a:r>
            <a:r>
              <a:rPr lang="en-US" sz="2000" dirty="0">
                <a:latin typeface="Corbel" pitchFamily="34" charset="0"/>
              </a:rPr>
              <a:t> 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would not have taken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my car.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Je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serais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allé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(e) 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en 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ville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en bus.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I</a:t>
            </a:r>
            <a:r>
              <a:rPr lang="en-US" sz="2000" dirty="0">
                <a:latin typeface="Corbel" pitchFamily="34" charset="0"/>
              </a:rPr>
              <a:t> 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would have gone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downtown by bus.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								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1447800"/>
            <a:ext cx="5651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Le </a:t>
            </a:r>
            <a:r>
              <a:rPr lang="en-US" sz="2800" b="1" dirty="0" err="1">
                <a:solidFill>
                  <a:srgbClr val="FF0000"/>
                </a:solidFill>
                <a:latin typeface="Corbel" pitchFamily="34" charset="0"/>
              </a:rPr>
              <a:t>conditionnel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 passé</a:t>
            </a:r>
          </a:p>
        </p:txBody>
      </p:sp>
    </p:spTree>
    <p:extLst>
      <p:ext uri="{BB962C8B-B14F-4D97-AF65-F5344CB8AC3E}">
        <p14:creationId xmlns:p14="http://schemas.microsoft.com/office/powerpoint/2010/main" val="36933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600198" y="1470433"/>
            <a:ext cx="6503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 The PAST CONDITIONAL is formed as follows: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1008768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FORMS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2598" y="2701325"/>
            <a:ext cx="6503665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>
              <a:spcBef>
                <a:spcPts val="600"/>
              </a:spcBef>
              <a:buFontTx/>
              <a:buChar char="-"/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In the past conditional, the agreement rules for the past participle are the same as in the passé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n’as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pas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invité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ta </a:t>
            </a:r>
            <a:r>
              <a:rPr lang="en-US" sz="24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copine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.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À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ta place, je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l’aurais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invité</a:t>
            </a:r>
            <a:r>
              <a:rPr lang="en-US" sz="24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e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.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5625" y="2008410"/>
            <a:ext cx="68580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orbel" pitchFamily="34" charset="0"/>
              </a:rPr>
              <a:t>CONDITIONAL of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rbel" pitchFamily="34" charset="0"/>
              </a:rPr>
              <a:t>avoir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or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être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rbel" pitchFamily="34" charset="0"/>
              </a:rPr>
              <a:t> + PAST PARTICIPLE</a:t>
            </a:r>
          </a:p>
        </p:txBody>
      </p:sp>
    </p:spTree>
    <p:extLst>
      <p:ext uri="{BB962C8B-B14F-4D97-AF65-F5344CB8AC3E}">
        <p14:creationId xmlns:p14="http://schemas.microsoft.com/office/powerpoint/2010/main" val="414082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408546"/>
              </p:ext>
            </p:extLst>
          </p:nvPr>
        </p:nvGraphicFramePr>
        <p:xfrm>
          <a:off x="220654" y="1251564"/>
          <a:ext cx="8729539" cy="5257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5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0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   INFINITIVE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voyager </a:t>
                      </a:r>
                      <a:endParaRPr lang="en-US" sz="16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aller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s’amuser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PAST CONDITIONAL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/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aurait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aurions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auriez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/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auraient</a:t>
                      </a:r>
                      <a:r>
                        <a:rPr lang="en-US" sz="1800" b="1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/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</a:p>
                    <a:p>
                      <a:pPr algn="l"/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serions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(e)s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seriez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(e)(s)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/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seraient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me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/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</a:p>
                    <a:p>
                      <a:pPr algn="l"/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serions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(e)s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seriez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(e)(s)</a:t>
                      </a:r>
                    </a:p>
                    <a:p>
                      <a:pPr algn="l"/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/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seraient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NEGATIVE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n’aurais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pas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pas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 me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pas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INTERROGATIVE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Est-ce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aurais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?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Aurais-tu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voyagé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?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(e)?</a:t>
                      </a:r>
                    </a:p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Serais-tu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allé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(e)?</a:t>
                      </a:r>
                    </a:p>
                    <a:p>
                      <a:pPr algn="ctr"/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serais-tu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amusé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(e)?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11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600198" y="1470433"/>
            <a:ext cx="650366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 The following sentences express what WOULD HAVE HAPPENED </a:t>
            </a:r>
            <a:r>
              <a:rPr lang="en-US" sz="2400" b="1" dirty="0">
                <a:solidFill>
                  <a:schemeClr val="tx2"/>
                </a:solidFill>
                <a:latin typeface="Corbel" pitchFamily="34" charset="0"/>
              </a:rPr>
              <a:t>if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certain conditions HAD BEEN MET.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1008768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USES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6" name="Text Box 172"/>
          <p:cNvSpPr txBox="1">
            <a:spLocks noChangeArrowheads="1"/>
          </p:cNvSpPr>
          <p:nvPr/>
        </p:nvSpPr>
        <p:spPr bwMode="auto">
          <a:xfrm>
            <a:off x="1600199" y="2708838"/>
            <a:ext cx="7315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Si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j’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avais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étudié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j’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aurais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réussi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à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l’examen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2000" i="1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If I 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had studied,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I </a:t>
            </a:r>
            <a:r>
              <a:rPr lang="en-US" sz="2000" b="1" i="1" dirty="0">
                <a:solidFill>
                  <a:srgbClr val="632523"/>
                </a:solidFill>
                <a:latin typeface="Corbel" pitchFamily="34" charset="0"/>
              </a:rPr>
              <a:t>would have passed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the exam.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Si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rgbClr val="632523"/>
                </a:solidFill>
                <a:latin typeface="Corbel" pitchFamily="34" charset="0"/>
              </a:rPr>
              <a:t>étiez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allés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à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la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boum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vous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seriez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 err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amusés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If you 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had gone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the party, you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000" b="1" i="1" dirty="0">
                <a:solidFill>
                  <a:srgbClr val="632523"/>
                </a:solidFill>
                <a:latin typeface="Corbel" pitchFamily="34" charset="0"/>
              </a:rPr>
              <a:t>would have had fun.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								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52598" y="4770941"/>
            <a:ext cx="65036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- Hypothetical sentences that refer to the past are usually formed according to the pattern: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24147"/>
              </p:ext>
            </p:extLst>
          </p:nvPr>
        </p:nvGraphicFramePr>
        <p:xfrm>
          <a:off x="2057400" y="5629745"/>
          <a:ext cx="6477000" cy="929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65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-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clause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MAIN or RESULT clause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pluperfect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past conditional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7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600199" y="880996"/>
            <a:ext cx="6503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Review the sequence of tenses with </a:t>
            </a:r>
            <a:r>
              <a:rPr lang="en-US" sz="2400" b="1" dirty="0" err="1">
                <a:solidFill>
                  <a:schemeClr val="tx2"/>
                </a:solidFill>
                <a:latin typeface="Corbel" pitchFamily="34" charset="0"/>
              </a:rPr>
              <a:t>si</a:t>
            </a:r>
            <a:r>
              <a:rPr lang="en-US" sz="2400" b="1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199" y="230146"/>
            <a:ext cx="650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Corbel" pitchFamily="34" charset="0"/>
              </a:rPr>
              <a:t>Résumé: </a:t>
            </a:r>
            <a:r>
              <a:rPr lang="en-US" sz="2800" dirty="0" err="1">
                <a:solidFill>
                  <a:srgbClr val="FF0000"/>
                </a:solidFill>
                <a:latin typeface="Corbel" pitchFamily="34" charset="0"/>
              </a:rPr>
              <a:t>l’usage</a:t>
            </a:r>
            <a:r>
              <a:rPr lang="en-US" sz="2800" dirty="0">
                <a:solidFill>
                  <a:srgbClr val="FF0000"/>
                </a:solidFill>
                <a:latin typeface="Corbel" pitchFamily="34" charset="0"/>
              </a:rPr>
              <a:t> des temps avec </a:t>
            </a:r>
            <a:r>
              <a:rPr lang="en-US" sz="2800" b="1" dirty="0" err="1">
                <a:solidFill>
                  <a:srgbClr val="FF0000"/>
                </a:solidFill>
                <a:latin typeface="Corbel" pitchFamily="34" charset="0"/>
              </a:rPr>
              <a:t>si</a:t>
            </a:r>
            <a:endParaRPr 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87120"/>
              </p:ext>
            </p:extLst>
          </p:nvPr>
        </p:nvGraphicFramePr>
        <p:xfrm>
          <a:off x="304800" y="1548159"/>
          <a:ext cx="8534399" cy="306031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1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4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Corbel" panose="020B0503020204020204" pitchFamily="34" charset="0"/>
                        </a:rPr>
                        <a:t>to describe…</a:t>
                      </a:r>
                      <a:endParaRPr lang="en-US" sz="1400" b="0" i="1" dirty="0">
                        <a:solidFill>
                          <a:srgbClr val="00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orbel" panose="020B0503020204020204" pitchFamily="34" charset="0"/>
                        </a:rPr>
                        <a:t>-clause</a:t>
                      </a:r>
                      <a:endParaRPr lang="en-US" sz="1600" b="0" i="1" dirty="0">
                        <a:solidFill>
                          <a:srgbClr val="00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Corbel" panose="020B0503020204020204" pitchFamily="34" charset="0"/>
                        </a:rPr>
                        <a:t>main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Corbel" panose="020B0503020204020204" pitchFamily="34" charset="0"/>
                        </a:rPr>
                        <a:t> or result clause</a:t>
                      </a:r>
                      <a:endParaRPr lang="en-US" sz="2000" b="1" i="0" dirty="0">
                        <a:solidFill>
                          <a:srgbClr val="00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u="sng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possibility</a:t>
                      </a:r>
                      <a:r>
                        <a:rPr lang="en-US" sz="1800" u="none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(concerning a future event)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PRESENT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FUTURE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IMPERATIVE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</a:t>
                      </a:r>
                      <a:r>
                        <a:rPr lang="en-US" sz="1800" u="none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u="sng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hypothetical situation</a:t>
                      </a:r>
                      <a:r>
                        <a:rPr lang="en-US" sz="1800" u="none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(usually contrary to reality)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IMPERFECT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CONDITIONAL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1800" u="sng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hypothetical situation</a:t>
                      </a:r>
                      <a:r>
                        <a:rPr lang="en-US" sz="1800" u="none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in the </a:t>
                      </a:r>
                      <a:r>
                        <a:rPr lang="en-US" sz="1800" u="sng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past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PLUPERFECT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CONDITIONAL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54322"/>
              </p:ext>
            </p:extLst>
          </p:nvPr>
        </p:nvGraphicFramePr>
        <p:xfrm>
          <a:off x="2057400" y="4827852"/>
          <a:ext cx="6477000" cy="1493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sz="2000" b="1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vais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en </a:t>
                      </a:r>
                      <a:r>
                        <a:rPr lang="en-US" sz="2000" b="0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ville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, </a:t>
                      </a:r>
                      <a:r>
                        <a:rPr lang="en-US" sz="2000" b="0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2000" b="1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achèterai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le journal. </a:t>
                      </a:r>
                    </a:p>
                    <a:p>
                      <a:pPr algn="ctr"/>
                      <a:r>
                        <a:rPr lang="en-US" sz="2000" b="1" i="0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Si </a:t>
                      </a:r>
                      <a:r>
                        <a:rPr lang="en-US" sz="2000" b="0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vas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au </a:t>
                      </a:r>
                      <a:r>
                        <a:rPr lang="en-US" sz="2000" b="0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supermarché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, </a:t>
                      </a:r>
                      <a:r>
                        <a:rPr lang="en-US" sz="2000" b="1" i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achète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du pain.</a:t>
                      </a:r>
                      <a:endParaRPr lang="en-US" sz="2000" b="1" i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avais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un billet,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irais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 concert.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avais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étudié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,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n’aurais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pas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raté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l’examen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7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513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Rozei</dc:creator>
  <cp:lastModifiedBy>Rozei, Katherine</cp:lastModifiedBy>
  <cp:revision>16</cp:revision>
  <dcterms:created xsi:type="dcterms:W3CDTF">2014-01-09T19:57:29Z</dcterms:created>
  <dcterms:modified xsi:type="dcterms:W3CDTF">2023-03-01T16:08:22Z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2023-03-01T16:06:17Z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4052f999-19a0-445c-a490-9ca338eca441</vt:lpwstr>
  </property>
  <property fmtid="{D5CDD505-2E9C-101B-9397-08002B2CF9AE}" pid="8" name="MSIP_Label_0ee3c538-ec52-435f-ae58-017644bd9513_ContentBits">
    <vt:lpwstr>0</vt:lpwstr>
  </property>
</Properties>
</file>