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A948-F0E0-45F5-A607-C4512459279D}" type="datetimeFigureOut">
              <a:rPr lang="en-US" smtClean="0"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628C-FA1E-48E7-87E4-9EF118DE70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A948-F0E0-45F5-A607-C4512459279D}" type="datetimeFigureOut">
              <a:rPr lang="en-US" smtClean="0"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628C-FA1E-48E7-87E4-9EF118DE70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A948-F0E0-45F5-A607-C4512459279D}" type="datetimeFigureOut">
              <a:rPr lang="en-US" smtClean="0"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628C-FA1E-48E7-87E4-9EF118DE70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A948-F0E0-45F5-A607-C4512459279D}" type="datetimeFigureOut">
              <a:rPr lang="en-US" smtClean="0"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628C-FA1E-48E7-87E4-9EF118DE70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A948-F0E0-45F5-A607-C4512459279D}" type="datetimeFigureOut">
              <a:rPr lang="en-US" smtClean="0"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628C-FA1E-48E7-87E4-9EF118DE70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A948-F0E0-45F5-A607-C4512459279D}" type="datetimeFigureOut">
              <a:rPr lang="en-US" smtClean="0"/>
              <a:t>9/7/2011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628C-FA1E-48E7-87E4-9EF118DE70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A948-F0E0-45F5-A607-C4512459279D}" type="datetimeFigureOut">
              <a:rPr lang="en-US" smtClean="0"/>
              <a:t>9/7/2011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628C-FA1E-48E7-87E4-9EF118DE70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A948-F0E0-45F5-A607-C4512459279D}" type="datetimeFigureOut">
              <a:rPr lang="en-US" smtClean="0"/>
              <a:t>9/7/2011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628C-FA1E-48E7-87E4-9EF118DE70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A948-F0E0-45F5-A607-C4512459279D}" type="datetimeFigureOut">
              <a:rPr lang="en-US" smtClean="0"/>
              <a:t>9/7/2011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628C-FA1E-48E7-87E4-9EF118DE70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A948-F0E0-45F5-A607-C4512459279D}" type="datetimeFigureOut">
              <a:rPr lang="en-US" smtClean="0"/>
              <a:t>9/7/2011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628C-FA1E-48E7-87E4-9EF118DE70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A948-F0E0-45F5-A607-C4512459279D}" type="datetimeFigureOut">
              <a:rPr lang="en-US" smtClean="0"/>
              <a:t>9/7/2011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628C-FA1E-48E7-87E4-9EF118DE70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8A948-F0E0-45F5-A607-C4512459279D}" type="datetimeFigureOut">
              <a:rPr lang="en-US" smtClean="0"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E628C-FA1E-48E7-87E4-9EF118DE70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amain" pitchFamily="34" charset="0"/>
                <a:ea typeface="+mj-ea"/>
                <a:cs typeface="+mj-cs"/>
              </a:rPr>
              <a:t>Le temps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C:\Documents and Settings\rozei\My Documents\My Pictures\Microsoft Clip Organizer\j04038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43137">
            <a:off x="390425" y="3233353"/>
            <a:ext cx="3429000" cy="2285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981200"/>
            <a:ext cx="2667000" cy="4010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73814">
            <a:off x="5656437" y="2951563"/>
            <a:ext cx="3124200" cy="2053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lamain" pitchFamily="34" charset="0"/>
              </a:rPr>
              <a:t>Quel</a:t>
            </a:r>
            <a:r>
              <a:rPr lang="en-US" dirty="0" smtClean="0">
                <a:latin typeface="Alamain" pitchFamily="34" charset="0"/>
              </a:rPr>
              <a:t> </a:t>
            </a:r>
            <a:r>
              <a:rPr lang="en-US" dirty="0" err="1" smtClean="0">
                <a:latin typeface="Alamain" pitchFamily="34" charset="0"/>
              </a:rPr>
              <a:t>saison</a:t>
            </a:r>
            <a:r>
              <a:rPr lang="en-US" dirty="0" smtClean="0">
                <a:latin typeface="Alamain" pitchFamily="34" charset="0"/>
              </a:rPr>
              <a:t> </a:t>
            </a:r>
            <a:r>
              <a:rPr lang="en-US" dirty="0" err="1" smtClean="0">
                <a:latin typeface="Alamain" pitchFamily="34" charset="0"/>
              </a:rPr>
              <a:t>est-ce</a:t>
            </a:r>
            <a:r>
              <a:rPr lang="en-US" dirty="0" smtClean="0">
                <a:latin typeface="Alamain" pitchFamily="34" charset="0"/>
              </a:rPr>
              <a:t>?</a:t>
            </a:r>
            <a:br>
              <a:rPr lang="en-US" dirty="0" smtClean="0">
                <a:latin typeface="Alamain" pitchFamily="34" charset="0"/>
              </a:rPr>
            </a:b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155" y="4267200"/>
            <a:ext cx="1812245" cy="203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 16"/>
          <p:cNvGrpSpPr/>
          <p:nvPr/>
        </p:nvGrpSpPr>
        <p:grpSpPr>
          <a:xfrm>
            <a:off x="533400" y="1676400"/>
            <a:ext cx="8229600" cy="4724400"/>
            <a:chOff x="1676400" y="1676400"/>
            <a:chExt cx="5943600" cy="4724400"/>
          </a:xfrm>
        </p:grpSpPr>
        <p:grpSp>
          <p:nvGrpSpPr>
            <p:cNvPr id="13" name="Group 12"/>
            <p:cNvGrpSpPr/>
            <p:nvPr/>
          </p:nvGrpSpPr>
          <p:grpSpPr>
            <a:xfrm>
              <a:off x="1676400" y="1676400"/>
              <a:ext cx="5943600" cy="2362200"/>
              <a:chOff x="2590800" y="2133600"/>
              <a:chExt cx="5943600" cy="23622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2590800" y="2133600"/>
                <a:ext cx="2971800" cy="2362200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562600" y="2133600"/>
                <a:ext cx="2971800" cy="2362200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676400" y="4038600"/>
              <a:ext cx="5943600" cy="2362200"/>
              <a:chOff x="2590800" y="2133600"/>
              <a:chExt cx="5943600" cy="23622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590800" y="2133600"/>
                <a:ext cx="2971800" cy="2362200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562600" y="2133600"/>
                <a:ext cx="2971800" cy="2362200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44669"/>
            <a:ext cx="1752600" cy="211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2514600" y="2246293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rbel" pitchFamily="34" charset="0"/>
              </a:rPr>
              <a:t>le</a:t>
            </a:r>
          </a:p>
          <a:p>
            <a:pPr algn="ctr"/>
            <a:r>
              <a:rPr lang="en-US" sz="2800" dirty="0" smtClean="0">
                <a:latin typeface="Corbel" pitchFamily="34" charset="0"/>
              </a:rPr>
              <a:t> </a:t>
            </a:r>
            <a:r>
              <a:rPr lang="en-US" sz="2800" dirty="0" err="1" smtClean="0">
                <a:latin typeface="Corbel" pitchFamily="34" charset="0"/>
              </a:rPr>
              <a:t>printemps</a:t>
            </a:r>
            <a:endParaRPr lang="en-US" sz="2800" dirty="0">
              <a:latin typeface="Corbel" pitchFamily="34" charset="0"/>
            </a:endParaRPr>
          </a:p>
        </p:txBody>
      </p:sp>
      <p:pic>
        <p:nvPicPr>
          <p:cNvPr id="1028" name="Picture 4" descr="MP900384868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191000"/>
            <a:ext cx="2054116" cy="214662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9" name="Picture 5" descr="MP900384867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693793"/>
            <a:ext cx="1828800" cy="226860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2514600" y="48006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Corbel" pitchFamily="34" charset="0"/>
              </a:rPr>
              <a:t>l’été</a:t>
            </a:r>
            <a:endParaRPr lang="en-US" sz="2800" dirty="0">
              <a:latin typeface="Corbe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29400" y="48107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Corbel" pitchFamily="34" charset="0"/>
              </a:rPr>
              <a:t>l’hiver</a:t>
            </a:r>
            <a:endParaRPr lang="en-US" sz="2800" dirty="0">
              <a:latin typeface="Corbe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53200" y="25247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Corbel" pitchFamily="34" charset="0"/>
              </a:rPr>
              <a:t>L’automne</a:t>
            </a:r>
            <a:endParaRPr lang="en-US" sz="2800" dirty="0" smtClean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Alamain" pitchFamily="34" charset="0"/>
              </a:rPr>
              <a:t>Quelle</a:t>
            </a:r>
            <a:r>
              <a:rPr lang="en-US" sz="3600" dirty="0" smtClean="0">
                <a:latin typeface="Alamain" pitchFamily="34" charset="0"/>
              </a:rPr>
              <a:t> </a:t>
            </a:r>
            <a:r>
              <a:rPr lang="en-US" sz="3600" dirty="0" err="1" smtClean="0">
                <a:latin typeface="Alamain" pitchFamily="34" charset="0"/>
              </a:rPr>
              <a:t>est</a:t>
            </a:r>
            <a:r>
              <a:rPr lang="en-US" sz="3600" dirty="0" smtClean="0">
                <a:latin typeface="Alamain" pitchFamily="34" charset="0"/>
              </a:rPr>
              <a:t> la </a:t>
            </a:r>
            <a:r>
              <a:rPr lang="en-US" sz="3600" dirty="0" err="1" smtClean="0">
                <a:latin typeface="Alamain" pitchFamily="34" charset="0"/>
              </a:rPr>
              <a:t>température</a:t>
            </a:r>
            <a:r>
              <a:rPr lang="en-US" sz="3600" dirty="0" smtClean="0">
                <a:latin typeface="Alamain" pitchFamily="34" charset="0"/>
              </a:rPr>
              <a:t>?</a:t>
            </a:r>
            <a:endParaRPr lang="en-US" sz="36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304800" y="2057400"/>
            <a:ext cx="8534400" cy="3581400"/>
            <a:chOff x="304800" y="2362200"/>
            <a:chExt cx="7772400" cy="2209800"/>
          </a:xfrm>
        </p:grpSpPr>
        <p:sp>
          <p:nvSpPr>
            <p:cNvPr id="9" name="Rectangle 8"/>
            <p:cNvSpPr/>
            <p:nvPr/>
          </p:nvSpPr>
          <p:spPr>
            <a:xfrm>
              <a:off x="304800" y="2362200"/>
              <a:ext cx="2590800" cy="2209800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95600" y="2362200"/>
              <a:ext cx="2590800" cy="2209800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86400" y="2362200"/>
              <a:ext cx="2590800" cy="2209800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57200" y="2209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rbel" pitchFamily="34" charset="0"/>
              </a:rPr>
              <a:t>Il fait </a:t>
            </a:r>
            <a:r>
              <a:rPr lang="en-US" sz="2800" dirty="0" err="1" smtClean="0">
                <a:latin typeface="Corbel" pitchFamily="34" charset="0"/>
              </a:rPr>
              <a:t>chaud</a:t>
            </a:r>
            <a:r>
              <a:rPr lang="en-US" sz="2800" dirty="0" smtClean="0">
                <a:latin typeface="Corbel" pitchFamily="34" charset="0"/>
              </a:rPr>
              <a:t>.</a:t>
            </a:r>
            <a:endParaRPr lang="en-US" sz="2800" dirty="0">
              <a:latin typeface="Corbe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2800" y="2209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rbel" pitchFamily="34" charset="0"/>
              </a:rPr>
              <a:t>Il fait </a:t>
            </a:r>
            <a:r>
              <a:rPr lang="en-US" sz="2800" dirty="0" err="1" smtClean="0">
                <a:latin typeface="Corbel" pitchFamily="34" charset="0"/>
              </a:rPr>
              <a:t>frais</a:t>
            </a:r>
            <a:r>
              <a:rPr lang="en-US" sz="2800" dirty="0" smtClean="0">
                <a:latin typeface="Corbel" pitchFamily="34" charset="0"/>
              </a:rPr>
              <a:t>.</a:t>
            </a:r>
            <a:endParaRPr lang="en-US" sz="2800" dirty="0">
              <a:latin typeface="Corbe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2200" y="2209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rbel" pitchFamily="34" charset="0"/>
              </a:rPr>
              <a:t>Il fait </a:t>
            </a:r>
            <a:r>
              <a:rPr lang="en-US" sz="2800" dirty="0" err="1" smtClean="0">
                <a:latin typeface="Corbel" pitchFamily="34" charset="0"/>
              </a:rPr>
              <a:t>froid</a:t>
            </a:r>
            <a:r>
              <a:rPr lang="en-US" sz="2800" dirty="0" smtClean="0">
                <a:latin typeface="Corbel" pitchFamily="34" charset="0"/>
              </a:rPr>
              <a:t>.</a:t>
            </a:r>
            <a:endParaRPr lang="en-US" sz="2800" dirty="0">
              <a:latin typeface="Corbel" pitchFamily="34" charset="0"/>
            </a:endParaRPr>
          </a:p>
        </p:txBody>
      </p:sp>
      <p:pic>
        <p:nvPicPr>
          <p:cNvPr id="2050" name="Picture 2" descr="MP91022100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971800"/>
            <a:ext cx="2678162" cy="2209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051" name="Picture 3" descr="MP900384705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049527"/>
            <a:ext cx="2590800" cy="22932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052" name="Picture 4" descr="MP90038470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048000"/>
            <a:ext cx="2482850" cy="224578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lamain" pitchFamily="34" charset="0"/>
              </a:rPr>
              <a:t>Quel</a:t>
            </a:r>
            <a:r>
              <a:rPr lang="en-US" dirty="0" smtClean="0">
                <a:latin typeface="Alamain" pitchFamily="34" charset="0"/>
              </a:rPr>
              <a:t> temps fait-</a:t>
            </a:r>
            <a:r>
              <a:rPr lang="en-US" dirty="0" err="1" smtClean="0">
                <a:latin typeface="Alamain" pitchFamily="34" charset="0"/>
              </a:rPr>
              <a:t>il</a:t>
            </a:r>
            <a:r>
              <a:rPr lang="en-US" dirty="0" smtClean="0">
                <a:latin typeface="Alamain" pitchFamily="34" charset="0"/>
              </a:rPr>
              <a:t>?</a:t>
            </a:r>
            <a:br>
              <a:rPr lang="en-US" dirty="0" smtClean="0">
                <a:latin typeface="Alamain" pitchFamily="34" charset="0"/>
              </a:rPr>
            </a:b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33400" y="1676400"/>
            <a:ext cx="8229600" cy="4724400"/>
            <a:chOff x="1676400" y="1676400"/>
            <a:chExt cx="5943600" cy="4724400"/>
          </a:xfrm>
        </p:grpSpPr>
        <p:grpSp>
          <p:nvGrpSpPr>
            <p:cNvPr id="5" name="Group 12"/>
            <p:cNvGrpSpPr/>
            <p:nvPr/>
          </p:nvGrpSpPr>
          <p:grpSpPr>
            <a:xfrm>
              <a:off x="1676400" y="1676400"/>
              <a:ext cx="5943600" cy="2362200"/>
              <a:chOff x="2590800" y="2133600"/>
              <a:chExt cx="5943600" cy="23622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590800" y="2133600"/>
                <a:ext cx="2971800" cy="2362200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562600" y="2133600"/>
                <a:ext cx="2971800" cy="2362200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13"/>
            <p:cNvGrpSpPr/>
            <p:nvPr/>
          </p:nvGrpSpPr>
          <p:grpSpPr>
            <a:xfrm>
              <a:off x="1676400" y="4038600"/>
              <a:ext cx="5943600" cy="2362200"/>
              <a:chOff x="2590800" y="2133600"/>
              <a:chExt cx="5943600" cy="23622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590800" y="2133600"/>
                <a:ext cx="2971800" cy="2362200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562600" y="2133600"/>
                <a:ext cx="2971800" cy="2362200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074" name="Picture 2" descr="MP90043889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05000"/>
            <a:ext cx="2590800" cy="18840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33400" y="2398693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rbel" pitchFamily="34" charset="0"/>
              </a:rPr>
              <a:t>Il </a:t>
            </a:r>
            <a:r>
              <a:rPr lang="en-US" sz="2800" dirty="0" err="1" smtClean="0">
                <a:latin typeface="Corbel" pitchFamily="34" charset="0"/>
              </a:rPr>
              <a:t>pleut</a:t>
            </a:r>
            <a:r>
              <a:rPr lang="en-US" sz="2800" dirty="0" smtClean="0">
                <a:latin typeface="Corbel" pitchFamily="34" charset="0"/>
              </a:rPr>
              <a:t>.</a:t>
            </a:r>
            <a:endParaRPr lang="en-US" sz="2800" dirty="0">
              <a:latin typeface="Corbel" pitchFamily="34" charset="0"/>
            </a:endParaRPr>
          </a:p>
        </p:txBody>
      </p:sp>
      <p:pic>
        <p:nvPicPr>
          <p:cNvPr id="3075" name="Picture 3" descr="MP90042214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05000"/>
            <a:ext cx="2551891" cy="1905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7467600" y="2438400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rbel" pitchFamily="34" charset="0"/>
              </a:rPr>
              <a:t>Il </a:t>
            </a:r>
            <a:r>
              <a:rPr lang="en-US" sz="2800" dirty="0" err="1" smtClean="0">
                <a:latin typeface="Corbel" pitchFamily="34" charset="0"/>
              </a:rPr>
              <a:t>neige</a:t>
            </a:r>
            <a:r>
              <a:rPr lang="en-US" sz="2800" dirty="0" smtClean="0">
                <a:latin typeface="Corbel" pitchFamily="34" charset="0"/>
              </a:rPr>
              <a:t>.</a:t>
            </a:r>
            <a:endParaRPr lang="en-US" sz="2800" dirty="0">
              <a:latin typeface="Corbel" pitchFamily="34" charset="0"/>
            </a:endParaRPr>
          </a:p>
        </p:txBody>
      </p:sp>
      <p:pic>
        <p:nvPicPr>
          <p:cNvPr id="3076" name="Picture 4" descr="MP90042778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4267200"/>
            <a:ext cx="2486827" cy="1981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533400" y="4634805"/>
            <a:ext cx="121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rbel" pitchFamily="34" charset="0"/>
              </a:rPr>
              <a:t>Il fait du </a:t>
            </a:r>
            <a:r>
              <a:rPr lang="en-US" sz="2800" dirty="0" err="1" smtClean="0">
                <a:latin typeface="Corbel" pitchFamily="34" charset="0"/>
              </a:rPr>
              <a:t>soleil</a:t>
            </a:r>
            <a:r>
              <a:rPr lang="en-US" sz="2800" dirty="0" smtClean="0">
                <a:latin typeface="Corbel" pitchFamily="34" charset="0"/>
              </a:rPr>
              <a:t>.</a:t>
            </a:r>
            <a:endParaRPr lang="en-US" sz="2800" dirty="0">
              <a:latin typeface="Corbel" pitchFamily="34" charset="0"/>
            </a:endParaRPr>
          </a:p>
        </p:txBody>
      </p:sp>
      <p:pic>
        <p:nvPicPr>
          <p:cNvPr id="3077" name="Picture 5" descr="j01490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267200"/>
            <a:ext cx="2590800" cy="20156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7467600" y="4648200"/>
            <a:ext cx="121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rbel" pitchFamily="34" charset="0"/>
              </a:rPr>
              <a:t>Il fait du vent.</a:t>
            </a:r>
            <a:endParaRPr lang="en-US" sz="2800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lamain" pitchFamily="34" charset="0"/>
              </a:rPr>
              <a:t>Quel</a:t>
            </a:r>
            <a:r>
              <a:rPr lang="en-US" dirty="0" smtClean="0">
                <a:latin typeface="Alamain" pitchFamily="34" charset="0"/>
              </a:rPr>
              <a:t> temps fait-</a:t>
            </a:r>
            <a:r>
              <a:rPr lang="en-US" dirty="0" err="1" smtClean="0">
                <a:latin typeface="Alamain" pitchFamily="34" charset="0"/>
              </a:rPr>
              <a:t>il</a:t>
            </a:r>
            <a:r>
              <a:rPr lang="en-US" dirty="0" smtClean="0">
                <a:latin typeface="Alamain" pitchFamily="34" charset="0"/>
              </a:rPr>
              <a:t>?</a:t>
            </a:r>
            <a:br>
              <a:rPr lang="en-US" dirty="0" smtClean="0">
                <a:latin typeface="Alamain" pitchFamily="34" charset="0"/>
              </a:rPr>
            </a:b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33400" y="1676400"/>
            <a:ext cx="8229600" cy="4724400"/>
            <a:chOff x="1676400" y="1676400"/>
            <a:chExt cx="5943600" cy="4724400"/>
          </a:xfrm>
        </p:grpSpPr>
        <p:grpSp>
          <p:nvGrpSpPr>
            <p:cNvPr id="7" name="Group 12"/>
            <p:cNvGrpSpPr/>
            <p:nvPr/>
          </p:nvGrpSpPr>
          <p:grpSpPr>
            <a:xfrm>
              <a:off x="1676400" y="1676400"/>
              <a:ext cx="5943600" cy="2362200"/>
              <a:chOff x="2590800" y="2133600"/>
              <a:chExt cx="5943600" cy="23622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2590800" y="2133600"/>
                <a:ext cx="2971800" cy="2362200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562600" y="2133600"/>
                <a:ext cx="2971800" cy="2362200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13"/>
            <p:cNvGrpSpPr/>
            <p:nvPr/>
          </p:nvGrpSpPr>
          <p:grpSpPr>
            <a:xfrm>
              <a:off x="1676400" y="4038600"/>
              <a:ext cx="5943600" cy="2362200"/>
              <a:chOff x="2590800" y="2133600"/>
              <a:chExt cx="5943600" cy="23622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590800" y="2133600"/>
                <a:ext cx="2971800" cy="2362200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562600" y="2133600"/>
                <a:ext cx="2971800" cy="2362200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457200" y="2398693"/>
            <a:ext cx="1447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orbel" pitchFamily="34" charset="0"/>
              </a:rPr>
              <a:t>Il fait </a:t>
            </a:r>
            <a:r>
              <a:rPr lang="en-US" sz="2600" dirty="0" err="1" smtClean="0">
                <a:latin typeface="Corbel" pitchFamily="34" charset="0"/>
              </a:rPr>
              <a:t>nuageux</a:t>
            </a:r>
            <a:r>
              <a:rPr lang="en-US" sz="2400" dirty="0" smtClean="0">
                <a:latin typeface="Corbel" pitchFamily="34" charset="0"/>
              </a:rPr>
              <a:t>.</a:t>
            </a:r>
            <a:endParaRPr lang="en-US" sz="2400" dirty="0">
              <a:latin typeface="Corbe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67600" y="2438400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rbel" pitchFamily="34" charset="0"/>
              </a:rPr>
              <a:t>Il fait beau.</a:t>
            </a:r>
            <a:endParaRPr lang="en-US" sz="2800" dirty="0">
              <a:latin typeface="Corbe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4634805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rbel" pitchFamily="34" charset="0"/>
              </a:rPr>
              <a:t>Il fait bon.</a:t>
            </a:r>
            <a:endParaRPr lang="en-US" sz="2800" dirty="0">
              <a:latin typeface="Corbe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1400" y="4648200"/>
            <a:ext cx="129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rbel" pitchFamily="34" charset="0"/>
              </a:rPr>
              <a:t>Il y a un arc-en-</a:t>
            </a:r>
            <a:r>
              <a:rPr lang="en-US" sz="2800" dirty="0" err="1" smtClean="0">
                <a:latin typeface="Corbel" pitchFamily="34" charset="0"/>
              </a:rPr>
              <a:t>ciel</a:t>
            </a:r>
            <a:r>
              <a:rPr lang="en-US" sz="2800" dirty="0" smtClean="0">
                <a:latin typeface="Corbel" pitchFamily="34" charset="0"/>
              </a:rPr>
              <a:t>.</a:t>
            </a:r>
            <a:endParaRPr lang="en-US" sz="2800" dirty="0">
              <a:latin typeface="Corbel" pitchFamily="34" charset="0"/>
            </a:endParaRPr>
          </a:p>
        </p:txBody>
      </p:sp>
      <p:pic>
        <p:nvPicPr>
          <p:cNvPr id="17" name="Picture 2" descr="MP90044875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05000"/>
            <a:ext cx="2580640" cy="1905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8" name="Picture 3" descr="MP90040646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05000"/>
            <a:ext cx="2484336" cy="1905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9" name="Picture 4" descr="MP900422987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7906" y="4267200"/>
            <a:ext cx="2568150" cy="1981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0" name="Picture 5" descr="MP900427955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599" y="4253249"/>
            <a:ext cx="2514601" cy="199515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lamain" pitchFamily="34" charset="0"/>
              </a:rPr>
              <a:t>Quel</a:t>
            </a:r>
            <a:r>
              <a:rPr lang="en-US" dirty="0" smtClean="0">
                <a:latin typeface="Alamain" pitchFamily="34" charset="0"/>
              </a:rPr>
              <a:t> temps fait-</a:t>
            </a:r>
            <a:r>
              <a:rPr lang="en-US" dirty="0" err="1" smtClean="0">
                <a:latin typeface="Alamain" pitchFamily="34" charset="0"/>
              </a:rPr>
              <a:t>il</a:t>
            </a:r>
            <a:r>
              <a:rPr lang="en-US" dirty="0" smtClean="0">
                <a:latin typeface="Alamain" pitchFamily="34" charset="0"/>
              </a:rPr>
              <a:t>?</a:t>
            </a:r>
            <a:br>
              <a:rPr lang="en-US" dirty="0" smtClean="0">
                <a:latin typeface="Alamain" pitchFamily="34" charset="0"/>
              </a:rPr>
            </a:b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33400" y="1676400"/>
            <a:ext cx="8229600" cy="4724400"/>
            <a:chOff x="1676400" y="1676400"/>
            <a:chExt cx="5943600" cy="4724400"/>
          </a:xfrm>
        </p:grpSpPr>
        <p:grpSp>
          <p:nvGrpSpPr>
            <p:cNvPr id="6" name="Group 12"/>
            <p:cNvGrpSpPr/>
            <p:nvPr/>
          </p:nvGrpSpPr>
          <p:grpSpPr>
            <a:xfrm>
              <a:off x="1676400" y="1676400"/>
              <a:ext cx="5943600" cy="2362200"/>
              <a:chOff x="2590800" y="2133600"/>
              <a:chExt cx="5943600" cy="23622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2590800" y="2133600"/>
                <a:ext cx="2971800" cy="2362200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562600" y="2133600"/>
                <a:ext cx="2971800" cy="2362200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13"/>
            <p:cNvGrpSpPr/>
            <p:nvPr/>
          </p:nvGrpSpPr>
          <p:grpSpPr>
            <a:xfrm>
              <a:off x="1676400" y="4038600"/>
              <a:ext cx="5943600" cy="2362200"/>
              <a:chOff x="2590800" y="2133600"/>
              <a:chExt cx="5943600" cy="23622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590800" y="2133600"/>
                <a:ext cx="2971800" cy="2362200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562600" y="2133600"/>
                <a:ext cx="2971800" cy="2362200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457200" y="2398693"/>
            <a:ext cx="1447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orbel" pitchFamily="34" charset="0"/>
              </a:rPr>
              <a:t>Il fait </a:t>
            </a:r>
            <a:r>
              <a:rPr lang="en-US" sz="2600" dirty="0" err="1" smtClean="0">
                <a:latin typeface="Corbel" pitchFamily="34" charset="0"/>
              </a:rPr>
              <a:t>gris</a:t>
            </a:r>
            <a:r>
              <a:rPr lang="en-US" sz="2400" dirty="0" smtClean="0">
                <a:latin typeface="Corbel" pitchFamily="34" charset="0"/>
              </a:rPr>
              <a:t>.</a:t>
            </a:r>
            <a:endParaRPr lang="en-US" sz="2400" dirty="0">
              <a:latin typeface="Corbe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9000" y="2438400"/>
            <a:ext cx="1600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orbel" pitchFamily="34" charset="0"/>
              </a:rPr>
              <a:t>Il y a du </a:t>
            </a:r>
            <a:r>
              <a:rPr lang="en-US" sz="2600" dirty="0" err="1" smtClean="0">
                <a:latin typeface="Corbel" pitchFamily="34" charset="0"/>
              </a:rPr>
              <a:t>brouillard</a:t>
            </a:r>
            <a:r>
              <a:rPr lang="en-US" sz="2600" dirty="0" smtClean="0">
                <a:latin typeface="Corbel" pitchFamily="34" charset="0"/>
              </a:rPr>
              <a:t>.</a:t>
            </a:r>
            <a:endParaRPr lang="en-US" sz="2600" dirty="0">
              <a:latin typeface="Corbe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4634805"/>
            <a:ext cx="137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rbel" pitchFamily="34" charset="0"/>
              </a:rPr>
              <a:t>Il y a un</a:t>
            </a:r>
          </a:p>
          <a:p>
            <a:pPr algn="ctr"/>
            <a:r>
              <a:rPr lang="en-US" sz="2800" dirty="0" err="1" smtClean="0">
                <a:latin typeface="Corbel" pitchFamily="34" charset="0"/>
              </a:rPr>
              <a:t>orage</a:t>
            </a:r>
            <a:r>
              <a:rPr lang="en-US" sz="2800" dirty="0" smtClean="0">
                <a:latin typeface="Corbel" pitchFamily="34" charset="0"/>
              </a:rPr>
              <a:t>.</a:t>
            </a:r>
            <a:endParaRPr lang="en-US" sz="2800" dirty="0">
              <a:latin typeface="Corbel" pitchFamily="34" charset="0"/>
            </a:endParaRPr>
          </a:p>
        </p:txBody>
      </p:sp>
      <p:pic>
        <p:nvPicPr>
          <p:cNvPr id="5122" name="Picture 2" descr="MP91021882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267200"/>
            <a:ext cx="2667000" cy="1981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123" name="Picture 3" descr="j01787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05000"/>
            <a:ext cx="2501618" cy="1905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124" name="Picture 4" descr="MP900313861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912143"/>
            <a:ext cx="2590800" cy="189785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amain" pitchFamily="34" charset="0"/>
                <a:ea typeface="+mj-ea"/>
                <a:cs typeface="+mj-cs"/>
              </a:rPr>
              <a:t>Quel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amain" pitchFamily="34" charset="0"/>
                <a:ea typeface="+mj-ea"/>
                <a:cs typeface="+mj-cs"/>
              </a:rPr>
              <a:t> temps fait-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amain" pitchFamily="34" charset="0"/>
                <a:ea typeface="+mj-ea"/>
                <a:cs typeface="+mj-cs"/>
              </a:rPr>
              <a:t>il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amain" pitchFamily="34" charset="0"/>
                <a:ea typeface="+mj-ea"/>
                <a:cs typeface="+mj-cs"/>
              </a:rPr>
              <a:t> en France?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amain" pitchFamily="34" charset="0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92022"/>
            <a:ext cx="6801634" cy="4532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286000" y="54102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orbel" pitchFamily="34" charset="0"/>
              </a:rPr>
              <a:t>Il fait beau.</a:t>
            </a:r>
            <a:endParaRPr lang="en-US" sz="3600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828800"/>
            <a:ext cx="6854152" cy="4569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828800" y="55626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orbel" pitchFamily="34" charset="0"/>
              </a:rPr>
              <a:t>Il fait </a:t>
            </a:r>
            <a:r>
              <a:rPr lang="en-US" sz="3600" dirty="0" err="1" smtClean="0">
                <a:solidFill>
                  <a:schemeClr val="bg1"/>
                </a:solidFill>
                <a:latin typeface="Corbel" pitchFamily="34" charset="0"/>
              </a:rPr>
              <a:t>nuageux</a:t>
            </a:r>
            <a:r>
              <a:rPr lang="en-US" sz="3600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  <a:endParaRPr lang="en-US" sz="3600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752600"/>
            <a:ext cx="7010400" cy="4677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453690" y="5400992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orbel" pitchFamily="34" charset="0"/>
              </a:rPr>
              <a:t>Il fait </a:t>
            </a:r>
            <a:r>
              <a:rPr lang="en-US" sz="3600" dirty="0" err="1" smtClean="0">
                <a:solidFill>
                  <a:schemeClr val="bg1"/>
                </a:solidFill>
                <a:latin typeface="Corbel" pitchFamily="34" charset="0"/>
              </a:rPr>
              <a:t>gris</a:t>
            </a:r>
            <a:r>
              <a:rPr lang="en-US" sz="3600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  <a:endParaRPr lang="en-US" sz="3600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600200"/>
            <a:ext cx="7239000" cy="5032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2286000" y="58674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rbel" pitchFamily="34" charset="0"/>
              </a:rPr>
              <a:t>Il </a:t>
            </a:r>
            <a:r>
              <a:rPr lang="en-US" sz="3600" dirty="0" err="1" smtClean="0">
                <a:latin typeface="Corbel" pitchFamily="34" charset="0"/>
              </a:rPr>
              <a:t>neige</a:t>
            </a:r>
            <a:r>
              <a:rPr lang="en-US" sz="3600" dirty="0" smtClean="0">
                <a:latin typeface="Corbel" pitchFamily="34" charset="0"/>
              </a:rPr>
              <a:t>.</a:t>
            </a:r>
            <a:endParaRPr lang="en-US" sz="3600" dirty="0">
              <a:latin typeface="Corbel" pitchFamily="34" charset="0"/>
            </a:endParaRP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1514176"/>
            <a:ext cx="7696200" cy="5140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2057400" y="58674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rbel" pitchFamily="34" charset="0"/>
              </a:rPr>
              <a:t>Il fait du </a:t>
            </a:r>
            <a:r>
              <a:rPr lang="en-US" sz="3600" dirty="0" err="1" smtClean="0">
                <a:latin typeface="Corbel" pitchFamily="34" charset="0"/>
              </a:rPr>
              <a:t>soleil</a:t>
            </a:r>
            <a:r>
              <a:rPr lang="en-US" sz="3600" dirty="0" smtClean="0">
                <a:latin typeface="Corbel" pitchFamily="34" charset="0"/>
              </a:rPr>
              <a:t>.</a:t>
            </a:r>
            <a:endParaRPr lang="en-US" sz="3600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117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Quel saison est-ce? </vt:lpstr>
      <vt:lpstr>Quelle est la température?</vt:lpstr>
      <vt:lpstr>Quel temps fait-il? </vt:lpstr>
      <vt:lpstr>Quel temps fait-il? </vt:lpstr>
      <vt:lpstr>Quel temps fait-il? </vt:lpstr>
      <vt:lpstr>Slide 7</vt:lpstr>
    </vt:vector>
  </TitlesOfParts>
  <Company>FCSS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rozei</dc:creator>
  <cp:lastModifiedBy>rozei</cp:lastModifiedBy>
  <cp:revision>12</cp:revision>
  <dcterms:created xsi:type="dcterms:W3CDTF">2011-09-07T15:40:52Z</dcterms:created>
  <dcterms:modified xsi:type="dcterms:W3CDTF">2011-09-07T20:31:15Z</dcterms:modified>
</cp:coreProperties>
</file>