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99" r:id="rId2"/>
    <p:sldId id="305" r:id="rId3"/>
    <p:sldId id="306" r:id="rId4"/>
    <p:sldId id="292" r:id="rId5"/>
    <p:sldId id="293" r:id="rId6"/>
    <p:sldId id="294" r:id="rId7"/>
    <p:sldId id="300" r:id="rId8"/>
    <p:sldId id="301" r:id="rId9"/>
    <p:sldId id="302" r:id="rId10"/>
    <p:sldId id="303" r:id="rId11"/>
    <p:sldId id="304" r:id="rId12"/>
  </p:sldIdLst>
  <p:sldSz cx="9144000" cy="6858000" type="screen4x3"/>
  <p:notesSz cx="6881813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00953B-2C9E-4121-9514-D15114E8F8CF}">
          <p14:sldIdLst>
            <p14:sldId id="299"/>
            <p14:sldId id="305"/>
            <p14:sldId id="306"/>
            <p14:sldId id="292"/>
            <p14:sldId id="293"/>
            <p14:sldId id="294"/>
            <p14:sldId id="300"/>
            <p14:sldId id="301"/>
            <p14:sldId id="302"/>
            <p14:sldId id="303"/>
            <p14:sldId id="304"/>
          </p14:sldIdLst>
        </p14:section>
        <p14:section name="Untitled Section" id="{BCFE8379-C484-4736-8F69-C43BFADFA40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70" d="100"/>
          <a:sy n="70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C8C9C5C-9F2C-4312-8BFD-992BDC21010D}" type="datetimeFigureOut">
              <a:rPr lang="en-US"/>
              <a:pPr>
                <a:defRPr/>
              </a:pPr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51A196-E56F-48A0-ABAE-F6436370A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46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51A196-E56F-48A0-ABAE-F6436370A5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632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89B4E-DE73-4710-A72F-4E9C6794C9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8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E6D64E-386F-4EF3-B1E0-06B9718D4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78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5AB96-C152-4F08-8677-DCFBDA2F59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78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75973-BB79-4C98-A10A-27F14FBEA5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58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D14F-026E-4910-AB38-BE33CC754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797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C1F93-9CD3-4CC4-9894-5F1BEA196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69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4FD22-828D-44D6-A10A-AB5F67DE2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1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D15CB-941D-44AD-A357-64F5B2110F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10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F7FEA-125E-46E9-A10D-6E39C6C92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E26282-AAF8-429E-9D4F-721766A075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1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B4BCD-A8F8-4240-AD5A-93EEAB8D0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8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8ED39-625F-4692-9705-B7AEBEFD1F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42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EABCAEC7-4BFE-45F6-BA43-DFB0B2EAE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>
                <a:latin typeface="Corbel" pitchFamily="34" charset="0"/>
              </a:rPr>
              <a:t>Unité</a:t>
            </a:r>
            <a:r>
              <a:rPr lang="en-US" altLang="en-US" sz="2400" dirty="0" smtClean="0">
                <a:latin typeface="Corbel" pitchFamily="34" charset="0"/>
              </a:rPr>
              <a:t> 4:  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plus-que-parfait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447800" y="1804511"/>
            <a:ext cx="757046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As in English, the 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PLUPERFECT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(</a:t>
            </a:r>
            <a:r>
              <a:rPr lang="en-US" sz="2400" b="1" dirty="0" smtClean="0">
                <a:solidFill>
                  <a:schemeClr val="tx2"/>
                </a:solidFill>
                <a:latin typeface="Corbel" pitchFamily="34" charset="0"/>
              </a:rPr>
              <a:t>le plus-</a:t>
            </a:r>
            <a:r>
              <a:rPr 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que</a:t>
            </a:r>
            <a:r>
              <a:rPr lang="en-US" sz="2400" b="1" dirty="0" smtClean="0">
                <a:solidFill>
                  <a:schemeClr val="tx2"/>
                </a:solidFill>
                <a:latin typeface="Corbel" pitchFamily="34" charset="0"/>
              </a:rPr>
              <a:t>-parfait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) is used to describe what people 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HAD DONE 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or 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WHAT HAD HAPPENED 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before another past action or event.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1000" y="3276600"/>
            <a:ext cx="5791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Cet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été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j’</a:t>
            </a:r>
            <a:r>
              <a:rPr lang="en-US" sz="2400" b="1" dirty="0" err="1" smtClean="0">
                <a:latin typeface="Corbel" pitchFamily="34" charset="0"/>
              </a:rPr>
              <a:t>ai</a:t>
            </a:r>
            <a:r>
              <a:rPr lang="en-US" sz="2400" b="1" dirty="0" smtClean="0">
                <a:latin typeface="Corbel" pitchFamily="34" charset="0"/>
              </a:rPr>
              <a:t> </a:t>
            </a:r>
            <a:r>
              <a:rPr lang="en-US" sz="2400" b="1" dirty="0" err="1" smtClean="0">
                <a:latin typeface="Corbel" pitchFamily="34" charset="0"/>
              </a:rPr>
              <a:t>visité</a:t>
            </a:r>
            <a:r>
              <a:rPr lang="en-US" sz="2400" b="1" dirty="0"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Québec.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L’année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avant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j’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visité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Montréal.</a:t>
            </a:r>
          </a:p>
          <a:p>
            <a:pPr>
              <a:lnSpc>
                <a:spcPct val="200000"/>
              </a:lnSpc>
            </a:pP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Quand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 nous </a:t>
            </a:r>
            <a:r>
              <a:rPr 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sommes</a:t>
            </a:r>
            <a:r>
              <a:rPr lang="en-US" sz="2400" b="1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Corbel" pitchFamily="34" charset="0"/>
              </a:rPr>
              <a:t>arrivés</a:t>
            </a:r>
            <a:r>
              <a:rPr lang="en-US" sz="2400" b="1" dirty="0" smtClean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à la </a:t>
            </a:r>
            <a:r>
              <a:rPr lang="en-US" sz="2400" dirty="0" err="1" smtClean="0">
                <a:solidFill>
                  <a:schemeClr val="tx2"/>
                </a:solidFill>
                <a:latin typeface="Corbel" pitchFamily="34" charset="0"/>
              </a:rPr>
              <a:t>gare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,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le train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parti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.</a:t>
            </a:r>
            <a:endParaRPr lang="en-US" sz="2400" dirty="0"/>
          </a:p>
        </p:txBody>
      </p:sp>
      <p:sp>
        <p:nvSpPr>
          <p:cNvPr id="40" name="TextBox 39"/>
          <p:cNvSpPr txBox="1"/>
          <p:nvPr/>
        </p:nvSpPr>
        <p:spPr>
          <a:xfrm>
            <a:off x="5486400" y="3472696"/>
            <a:ext cx="3581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This summer, I </a:t>
            </a:r>
            <a:r>
              <a:rPr lang="en-US" sz="2000" b="1" i="1" dirty="0" smtClean="0">
                <a:latin typeface="Corbel" pitchFamily="34" charset="0"/>
              </a:rPr>
              <a:t>visited </a:t>
            </a:r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Quebec.</a:t>
            </a:r>
            <a:endParaRPr lang="en-US" sz="2000" i="1" dirty="0">
              <a:solidFill>
                <a:schemeClr val="tx2"/>
              </a:solidFill>
              <a:latin typeface="Corbel" pitchFamily="34" charset="0"/>
            </a:endParaRPr>
          </a:p>
          <a:p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486400" y="4304943"/>
            <a:ext cx="36576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Last year, I </a:t>
            </a:r>
            <a:r>
              <a:rPr lang="en-US" sz="2000" b="1" i="1" dirty="0" smtClean="0">
                <a:solidFill>
                  <a:srgbClr val="0000FF"/>
                </a:solidFill>
                <a:latin typeface="Corbel" pitchFamily="34" charset="0"/>
              </a:rPr>
              <a:t>had visited </a:t>
            </a:r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Montreal.</a:t>
            </a:r>
            <a:endParaRPr lang="en-US" sz="2000" i="1" dirty="0">
              <a:solidFill>
                <a:schemeClr val="tx2"/>
              </a:solidFill>
              <a:latin typeface="Corbel" pitchFamily="34" charset="0"/>
            </a:endParaRPr>
          </a:p>
          <a:p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078611"/>
            <a:ext cx="35052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When we </a:t>
            </a:r>
            <a:r>
              <a:rPr lang="en-US" sz="2000" b="1" i="1" dirty="0" smtClean="0">
                <a:solidFill>
                  <a:schemeClr val="tx2"/>
                </a:solidFill>
                <a:latin typeface="Corbel" pitchFamily="34" charset="0"/>
              </a:rPr>
              <a:t>arrived </a:t>
            </a:r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at the station, the train </a:t>
            </a:r>
            <a:r>
              <a:rPr lang="en-US" sz="2000" b="1" i="1" dirty="0" smtClean="0">
                <a:solidFill>
                  <a:srgbClr val="0000FF"/>
                </a:solidFill>
                <a:latin typeface="Corbel" pitchFamily="34" charset="0"/>
              </a:rPr>
              <a:t>had left</a:t>
            </a:r>
            <a:r>
              <a:rPr lang="en-US" sz="2000" i="1" dirty="0" smtClean="0">
                <a:solidFill>
                  <a:schemeClr val="tx2"/>
                </a:solidFill>
                <a:latin typeface="Corbel" pitchFamily="34" charset="0"/>
              </a:rPr>
              <a:t>. </a:t>
            </a:r>
            <a:endParaRPr lang="en-US" sz="2000" i="1" dirty="0">
              <a:solidFill>
                <a:schemeClr val="tx2"/>
              </a:solidFill>
              <a:latin typeface="Corbe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046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44388" y="1524583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Used after the word 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SI</a:t>
            </a:r>
            <a:r>
              <a:rPr lang="en-US" altLang="en-US" sz="2400" dirty="0" smtClean="0">
                <a:latin typeface="Corbel" pitchFamily="34" charset="0"/>
              </a:rPr>
              <a:t> to mean 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if only</a:t>
            </a:r>
            <a:endParaRPr lang="en-US" altLang="en-US" sz="20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61448" y="3352800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rbel" pitchFamily="34" charset="0"/>
              </a:rPr>
              <a:t>Si </a:t>
            </a:r>
            <a:r>
              <a:rPr lang="en-US" altLang="en-US" sz="2800" dirty="0" err="1" smtClean="0">
                <a:latin typeface="Corbel" pitchFamily="34" charset="0"/>
              </a:rPr>
              <a:t>j’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su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smtClean="0">
                <a:latin typeface="Corbel" pitchFamily="34" charset="0"/>
              </a:rPr>
              <a:t>que </a:t>
            </a:r>
            <a:r>
              <a:rPr lang="en-US" altLang="en-US" sz="2800" dirty="0" err="1" smtClean="0">
                <a:latin typeface="Corbel" pitchFamily="34" charset="0"/>
              </a:rPr>
              <a:t>tu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avais</a:t>
            </a:r>
            <a:r>
              <a:rPr lang="en-US" altLang="en-US" sz="2800" dirty="0" smtClean="0">
                <a:latin typeface="Corbel" pitchFamily="34" charset="0"/>
              </a:rPr>
              <a:t> un plan!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200400" y="2215431"/>
            <a:ext cx="2337748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3480748" y="2289500"/>
            <a:ext cx="1717137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Si + PPQ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057400" y="3929973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If only </a:t>
            </a:r>
            <a:r>
              <a:rPr lang="en-US" altLang="en-US" sz="2400" dirty="0" smtClean="0">
                <a:latin typeface="Corbel" pitchFamily="34" charset="0"/>
              </a:rPr>
              <a:t>I 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had known </a:t>
            </a:r>
            <a:r>
              <a:rPr lang="en-US" altLang="en-US" sz="2400" dirty="0" smtClean="0">
                <a:latin typeface="Corbel" pitchFamily="34" charset="0"/>
              </a:rPr>
              <a:t>that you had a map!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24000" y="4752362"/>
            <a:ext cx="8153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latin typeface="Corbel" pitchFamily="34" charset="0"/>
              </a:rPr>
              <a:t>S’il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seulement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il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n’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altLang="en-US" sz="28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smtClean="0">
                <a:latin typeface="Corbel" pitchFamily="34" charset="0"/>
              </a:rPr>
              <a:t>pas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arrivé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en</a:t>
            </a:r>
            <a:r>
              <a:rPr lang="en-US" altLang="en-US" sz="2800" dirty="0" smtClean="0">
                <a:latin typeface="Corbel" pitchFamily="34" charset="0"/>
              </a:rPr>
              <a:t> retard!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119952" y="5329535"/>
            <a:ext cx="6324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If only </a:t>
            </a:r>
            <a:r>
              <a:rPr lang="en-US" altLang="en-US" sz="2400" dirty="0" smtClean="0">
                <a:latin typeface="Corbel" pitchFamily="34" charset="0"/>
              </a:rPr>
              <a:t>he 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had </a:t>
            </a:r>
            <a:r>
              <a:rPr lang="en-US" altLang="en-US" sz="2400" i="1" dirty="0" smtClean="0">
                <a:latin typeface="Corbel" pitchFamily="34" charset="0"/>
              </a:rPr>
              <a:t>not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 arrived </a:t>
            </a:r>
            <a:r>
              <a:rPr lang="en-US" altLang="en-US" sz="2400" dirty="0" smtClean="0">
                <a:latin typeface="Corbel" pitchFamily="34" charset="0"/>
              </a:rPr>
              <a:t>late!</a:t>
            </a:r>
            <a:endParaRPr lang="en-US" altLang="en-US" sz="20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15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44388" y="1524583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To say that something JUST HAPPENED in the past, use</a:t>
            </a:r>
            <a:endParaRPr lang="en-US" altLang="en-US" sz="2000" i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61448" y="3352800"/>
            <a:ext cx="72253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rbel" pitchFamily="34" charset="0"/>
              </a:rPr>
              <a:t>Je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venais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de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raccrocher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quand</a:t>
            </a:r>
            <a:r>
              <a:rPr lang="en-US" altLang="en-US" sz="2800" dirty="0" smtClean="0">
                <a:latin typeface="Corbel" pitchFamily="34" charset="0"/>
              </a:rPr>
              <a:t> le portable a </a:t>
            </a:r>
            <a:r>
              <a:rPr lang="en-US" altLang="en-US" sz="2800" dirty="0" err="1" smtClean="0">
                <a:latin typeface="Corbel" pitchFamily="34" charset="0"/>
              </a:rPr>
              <a:t>sonné</a:t>
            </a:r>
            <a:r>
              <a:rPr lang="en-US" altLang="en-US" sz="2800" dirty="0" smtClean="0">
                <a:latin typeface="Corbel" pitchFamily="34" charset="0"/>
              </a:rPr>
              <a:t> de nouveau.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524000" y="2215431"/>
            <a:ext cx="6920552" cy="609600"/>
          </a:xfrm>
          <a:prstGeom prst="rect">
            <a:avLst/>
          </a:prstGeom>
          <a:noFill/>
          <a:ln w="19050" algn="ctr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ea typeface="MS PGothic" panose="020B0600070205080204" pitchFamily="34" charset="-128"/>
              </a:defRPr>
            </a:lvl9pPr>
          </a:lstStyle>
          <a:p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1933601" y="2316476"/>
            <a:ext cx="610135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altLang="en-US" sz="32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VENIR (</a:t>
            </a:r>
            <a:r>
              <a:rPr lang="en-US" altLang="en-US" sz="32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imparfait</a:t>
            </a:r>
            <a:r>
              <a:rPr lang="en-US" altLang="en-US" sz="32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) + de + infinitive</a:t>
            </a:r>
            <a:endParaRPr lang="en-US" altLang="en-US" sz="3200" b="1" dirty="0">
              <a:solidFill>
                <a:srgbClr val="0000FF"/>
              </a:solidFill>
              <a:latin typeface="Corbel" panose="020B0503020204020204" pitchFamily="34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19952" y="4236744"/>
            <a:ext cx="6795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I 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had just hung up </a:t>
            </a:r>
            <a:r>
              <a:rPr lang="en-US" altLang="en-US" sz="2400" dirty="0" smtClean="0">
                <a:latin typeface="Corbel" pitchFamily="34" charset="0"/>
              </a:rPr>
              <a:t>when the cell phone rang again!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524000" y="4913293"/>
            <a:ext cx="70866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rbel" pitchFamily="34" charset="0"/>
              </a:rPr>
              <a:t>Le </a:t>
            </a:r>
            <a:r>
              <a:rPr lang="en-US" altLang="en-US" sz="2800" dirty="0" err="1" smtClean="0">
                <a:latin typeface="Corbel" pitchFamily="34" charset="0"/>
              </a:rPr>
              <a:t>président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0000FF"/>
                </a:solidFill>
                <a:latin typeface="Corbel" pitchFamily="34" charset="0"/>
              </a:rPr>
              <a:t>venait</a:t>
            </a:r>
            <a:r>
              <a:rPr lang="en-US" altLang="en-US" sz="2800" b="1" dirty="0" smtClean="0">
                <a:solidFill>
                  <a:srgbClr val="0000FF"/>
                </a:solidFill>
                <a:latin typeface="Corbel" pitchFamily="34" charset="0"/>
              </a:rPr>
              <a:t> de signer </a:t>
            </a:r>
            <a:r>
              <a:rPr lang="en-US" altLang="en-US" sz="2800" dirty="0" err="1" smtClean="0">
                <a:latin typeface="Corbel" pitchFamily="34" charset="0"/>
              </a:rPr>
              <a:t>l’accord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quand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il</a:t>
            </a:r>
            <a:r>
              <a:rPr lang="en-US" altLang="en-US" sz="2800" dirty="0" smtClean="0">
                <a:latin typeface="Corbel" pitchFamily="34" charset="0"/>
              </a:rPr>
              <a:t> a </a:t>
            </a:r>
            <a:r>
              <a:rPr lang="en-US" altLang="en-US" sz="2800" dirty="0" err="1" smtClean="0">
                <a:latin typeface="Corbel" pitchFamily="34" charset="0"/>
              </a:rPr>
              <a:t>entendu</a:t>
            </a:r>
            <a:r>
              <a:rPr lang="en-US" altLang="en-US" sz="2800" dirty="0" smtClean="0"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l’explosion</a:t>
            </a:r>
            <a:r>
              <a:rPr lang="en-US" altLang="en-US" sz="2800" dirty="0">
                <a:latin typeface="Corbel" pitchFamily="34" charset="0"/>
              </a:rPr>
              <a:t>.</a:t>
            </a:r>
            <a:endParaRPr lang="en-US" altLang="en-US" sz="2400" dirty="0">
              <a:latin typeface="Corbel" pitchFamily="34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2141561" y="5921091"/>
            <a:ext cx="6324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i="1" dirty="0" smtClean="0">
                <a:latin typeface="Corbel" pitchFamily="34" charset="0"/>
              </a:rPr>
              <a:t>The president </a:t>
            </a:r>
            <a:r>
              <a:rPr lang="en-US" altLang="en-US" sz="2400" i="1" dirty="0" smtClean="0">
                <a:solidFill>
                  <a:srgbClr val="0000FF"/>
                </a:solidFill>
                <a:latin typeface="Corbel" pitchFamily="34" charset="0"/>
              </a:rPr>
              <a:t>had  just signed </a:t>
            </a:r>
            <a:r>
              <a:rPr lang="en-US" altLang="en-US" sz="2400" i="1" dirty="0" smtClean="0">
                <a:latin typeface="Corbel" pitchFamily="34" charset="0"/>
              </a:rPr>
              <a:t>the agreement when he heard the explosion.</a:t>
            </a:r>
            <a:endParaRPr lang="en-US" altLang="en-US" sz="20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153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plus-que-parfait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447800" y="1804511"/>
            <a:ext cx="7570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800" dirty="0" smtClean="0">
                <a:solidFill>
                  <a:schemeClr val="tx2"/>
                </a:solidFill>
                <a:latin typeface="Corbel" pitchFamily="34" charset="0"/>
              </a:rPr>
              <a:t>Uses of the </a:t>
            </a:r>
            <a:r>
              <a:rPr lang="en-US" sz="2800" b="1" dirty="0" smtClean="0">
                <a:solidFill>
                  <a:srgbClr val="FF0000"/>
                </a:solidFill>
                <a:latin typeface="Corbel" pitchFamily="34" charset="0"/>
              </a:rPr>
              <a:t>PLUS-QUE-PARFAIT</a:t>
            </a:r>
            <a:r>
              <a:rPr lang="en-US" sz="2800" dirty="0" smtClean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87062" y="2438400"/>
            <a:ext cx="7328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rbel" pitchFamily="34" charset="0"/>
              </a:rPr>
              <a:t>1.  To describe what HAD happened in th</a:t>
            </a:r>
            <a:r>
              <a:rPr lang="en-US" altLang="en-US" sz="2800" dirty="0" smtClean="0">
                <a:latin typeface="Corbel" pitchFamily="34" charset="0"/>
              </a:rPr>
              <a:t>e past        	PRIOR to another </a:t>
            </a:r>
            <a:r>
              <a:rPr lang="en-US" altLang="en-US" sz="2800" dirty="0" smtClean="0">
                <a:solidFill>
                  <a:srgbClr val="0000FF"/>
                </a:solidFill>
                <a:latin typeface="Corbel" pitchFamily="34" charset="0"/>
              </a:rPr>
              <a:t>action</a:t>
            </a:r>
            <a:r>
              <a:rPr lang="en-US" altLang="en-US" sz="2800" dirty="0" smtClean="0">
                <a:latin typeface="Corbel" pitchFamily="34" charset="0"/>
              </a:rPr>
              <a:t> or </a:t>
            </a:r>
            <a:r>
              <a:rPr lang="en-US" altLang="en-US" sz="2800" dirty="0" smtClean="0">
                <a:solidFill>
                  <a:srgbClr val="0000FF"/>
                </a:solidFill>
                <a:latin typeface="Corbel" pitchFamily="34" charset="0"/>
              </a:rPr>
              <a:t>situation</a:t>
            </a:r>
            <a:endParaRPr lang="en-US" altLang="en-US" sz="28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1" name="Text Box 38"/>
          <p:cNvSpPr txBox="1">
            <a:spLocks noChangeArrowheads="1"/>
          </p:cNvSpPr>
          <p:nvPr/>
        </p:nvSpPr>
        <p:spPr bwMode="auto">
          <a:xfrm>
            <a:off x="4343400" y="3657599"/>
            <a:ext cx="21336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Corbel" pitchFamily="34" charset="0"/>
              </a:rPr>
              <a:t>passé </a:t>
            </a:r>
            <a:r>
              <a:rPr lang="en-US" sz="2400" dirty="0" err="1" smtClean="0">
                <a:latin typeface="Corbel" pitchFamily="34" charset="0"/>
              </a:rPr>
              <a:t>composé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6934200" y="3657599"/>
            <a:ext cx="13716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rbel" pitchFamily="34" charset="0"/>
              </a:rPr>
              <a:t>imparfait</a:t>
            </a:r>
            <a:endParaRPr lang="en-US" sz="2400" dirty="0">
              <a:latin typeface="Corbel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flipV="1">
            <a:off x="5638800" y="3276600"/>
            <a:ext cx="0" cy="3809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V="1">
            <a:off x="7391400" y="3276599"/>
            <a:ext cx="0" cy="38099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 Box 38"/>
          <p:cNvSpPr txBox="1">
            <a:spLocks noChangeArrowheads="1"/>
          </p:cNvSpPr>
          <p:nvPr/>
        </p:nvSpPr>
        <p:spPr bwMode="auto">
          <a:xfrm>
            <a:off x="838200" y="4827660"/>
            <a:ext cx="21336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smtClean="0">
                <a:latin typeface="Corbel" pitchFamily="34" charset="0"/>
              </a:rPr>
              <a:t>passé </a:t>
            </a:r>
            <a:r>
              <a:rPr lang="en-US" sz="2400" dirty="0" err="1" smtClean="0">
                <a:latin typeface="Corbel" pitchFamily="34" charset="0"/>
              </a:rPr>
              <a:t>composé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19" name="Text Box 38"/>
          <p:cNvSpPr txBox="1">
            <a:spLocks noChangeArrowheads="1"/>
          </p:cNvSpPr>
          <p:nvPr/>
        </p:nvSpPr>
        <p:spPr bwMode="auto">
          <a:xfrm>
            <a:off x="1219200" y="5562600"/>
            <a:ext cx="137160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dirty="0" err="1" smtClean="0">
                <a:latin typeface="Corbel" pitchFamily="34" charset="0"/>
              </a:rPr>
              <a:t>imparfait</a:t>
            </a:r>
            <a:endParaRPr lang="en-US" sz="2400" dirty="0">
              <a:latin typeface="Corbel" pitchFamily="34" charset="0"/>
            </a:endParaRPr>
          </a:p>
        </p:txBody>
      </p:sp>
      <p:sp>
        <p:nvSpPr>
          <p:cNvPr id="20" name="Text Box 5"/>
          <p:cNvSpPr txBox="1">
            <a:spLocks noChangeArrowheads="1"/>
          </p:cNvSpPr>
          <p:nvPr/>
        </p:nvSpPr>
        <p:spPr bwMode="auto">
          <a:xfrm>
            <a:off x="3270031" y="4800600"/>
            <a:ext cx="55691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Je me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suis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inspiré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par </a:t>
            </a:r>
            <a:r>
              <a:rPr lang="en-US" altLang="en-US" sz="2400" dirty="0" err="1" smtClean="0">
                <a:latin typeface="Corbel" pitchFamily="34" charset="0"/>
              </a:rPr>
              <a:t>ce</a:t>
            </a:r>
            <a:r>
              <a:rPr lang="en-US" altLang="en-US" sz="2400" dirty="0" smtClean="0">
                <a:latin typeface="Corbel" pitchFamily="34" charset="0"/>
              </a:rPr>
              <a:t> que </a:t>
            </a:r>
            <a:r>
              <a:rPr lang="en-US" altLang="en-US" sz="2400" dirty="0" err="1" smtClean="0">
                <a:latin typeface="Corbel" pitchFamily="34" charset="0"/>
              </a:rPr>
              <a:t>j’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avais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vécu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270031" y="5593377"/>
            <a:ext cx="55691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Il </a:t>
            </a:r>
            <a:r>
              <a:rPr lang="en-US" altLang="en-US" sz="2400" dirty="0" err="1" smtClean="0">
                <a:solidFill>
                  <a:srgbClr val="0000FF"/>
                </a:solidFill>
                <a:latin typeface="Corbel" pitchFamily="34" charset="0"/>
              </a:rPr>
              <a:t>voulait</a:t>
            </a:r>
            <a:r>
              <a:rPr lang="en-US" alt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me </a:t>
            </a:r>
            <a:r>
              <a:rPr lang="en-US" altLang="en-US" sz="2400" dirty="0" err="1" smtClean="0">
                <a:latin typeface="Corbel" pitchFamily="34" charset="0"/>
              </a:rPr>
              <a:t>contacter</a:t>
            </a:r>
            <a:r>
              <a:rPr lang="en-US" altLang="en-US" sz="2400" dirty="0" smtClean="0">
                <a:latin typeface="Corbel" pitchFamily="34" charset="0"/>
              </a:rPr>
              <a:t> car </a:t>
            </a:r>
            <a:r>
              <a:rPr lang="en-US" altLang="en-US" sz="2400" dirty="0" err="1" smtClean="0">
                <a:latin typeface="Corbel" pitchFamily="34" charset="0"/>
              </a:rPr>
              <a:t>il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avait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vu </a:t>
            </a:r>
            <a:r>
              <a:rPr lang="en-US" altLang="en-US" sz="2400" dirty="0" err="1" smtClean="0">
                <a:latin typeface="Corbel" pitchFamily="34" charset="0"/>
              </a:rPr>
              <a:t>mes</a:t>
            </a:r>
            <a:r>
              <a:rPr lang="en-US" altLang="en-US" sz="2400" dirty="0" smtClean="0">
                <a:latin typeface="Corbel" pitchFamily="34" charset="0"/>
              </a:rPr>
              <a:t> spectacles.</a:t>
            </a:r>
            <a:endParaRPr lang="en-US" altLang="en-US" sz="2400" dirty="0">
              <a:solidFill>
                <a:srgbClr val="0000FF"/>
              </a:solidFill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96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8" grpId="0" animBg="1"/>
      <p:bldP spid="19" grpId="0" animBg="1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00088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plus-que-parfait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1447800" y="1804511"/>
            <a:ext cx="757046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800" dirty="0" smtClean="0">
                <a:solidFill>
                  <a:schemeClr val="tx2"/>
                </a:solidFill>
                <a:latin typeface="Corbel" pitchFamily="34" charset="0"/>
              </a:rPr>
              <a:t>Uses of the </a:t>
            </a:r>
            <a:r>
              <a:rPr lang="en-US" sz="2800" b="1" dirty="0" smtClean="0">
                <a:solidFill>
                  <a:srgbClr val="FF0000"/>
                </a:solidFill>
                <a:latin typeface="Corbel" pitchFamily="34" charset="0"/>
              </a:rPr>
              <a:t>PLUS-QUE-PARFAIT</a:t>
            </a:r>
            <a:r>
              <a:rPr lang="en-US" sz="2800" dirty="0" smtClean="0">
                <a:solidFill>
                  <a:schemeClr val="tx2"/>
                </a:solidFill>
                <a:latin typeface="Corbel" pitchFamily="34" charset="0"/>
              </a:rPr>
              <a:t>:</a:t>
            </a:r>
            <a:endParaRPr lang="en-US" sz="2800" dirty="0" smtClean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447800" y="2514600"/>
            <a:ext cx="73283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>
                <a:latin typeface="Corbel" pitchFamily="34" charset="0"/>
              </a:rPr>
              <a:t>2</a:t>
            </a:r>
            <a:r>
              <a:rPr lang="en-US" altLang="en-US" sz="2800" dirty="0" smtClean="0">
                <a:latin typeface="Corbel" pitchFamily="34" charset="0"/>
              </a:rPr>
              <a:t>.  To express a CONDTION which was not 	realized (did not happen)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676400" y="3733800"/>
            <a:ext cx="6566338" cy="52322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smtClean="0">
                <a:latin typeface="Corbel" pitchFamily="34" charset="0"/>
              </a:rPr>
              <a:t>Si + sub + </a:t>
            </a:r>
            <a:r>
              <a:rPr lang="en-US" altLang="en-US" sz="2800" dirty="0" smtClean="0">
                <a:solidFill>
                  <a:srgbClr val="FF0000"/>
                </a:solidFill>
                <a:latin typeface="Corbel" pitchFamily="34" charset="0"/>
              </a:rPr>
              <a:t>PQP</a:t>
            </a:r>
            <a:r>
              <a:rPr lang="en-US" altLang="en-US" sz="2800" dirty="0" smtClean="0">
                <a:latin typeface="Corbel" pitchFamily="34" charset="0"/>
              </a:rPr>
              <a:t> , sub + </a:t>
            </a:r>
            <a:r>
              <a:rPr lang="en-US" altLang="en-US" sz="2800" dirty="0" smtClean="0">
                <a:solidFill>
                  <a:srgbClr val="0000FF"/>
                </a:solidFill>
                <a:latin typeface="Corbel" pitchFamily="34" charset="0"/>
              </a:rPr>
              <a:t>conditional passé </a:t>
            </a:r>
            <a:r>
              <a:rPr lang="en-US" altLang="en-US" sz="2800" dirty="0" smtClean="0">
                <a:latin typeface="Corbel" pitchFamily="34" charset="0"/>
              </a:rPr>
              <a:t>….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76400" y="4658380"/>
            <a:ext cx="70997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 smtClean="0">
                <a:latin typeface="Corbel" pitchFamily="34" charset="0"/>
              </a:rPr>
              <a:t>Hier</a:t>
            </a:r>
            <a:r>
              <a:rPr lang="en-US" altLang="en-US" sz="2800" dirty="0" smtClean="0">
                <a:latin typeface="Corbel" pitchFamily="34" charset="0"/>
              </a:rPr>
              <a:t>, </a:t>
            </a:r>
            <a:r>
              <a:rPr lang="en-US" altLang="en-US" sz="2800" dirty="0" err="1" smtClean="0">
                <a:latin typeface="Corbel" pitchFamily="34" charset="0"/>
              </a:rPr>
              <a:t>si</a:t>
            </a:r>
            <a:r>
              <a:rPr lang="en-US" altLang="en-US" sz="2800" dirty="0" smtClean="0">
                <a:latin typeface="Corbel" pitchFamily="34" charset="0"/>
              </a:rPr>
              <a:t> j’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Corbel" pitchFamily="34" charset="0"/>
              </a:rPr>
              <a:t>avais</a:t>
            </a: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Corbel" pitchFamily="34" charset="0"/>
              </a:rPr>
              <a:t>eu</a:t>
            </a:r>
            <a:r>
              <a:rPr lang="en-US" altLang="en-US" sz="28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800" dirty="0" smtClean="0">
                <a:latin typeface="Corbel" pitchFamily="34" charset="0"/>
              </a:rPr>
              <a:t>le temps, je </a:t>
            </a:r>
            <a:r>
              <a:rPr lang="en-US" altLang="en-US" sz="2800" dirty="0" err="1" smtClean="0">
                <a:solidFill>
                  <a:srgbClr val="0000FF"/>
                </a:solidFill>
                <a:latin typeface="Corbel" pitchFamily="34" charset="0"/>
              </a:rPr>
              <a:t>serais</a:t>
            </a:r>
            <a:r>
              <a:rPr lang="en-US" altLang="en-US" sz="28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err="1" smtClean="0">
                <a:solidFill>
                  <a:srgbClr val="0000FF"/>
                </a:solidFill>
                <a:latin typeface="Corbel" pitchFamily="34" charset="0"/>
              </a:rPr>
              <a:t>bien</a:t>
            </a:r>
            <a:r>
              <a:rPr lang="en-US" altLang="en-US" sz="28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800" dirty="0" err="1" smtClean="0">
                <a:latin typeface="Corbel" pitchFamily="34" charset="0"/>
              </a:rPr>
              <a:t>allé</a:t>
            </a:r>
            <a:r>
              <a:rPr lang="en-US" altLang="en-US" sz="2800" dirty="0" smtClean="0">
                <a:latin typeface="Corbel" pitchFamily="34" charset="0"/>
              </a:rPr>
              <a:t> au </a:t>
            </a:r>
            <a:r>
              <a:rPr lang="en-US" altLang="en-US" sz="2800" dirty="0" err="1" smtClean="0">
                <a:latin typeface="Corbel" pitchFamily="34" charset="0"/>
              </a:rPr>
              <a:t>cinéma</a:t>
            </a:r>
            <a:r>
              <a:rPr lang="en-US" altLang="en-US" sz="2800" dirty="0" smtClean="0">
                <a:latin typeface="Corbel" pitchFamily="34" charset="0"/>
              </a:rPr>
              <a:t> avec </a:t>
            </a:r>
            <a:r>
              <a:rPr lang="en-US" altLang="en-US" sz="2800" dirty="0" err="1" smtClean="0">
                <a:latin typeface="Corbel" pitchFamily="34" charset="0"/>
              </a:rPr>
              <a:t>vous</a:t>
            </a:r>
            <a:r>
              <a:rPr lang="en-US" altLang="en-US" sz="2800" dirty="0" smtClean="0">
                <a:latin typeface="Corbel" pitchFamily="34" charset="0"/>
              </a:rPr>
              <a:t>.</a:t>
            </a:r>
            <a:endParaRPr lang="en-US" altLang="en-US" sz="2800" dirty="0">
              <a:latin typeface="Corb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676400" y="5751493"/>
            <a:ext cx="70997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i="1" dirty="0" smtClean="0">
                <a:latin typeface="Corbel" pitchFamily="34" charset="0"/>
              </a:rPr>
              <a:t>Yesterday, if I had had the time, I would have gone to the movies with you.</a:t>
            </a:r>
            <a:endParaRPr lang="en-US" altLang="en-US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9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524000" y="1295400"/>
            <a:ext cx="6503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ts val="600"/>
              </a:spcBef>
              <a:defRPr/>
            </a:pPr>
            <a:r>
              <a:rPr lang="en-US" sz="2400" dirty="0">
                <a:solidFill>
                  <a:schemeClr val="tx2"/>
                </a:solidFill>
                <a:latin typeface="Corbel" pitchFamily="34" charset="0"/>
              </a:rPr>
              <a:t>f</a:t>
            </a:r>
            <a:r>
              <a:rPr lang="en-US" sz="2400" dirty="0" smtClean="0">
                <a:solidFill>
                  <a:schemeClr val="tx2"/>
                </a:solidFill>
                <a:latin typeface="Corbel" pitchFamily="34" charset="0"/>
              </a:rPr>
              <a:t>ormation:</a:t>
            </a: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Corbe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1752600"/>
            <a:ext cx="6858000" cy="461665"/>
          </a:xfrm>
          <a:prstGeom prst="rect">
            <a:avLst/>
          </a:prstGeom>
          <a:noFill/>
          <a:ln w="9525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orbel" pitchFamily="34" charset="0"/>
              </a:rPr>
              <a:t>IMPERFECT of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avoir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 </a:t>
            </a:r>
            <a:r>
              <a:rPr lang="en-US" sz="2400" dirty="0" smtClean="0">
                <a:latin typeface="Corbel" pitchFamily="34" charset="0"/>
              </a:rPr>
              <a:t>or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être</a:t>
            </a:r>
            <a:r>
              <a:rPr lang="en-US" sz="2400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effectLst/>
                <a:latin typeface="Corbel" pitchFamily="34" charset="0"/>
              </a:rPr>
              <a:t>+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Corbe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rbel" pitchFamily="34" charset="0"/>
              </a:rPr>
              <a:t>PAST PARTICIPLE</a:t>
            </a: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968062" y="3424535"/>
            <a:ext cx="191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828800" y="3290887"/>
            <a:ext cx="4495800" cy="1966913"/>
            <a:chOff x="1828800" y="3290887"/>
            <a:chExt cx="4495800" cy="1966913"/>
          </a:xfrm>
        </p:grpSpPr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038600" y="3290887"/>
              <a:ext cx="0" cy="196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1828800" y="39766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1828800" y="46624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1587062" y="2615625"/>
            <a:ext cx="1613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voyager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339662" y="2590800"/>
            <a:ext cx="3442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 smtClean="0">
                <a:latin typeface="Corbel" pitchFamily="34" charset="0"/>
              </a:rPr>
              <a:t>= </a:t>
            </a:r>
            <a:r>
              <a:rPr lang="en-US" altLang="en-US" sz="2800" i="1" dirty="0" smtClean="0">
                <a:latin typeface="Corbel" pitchFamily="34" charset="0"/>
              </a:rPr>
              <a:t>to have travelled</a:t>
            </a:r>
            <a:endParaRPr lang="en-US" altLang="en-US" sz="2800" i="1" dirty="0">
              <a:latin typeface="Corbel" pitchFamily="34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968062" y="4110335"/>
            <a:ext cx="191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219200" y="472440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4254062" y="3429000"/>
            <a:ext cx="237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avions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4254062" y="4110335"/>
            <a:ext cx="3137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aviez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4267200" y="4719935"/>
            <a:ext cx="237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avaient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voyag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76400" y="5486400"/>
            <a:ext cx="649013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Interrogative: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Est-</a:t>
            </a:r>
            <a:r>
              <a:rPr lang="en-US" sz="2400" dirty="0" err="1" smtClean="0">
                <a:latin typeface="Corbel" panose="020B0503020204020204" pitchFamily="34" charset="0"/>
              </a:rPr>
              <a:t>ce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que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dirty="0" err="1">
                <a:latin typeface="Corbel" panose="020B0503020204020204" pitchFamily="34" charset="0"/>
              </a:rPr>
              <a:t>tu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avais</a:t>
            </a:r>
            <a:r>
              <a:rPr lang="en-US" sz="2400" b="1" dirty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voyagé</a:t>
            </a:r>
            <a:r>
              <a:rPr lang="en-US" sz="2400" dirty="0" smtClean="0">
                <a:latin typeface="Corbel" panose="020B0503020204020204" pitchFamily="34" charset="0"/>
              </a:rPr>
              <a:t>?</a:t>
            </a:r>
          </a:p>
          <a:p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Avais</a:t>
            </a:r>
            <a:r>
              <a:rPr lang="en-US" sz="2400" dirty="0" err="1" smtClean="0">
                <a:latin typeface="Corbel" panose="020B0503020204020204" pitchFamily="34" charset="0"/>
              </a:rPr>
              <a:t>-tu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anose="020B0503020204020204" pitchFamily="34" charset="0"/>
              </a:rPr>
              <a:t>voyagé</a:t>
            </a:r>
            <a:r>
              <a:rPr lang="en-US" sz="2400" dirty="0">
                <a:latin typeface="Corbel" panose="020B0503020204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712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2577662" y="2662535"/>
            <a:ext cx="191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(e)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38400" y="2528887"/>
            <a:ext cx="4495800" cy="1966913"/>
            <a:chOff x="2438400" y="2528887"/>
            <a:chExt cx="4495800" cy="1966913"/>
          </a:xfrm>
        </p:grpSpPr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648200" y="2528887"/>
              <a:ext cx="0" cy="196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2438400" y="32146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2438400" y="39004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196662" y="1853625"/>
            <a:ext cx="16133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aller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276600" y="1828800"/>
            <a:ext cx="3442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 smtClean="0">
                <a:latin typeface="Corbel" pitchFamily="34" charset="0"/>
              </a:rPr>
              <a:t>= </a:t>
            </a:r>
            <a:r>
              <a:rPr lang="en-US" altLang="en-US" sz="2800" i="1" dirty="0" smtClean="0">
                <a:latin typeface="Corbel" pitchFamily="34" charset="0"/>
              </a:rPr>
              <a:t>to have gone</a:t>
            </a:r>
            <a:endParaRPr lang="en-US" altLang="en-US" sz="2800" i="1" dirty="0">
              <a:latin typeface="Corbel" pitchFamily="34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2577662" y="3348335"/>
            <a:ext cx="1918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étais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905000" y="3962400"/>
            <a:ext cx="2819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(e)</a:t>
            </a: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4863662" y="2667000"/>
            <a:ext cx="237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étions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)(s)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4863662" y="3348335"/>
            <a:ext cx="3137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n’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étiez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(e)(s)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4876800" y="3957935"/>
            <a:ext cx="237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étaient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allé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(e)(s)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7062" y="4724400"/>
            <a:ext cx="649013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Interrogative: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orbel" panose="020B0503020204020204" pitchFamily="34" charset="0"/>
              </a:rPr>
              <a:t>Tu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étais</a:t>
            </a:r>
            <a:r>
              <a:rPr lang="en-US" sz="24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  <a:r>
              <a:rPr lang="en-US" sz="2400" dirty="0" smtClean="0">
                <a:latin typeface="Corbel" panose="020B0503020204020204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Etais</a:t>
            </a:r>
            <a:r>
              <a:rPr lang="en-US" sz="2400" dirty="0" err="1" smtClean="0">
                <a:latin typeface="Corbel" panose="020B0503020204020204" pitchFamily="34" charset="0"/>
              </a:rPr>
              <a:t>-tu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allé</a:t>
            </a:r>
            <a:r>
              <a:rPr lang="en-US" sz="2400" dirty="0">
                <a:latin typeface="Corbel" panose="020B0503020204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22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6" grpId="0"/>
      <p:bldP spid="27" grpId="0"/>
      <p:bldP spid="28" grpId="0"/>
      <p:bldP spid="29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12" name="Text Box 38"/>
          <p:cNvSpPr txBox="1">
            <a:spLocks noChangeArrowheads="1"/>
          </p:cNvSpPr>
          <p:nvPr/>
        </p:nvSpPr>
        <p:spPr bwMode="auto">
          <a:xfrm>
            <a:off x="1905000" y="2662535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m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’étais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(e)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38400" y="2528887"/>
            <a:ext cx="4495800" cy="1966913"/>
            <a:chOff x="2438400" y="2528887"/>
            <a:chExt cx="4495800" cy="1966913"/>
          </a:xfrm>
        </p:grpSpPr>
        <p:sp>
          <p:nvSpPr>
            <p:cNvPr id="19" name="Line 35"/>
            <p:cNvSpPr>
              <a:spLocks noChangeShapeType="1"/>
            </p:cNvSpPr>
            <p:nvPr/>
          </p:nvSpPr>
          <p:spPr bwMode="auto">
            <a:xfrm>
              <a:off x="4648200" y="2528887"/>
              <a:ext cx="0" cy="19669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3"/>
            <p:cNvSpPr>
              <a:spLocks noChangeShapeType="1"/>
            </p:cNvSpPr>
            <p:nvPr/>
          </p:nvSpPr>
          <p:spPr bwMode="auto">
            <a:xfrm>
              <a:off x="2438400" y="32146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2438400" y="3900487"/>
              <a:ext cx="44958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2196662" y="1853625"/>
            <a:ext cx="22229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s’amuser</a:t>
            </a:r>
            <a:endParaRPr lang="en-US" altLang="en-US" sz="3200" b="1" dirty="0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4177862" y="1853625"/>
            <a:ext cx="344213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i="1" dirty="0" smtClean="0">
                <a:latin typeface="Corbel" pitchFamily="34" charset="0"/>
              </a:rPr>
              <a:t>= </a:t>
            </a:r>
            <a:r>
              <a:rPr lang="en-US" altLang="en-US" sz="2800" i="1" dirty="0" smtClean="0">
                <a:latin typeface="Corbel" pitchFamily="34" charset="0"/>
              </a:rPr>
              <a:t>to have had fun</a:t>
            </a:r>
            <a:endParaRPr lang="en-US" altLang="en-US" sz="2800" i="1" dirty="0">
              <a:latin typeface="Corbel" pitchFamily="34" charset="0"/>
            </a:endParaRPr>
          </a:p>
        </p:txBody>
      </p:sp>
      <p:sp>
        <p:nvSpPr>
          <p:cNvPr id="25" name="Text Box 38"/>
          <p:cNvSpPr txBox="1">
            <a:spLocks noChangeArrowheads="1"/>
          </p:cNvSpPr>
          <p:nvPr/>
        </p:nvSpPr>
        <p:spPr bwMode="auto">
          <a:xfrm>
            <a:off x="1905000" y="3348335"/>
            <a:ext cx="2590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t’étais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</a:t>
            </a:r>
          </a:p>
        </p:txBody>
      </p:sp>
      <p:sp>
        <p:nvSpPr>
          <p:cNvPr id="26" name="Text Box 38"/>
          <p:cNvSpPr txBox="1">
            <a:spLocks noChangeArrowheads="1"/>
          </p:cNvSpPr>
          <p:nvPr/>
        </p:nvSpPr>
        <p:spPr bwMode="auto">
          <a:xfrm>
            <a:off x="1219200" y="3962400"/>
            <a:ext cx="350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s’était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</a:t>
            </a:r>
          </a:p>
        </p:txBody>
      </p:sp>
      <p:sp>
        <p:nvSpPr>
          <p:cNvPr id="27" name="Text Box 38"/>
          <p:cNvSpPr txBox="1">
            <a:spLocks noChangeArrowheads="1"/>
          </p:cNvSpPr>
          <p:nvPr/>
        </p:nvSpPr>
        <p:spPr bwMode="auto">
          <a:xfrm>
            <a:off x="4863662" y="2667000"/>
            <a:ext cx="3442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n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ous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étions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)(s)</a:t>
            </a:r>
            <a:endParaRPr lang="en-US" sz="24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28" name="Text Box 38"/>
          <p:cNvSpPr txBox="1">
            <a:spLocks noChangeArrowheads="1"/>
          </p:cNvSpPr>
          <p:nvPr/>
        </p:nvSpPr>
        <p:spPr bwMode="auto">
          <a:xfrm>
            <a:off x="4863662" y="3348335"/>
            <a:ext cx="42041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0000"/>
                </a:solidFill>
                <a:latin typeface="Corbel" pitchFamily="34" charset="0"/>
              </a:rPr>
              <a:t>n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e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vous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étiez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orbel" pitchFamily="34" charset="0"/>
              </a:rPr>
              <a:t>pas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(e)(s)</a:t>
            </a:r>
          </a:p>
        </p:txBody>
      </p:sp>
      <p:sp>
        <p:nvSpPr>
          <p:cNvPr id="29" name="Text Box 38"/>
          <p:cNvSpPr txBox="1">
            <a:spLocks noChangeArrowheads="1"/>
          </p:cNvSpPr>
          <p:nvPr/>
        </p:nvSpPr>
        <p:spPr bwMode="auto">
          <a:xfrm>
            <a:off x="4876800" y="3957935"/>
            <a:ext cx="3657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s’étaient</a:t>
            </a:r>
            <a:r>
              <a:rPr 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sz="2400" b="1" dirty="0" err="1">
                <a:solidFill>
                  <a:srgbClr val="0000FF"/>
                </a:solidFill>
                <a:latin typeface="Corbel" pitchFamily="34" charset="0"/>
              </a:rPr>
              <a:t>amusé</a:t>
            </a:r>
            <a:r>
              <a:rPr lang="en-US" sz="2400" b="1" dirty="0">
                <a:solidFill>
                  <a:srgbClr val="0000FF"/>
                </a:solidFill>
                <a:latin typeface="Corbel" pitchFamily="34" charset="0"/>
              </a:rPr>
              <a:t> (e)(s)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87062" y="4724400"/>
            <a:ext cx="6490138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rbel" panose="020B0503020204020204" pitchFamily="34" charset="0"/>
              </a:rPr>
              <a:t>Interrogative:</a:t>
            </a:r>
          </a:p>
          <a:p>
            <a:pPr>
              <a:lnSpc>
                <a:spcPct val="150000"/>
              </a:lnSpc>
            </a:pPr>
            <a:r>
              <a:rPr lang="en-US" sz="2400" dirty="0" err="1" smtClean="0">
                <a:latin typeface="Corbel" panose="020B0503020204020204" pitchFamily="34" charset="0"/>
              </a:rPr>
              <a:t>Tu</a:t>
            </a:r>
            <a:r>
              <a:rPr lang="en-US" sz="2400" dirty="0" smtClean="0">
                <a:latin typeface="Corbel" panose="020B0503020204020204" pitchFamily="34" charset="0"/>
              </a:rPr>
              <a:t> </a:t>
            </a:r>
            <a:r>
              <a:rPr lang="en-US" sz="2400" dirty="0" err="1" smtClean="0">
                <a:latin typeface="Corbel" panose="020B0503020204020204" pitchFamily="34" charset="0"/>
              </a:rPr>
              <a:t>t’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étais</a:t>
            </a:r>
            <a:r>
              <a:rPr lang="en-US" sz="2400" b="1" dirty="0" smtClean="0">
                <a:solidFill>
                  <a:srgbClr val="0000FF"/>
                </a:solidFill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amusé</a:t>
            </a:r>
            <a:r>
              <a:rPr lang="en-US" sz="2400" dirty="0" smtClean="0">
                <a:latin typeface="Corbel" panose="020B0503020204020204" pitchFamily="34" charset="0"/>
              </a:rPr>
              <a:t>?</a:t>
            </a:r>
          </a:p>
          <a:p>
            <a:pPr>
              <a:lnSpc>
                <a:spcPct val="200000"/>
              </a:lnSpc>
            </a:pP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T’étais</a:t>
            </a:r>
            <a:r>
              <a:rPr lang="en-US" sz="2400" dirty="0" err="1" smtClean="0">
                <a:latin typeface="Corbel" panose="020B0503020204020204" pitchFamily="34" charset="0"/>
              </a:rPr>
              <a:t>-tu</a:t>
            </a:r>
            <a:r>
              <a:rPr lang="en-US" sz="2400" b="1" dirty="0" smtClean="0">
                <a:latin typeface="Corbel" panose="020B0503020204020204" pitchFamily="34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Corbel" panose="020B0503020204020204" pitchFamily="34" charset="0"/>
              </a:rPr>
              <a:t>amusé</a:t>
            </a:r>
            <a:r>
              <a:rPr lang="en-US" sz="2400" dirty="0">
                <a:latin typeface="Corbel" panose="020B0503020204020204" pitchFamily="34" charset="0"/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1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6" grpId="0"/>
      <p:bldP spid="27" grpId="0"/>
      <p:bldP spid="28" grpId="0"/>
      <p:bldP spid="29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115272"/>
              </p:ext>
            </p:extLst>
          </p:nvPr>
        </p:nvGraphicFramePr>
        <p:xfrm>
          <a:off x="457200" y="2057400"/>
          <a:ext cx="81534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/>
                <a:gridCol w="2717800"/>
                <a:gridCol w="271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Plus-que-parfait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Passé</a:t>
                      </a:r>
                      <a:r>
                        <a:rPr lang="en-US" sz="20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0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Composé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Imparfait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473122" y="2583210"/>
            <a:ext cx="257487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orbel" pitchFamily="34" charset="0"/>
              </a:rPr>
              <a:t>Something happened in the past BEFORE something else happened 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46461" y="2569562"/>
            <a:ext cx="25748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orbel" pitchFamily="34" charset="0"/>
              </a:rPr>
              <a:t>Complete actions in the more recent past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6006721" y="2569562"/>
            <a:ext cx="25748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orbel" pitchFamily="34" charset="0"/>
              </a:rPr>
              <a:t>Conditions or habitual actions in the more recent past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95868" y="4648200"/>
            <a:ext cx="257487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marL="342900" indent="-3429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2400" dirty="0">
                <a:latin typeface="Corbel" pitchFamily="34" charset="0"/>
              </a:rPr>
              <a:t>t</a:t>
            </a:r>
            <a:r>
              <a:rPr lang="en-US" altLang="en-US" sz="2400" dirty="0" smtClean="0">
                <a:latin typeface="Corbel" pitchFamily="34" charset="0"/>
              </a:rPr>
              <a:t>he remote past</a:t>
            </a:r>
            <a:endParaRPr lang="en-US" altLang="en-US" sz="2000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6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47800" y="1295400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How to combine tenses in the same sentence:</a:t>
            </a:r>
            <a:endParaRPr lang="en-US" altLang="en-US" sz="2000" dirty="0">
              <a:latin typeface="Corbe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67560"/>
              </p:ext>
            </p:extLst>
          </p:nvPr>
        </p:nvGraphicFramePr>
        <p:xfrm>
          <a:off x="1444388" y="2341840"/>
          <a:ext cx="6477000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65908"/>
                <a:gridCol w="3211092"/>
              </a:tblGrid>
              <a:tr h="163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Action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in </a:t>
                      </a:r>
                    </a:p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REMOTE PAST</a:t>
                      </a:r>
                      <a:endParaRPr lang="en-US" sz="2400" b="1" i="0" dirty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Completed action in </a:t>
                      </a:r>
                      <a:endParaRPr lang="en-US" sz="2400" b="1" i="0" baseline="0" dirty="0" smtClean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RECENT PAST</a:t>
                      </a:r>
                      <a:endParaRPr lang="en-US" sz="2400" b="0" i="1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2400" b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L’activiste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n’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avait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pas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fini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de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parler</a:t>
                      </a:r>
                      <a:endParaRPr lang="en-US" sz="2400" b="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400" b="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400" b="0" dirty="0" smtClean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quand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vous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avez</a:t>
                      </a:r>
                      <a:r>
                        <a:rPr lang="en-US" sz="2400" b="1" baseline="0" dirty="0" smtClean="0">
                          <a:solidFill>
                            <a:srgbClr val="0000FF"/>
                          </a:solidFill>
                          <a:latin typeface="Corbel" panose="020B0503020204020204" pitchFamily="34" charset="0"/>
                        </a:rPr>
                        <a:t> coupé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le micro.</a:t>
                      </a:r>
                      <a:endParaRPr lang="en-US" sz="240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1421642" y="5464391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Nous </a:t>
            </a:r>
            <a:r>
              <a:rPr lang="en-US" altLang="en-US" sz="2400" dirty="0" err="1" smtClean="0">
                <a:latin typeface="Corbel" pitchFamily="34" charset="0"/>
              </a:rPr>
              <a:t>lui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avons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00FF"/>
                </a:solidFill>
                <a:latin typeface="Corbel" pitchFamily="34" charset="0"/>
              </a:rPr>
              <a:t>dit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que Macron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avait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gagné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les </a:t>
            </a:r>
            <a:r>
              <a:rPr lang="en-US" altLang="en-US" sz="2400" dirty="0" err="1" smtClean="0">
                <a:latin typeface="Corbel" pitchFamily="34" charset="0"/>
              </a:rPr>
              <a:t>éléctions</a:t>
            </a:r>
            <a:r>
              <a:rPr lang="en-US" altLang="en-US" sz="2400" dirty="0" smtClean="0">
                <a:latin typeface="Corbel" pitchFamily="34" charset="0"/>
              </a:rPr>
              <a:t>.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82488" y="4510285"/>
            <a:ext cx="320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i="1" dirty="0" smtClean="0">
                <a:latin typeface="Corbel" pitchFamily="34" charset="0"/>
              </a:rPr>
              <a:t>The activist </a:t>
            </a:r>
            <a:r>
              <a:rPr lang="en-US" altLang="en-US" sz="1600" i="1" dirty="0" smtClean="0">
                <a:solidFill>
                  <a:srgbClr val="FF0000"/>
                </a:solidFill>
                <a:latin typeface="Corbel" pitchFamily="34" charset="0"/>
              </a:rPr>
              <a:t>had</a:t>
            </a:r>
            <a:r>
              <a:rPr lang="en-US" altLang="en-US" sz="1600" i="1" dirty="0" smtClean="0">
                <a:latin typeface="Corbel" pitchFamily="34" charset="0"/>
              </a:rPr>
              <a:t> not </a:t>
            </a:r>
            <a:r>
              <a:rPr lang="en-US" altLang="en-US" sz="1600" i="1" dirty="0" smtClean="0">
                <a:solidFill>
                  <a:srgbClr val="FF0000"/>
                </a:solidFill>
                <a:latin typeface="Corbel" pitchFamily="34" charset="0"/>
              </a:rPr>
              <a:t>finished</a:t>
            </a:r>
            <a:r>
              <a:rPr lang="en-US" altLang="en-US" sz="1600" i="1" dirty="0" smtClean="0">
                <a:latin typeface="Corbel" pitchFamily="34" charset="0"/>
              </a:rPr>
              <a:t> talking</a:t>
            </a:r>
            <a:endParaRPr lang="en-US" altLang="en-US" sz="1400" i="1" dirty="0">
              <a:latin typeface="Corbe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59088" y="4538246"/>
            <a:ext cx="320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i="1" dirty="0">
                <a:latin typeface="Corbel" pitchFamily="34" charset="0"/>
              </a:rPr>
              <a:t>w</a:t>
            </a:r>
            <a:r>
              <a:rPr lang="en-US" altLang="en-US" sz="1600" i="1" dirty="0" smtClean="0">
                <a:latin typeface="Corbel" pitchFamily="34" charset="0"/>
              </a:rPr>
              <a:t>hen you </a:t>
            </a:r>
            <a:r>
              <a:rPr lang="en-US" altLang="en-US" sz="1600" i="1" dirty="0" smtClean="0">
                <a:solidFill>
                  <a:srgbClr val="0000FF"/>
                </a:solidFill>
                <a:latin typeface="Corbel" pitchFamily="34" charset="0"/>
              </a:rPr>
              <a:t>cut</a:t>
            </a:r>
            <a:r>
              <a:rPr lang="en-US" altLang="en-US" sz="1600" i="1" dirty="0" smtClean="0">
                <a:latin typeface="Corbel" pitchFamily="34" charset="0"/>
              </a:rPr>
              <a:t> off the microphone.</a:t>
            </a:r>
            <a:endParaRPr lang="en-US" altLang="en-US" sz="1400" i="1" dirty="0"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057400" y="5931425"/>
            <a:ext cx="815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 dirty="0" smtClean="0">
                <a:latin typeface="Corbel" pitchFamily="34" charset="0"/>
              </a:rPr>
              <a:t>We </a:t>
            </a:r>
            <a:r>
              <a:rPr lang="en-US" altLang="en-US" sz="2000" i="1" dirty="0" smtClean="0">
                <a:solidFill>
                  <a:srgbClr val="0000FF"/>
                </a:solidFill>
                <a:latin typeface="Corbel" pitchFamily="34" charset="0"/>
              </a:rPr>
              <a:t>told </a:t>
            </a:r>
            <a:r>
              <a:rPr lang="en-US" altLang="en-US" sz="2000" i="1" dirty="0" smtClean="0">
                <a:latin typeface="Corbel" pitchFamily="34" charset="0"/>
              </a:rPr>
              <a:t>him/her that Macron </a:t>
            </a:r>
            <a:r>
              <a:rPr lang="en-US" altLang="en-US" sz="2000" i="1" dirty="0" smtClean="0">
                <a:solidFill>
                  <a:srgbClr val="FF0000"/>
                </a:solidFill>
                <a:latin typeface="Corbel" pitchFamily="34" charset="0"/>
              </a:rPr>
              <a:t>had won </a:t>
            </a:r>
            <a:r>
              <a:rPr lang="en-US" altLang="en-US" sz="2000" i="1" dirty="0" smtClean="0">
                <a:latin typeface="Corbel" pitchFamily="34" charset="0"/>
              </a:rPr>
              <a:t>the elections.</a:t>
            </a:r>
            <a:endParaRPr lang="en-US" altLang="en-US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308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47800" y="710625"/>
            <a:ext cx="74676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Le plus-</a:t>
            </a:r>
            <a:r>
              <a:rPr lang="en-US" altLang="en-US" sz="3200" b="1" dirty="0" err="1" smtClean="0">
                <a:solidFill>
                  <a:srgbClr val="FF0000"/>
                </a:solidFill>
                <a:latin typeface="Corbel" pitchFamily="34" charset="0"/>
              </a:rPr>
              <a:t>que</a:t>
            </a:r>
            <a:r>
              <a:rPr lang="en-US" altLang="en-US" sz="3200" b="1" dirty="0" smtClean="0">
                <a:solidFill>
                  <a:srgbClr val="FF0000"/>
                </a:solidFill>
                <a:latin typeface="Corbel" pitchFamily="34" charset="0"/>
              </a:rPr>
              <a:t>-parfait</a:t>
            </a:r>
            <a:endParaRPr lang="en-US" altLang="en-US" sz="4000" b="1" dirty="0">
              <a:solidFill>
                <a:srgbClr val="FF0000"/>
              </a:solidFill>
              <a:latin typeface="Cursive standard" pitchFamily="2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447800" y="1295400"/>
            <a:ext cx="8153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smtClean="0">
                <a:latin typeface="Corbel" pitchFamily="34" charset="0"/>
              </a:rPr>
              <a:t>How to combine tenses in the same sentence:</a:t>
            </a:r>
            <a:endParaRPr lang="en-US" altLang="en-US" sz="2000" dirty="0">
              <a:latin typeface="Corbe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8472656"/>
              </p:ext>
            </p:extLst>
          </p:nvPr>
        </p:nvGraphicFramePr>
        <p:xfrm>
          <a:off x="1444388" y="2341840"/>
          <a:ext cx="6477000" cy="2743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265908"/>
                <a:gridCol w="3211092"/>
              </a:tblGrid>
              <a:tr h="163770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Condition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in </a:t>
                      </a:r>
                    </a:p>
                    <a:p>
                      <a:pPr algn="ctr"/>
                      <a:r>
                        <a:rPr lang="en-US" sz="2400" b="1" i="0" baseline="0" dirty="0" smtClean="0">
                          <a:solidFill>
                            <a:srgbClr val="00B050"/>
                          </a:solidFill>
                          <a:latin typeface="Corbel" panose="020B0503020204020204" pitchFamily="34" charset="0"/>
                        </a:rPr>
                        <a:t>RECENT PAST</a:t>
                      </a:r>
                      <a:endParaRPr lang="en-US" sz="2400" b="1" i="0" dirty="0">
                        <a:solidFill>
                          <a:srgbClr val="00B05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i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Action in </a:t>
                      </a:r>
                      <a:endParaRPr lang="en-US" sz="2400" b="1" i="0" baseline="0" dirty="0" smtClean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i="0" baseline="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REMOTE PAST</a:t>
                      </a:r>
                      <a:endParaRPr lang="en-US" sz="2400" b="0" i="1" dirty="0" smtClean="0">
                        <a:solidFill>
                          <a:srgbClr val="FF0000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Il y </a:t>
                      </a:r>
                      <a:r>
                        <a:rPr lang="en-US" sz="2400" b="1" baseline="0" dirty="0" err="1" smtClean="0">
                          <a:solidFill>
                            <a:srgbClr val="00B050"/>
                          </a:solidFill>
                          <a:latin typeface="Corbel" panose="020B0503020204020204" pitchFamily="34" charset="0"/>
                        </a:rPr>
                        <a:t>avait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des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drapeaux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partout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parce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que</a:t>
                      </a:r>
                    </a:p>
                    <a:p>
                      <a:pPr algn="ctr"/>
                      <a:endParaRPr lang="en-US" sz="2400" b="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endParaRPr lang="en-US" sz="2400" b="0" dirty="0" smtClean="0">
                        <a:solidFill>
                          <a:srgbClr val="0000FF"/>
                        </a:solidFill>
                        <a:latin typeface="Corbel" panose="020B0503020204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baseline="0" dirty="0" smtClean="0">
                        <a:solidFill>
                          <a:schemeClr val="tx1"/>
                        </a:solidFill>
                        <a:latin typeface="Corbel" panose="020B0503020204020204" pitchFamily="34" charset="0"/>
                      </a:endParaRPr>
                    </a:p>
                    <a:p>
                      <a:pPr algn="ctr"/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le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président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était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arrivé</a:t>
                      </a:r>
                      <a:r>
                        <a:rPr lang="en-US" sz="2400" b="1" baseline="0" dirty="0" smtClean="0">
                          <a:solidFill>
                            <a:srgbClr val="FF0000"/>
                          </a:solidFill>
                          <a:latin typeface="Corbel" panose="020B0503020204020204" pitchFamily="34" charset="0"/>
                        </a:rPr>
                        <a:t> 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la </a:t>
                      </a:r>
                      <a:r>
                        <a:rPr lang="en-US" sz="2400" b="0" baseline="0" dirty="0" err="1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veille</a:t>
                      </a:r>
                      <a:r>
                        <a:rPr lang="en-US" sz="2400" b="0" baseline="0" dirty="0" smtClean="0">
                          <a:solidFill>
                            <a:schemeClr val="tx1"/>
                          </a:solidFill>
                          <a:latin typeface="Corbel" panose="020B0503020204020204" pitchFamily="34" charset="0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685800" y="5464391"/>
            <a:ext cx="88892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dirty="0" err="1" smtClean="0">
                <a:latin typeface="Corbel" pitchFamily="34" charset="0"/>
              </a:rPr>
              <a:t>L’accusé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b="1" dirty="0" err="1" smtClean="0">
                <a:solidFill>
                  <a:srgbClr val="00B050"/>
                </a:solidFill>
                <a:latin typeface="Corbel" pitchFamily="34" charset="0"/>
              </a:rPr>
              <a:t>souriat</a:t>
            </a:r>
            <a:r>
              <a:rPr lang="en-US" altLang="en-US" sz="2400" b="1" dirty="0" smtClean="0">
                <a:solidFill>
                  <a:srgbClr val="0000FF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parce</a:t>
            </a:r>
            <a:r>
              <a:rPr lang="en-US" altLang="en-US" sz="2400" dirty="0" smtClean="0">
                <a:latin typeface="Corbel" pitchFamily="34" charset="0"/>
              </a:rPr>
              <a:t> que les </a:t>
            </a:r>
            <a:r>
              <a:rPr lang="en-US" altLang="en-US" sz="2400" dirty="0" err="1" smtClean="0">
                <a:latin typeface="Corbel" pitchFamily="34" charset="0"/>
              </a:rPr>
              <a:t>juges</a:t>
            </a:r>
            <a:r>
              <a:rPr lang="en-US" altLang="en-US" sz="2400" dirty="0" smtClean="0"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n’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avaient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dirty="0" smtClean="0">
                <a:latin typeface="Corbel" pitchFamily="34" charset="0"/>
              </a:rPr>
              <a:t>pas </a:t>
            </a:r>
            <a:r>
              <a:rPr lang="en-US" altLang="en-US" sz="2400" b="1" dirty="0" err="1" smtClean="0">
                <a:solidFill>
                  <a:srgbClr val="FF0000"/>
                </a:solidFill>
                <a:latin typeface="Corbel" pitchFamily="34" charset="0"/>
              </a:rPr>
              <a:t>mis</a:t>
            </a:r>
            <a:r>
              <a:rPr lang="en-US" altLang="en-US" sz="2400" b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2400" dirty="0" err="1" smtClean="0">
                <a:latin typeface="Corbel" pitchFamily="34" charset="0"/>
              </a:rPr>
              <a:t>en</a:t>
            </a:r>
            <a:r>
              <a:rPr lang="en-US" altLang="en-US" sz="2400" dirty="0" smtClean="0">
                <a:latin typeface="Corbel" pitchFamily="34" charset="0"/>
              </a:rPr>
              <a:t> prison.</a:t>
            </a:r>
            <a:endParaRPr lang="en-US" altLang="en-US" sz="2000" dirty="0">
              <a:latin typeface="Corbel" pitchFamily="34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1482488" y="4510285"/>
            <a:ext cx="32004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 i="1" dirty="0" smtClean="0">
                <a:latin typeface="Corbel" pitchFamily="34" charset="0"/>
              </a:rPr>
              <a:t>There </a:t>
            </a:r>
            <a:r>
              <a:rPr lang="en-US" altLang="en-US" sz="1600" i="1" dirty="0" smtClean="0">
                <a:solidFill>
                  <a:srgbClr val="00B050"/>
                </a:solidFill>
                <a:latin typeface="Corbel" pitchFamily="34" charset="0"/>
              </a:rPr>
              <a:t>were</a:t>
            </a:r>
            <a:r>
              <a:rPr lang="en-US" altLang="en-US" sz="1600" i="1" dirty="0" smtClean="0">
                <a:solidFill>
                  <a:srgbClr val="FF0000"/>
                </a:solidFill>
                <a:latin typeface="Corbel" pitchFamily="34" charset="0"/>
              </a:rPr>
              <a:t> </a:t>
            </a:r>
            <a:r>
              <a:rPr lang="en-US" altLang="en-US" sz="1600" i="1" dirty="0" smtClean="0">
                <a:latin typeface="Corbel" pitchFamily="34" charset="0"/>
              </a:rPr>
              <a:t>flags everywhere because</a:t>
            </a:r>
            <a:endParaRPr lang="en-US" altLang="en-US" sz="1400" i="1" dirty="0">
              <a:latin typeface="Corbel" pitchFamily="34" charset="0"/>
            </a:endParaRPr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4759088" y="4419600"/>
            <a:ext cx="32004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altLang="en-US" sz="1600" i="1" dirty="0" smtClean="0">
                <a:latin typeface="Corbel" pitchFamily="34" charset="0"/>
              </a:rPr>
              <a:t>the president </a:t>
            </a:r>
            <a:r>
              <a:rPr lang="en-US" altLang="en-US" sz="1600" i="1" dirty="0" smtClean="0">
                <a:solidFill>
                  <a:srgbClr val="FF0000"/>
                </a:solidFill>
                <a:latin typeface="Corbel" pitchFamily="34" charset="0"/>
              </a:rPr>
              <a:t>had arrived </a:t>
            </a:r>
          </a:p>
          <a:p>
            <a:pPr algn="ctr">
              <a:spcBef>
                <a:spcPts val="0"/>
              </a:spcBef>
            </a:pPr>
            <a:r>
              <a:rPr lang="en-US" altLang="en-US" sz="1600" i="1" dirty="0" smtClean="0">
                <a:latin typeface="Corbel" pitchFamily="34" charset="0"/>
              </a:rPr>
              <a:t>the evening before.</a:t>
            </a:r>
            <a:endParaRPr lang="en-US" altLang="en-US" sz="1400" i="1" dirty="0">
              <a:latin typeface="Corbel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82488" y="5985962"/>
            <a:ext cx="815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000" i="1" dirty="0" smtClean="0">
                <a:latin typeface="Corbel" pitchFamily="34" charset="0"/>
              </a:rPr>
              <a:t>The accused </a:t>
            </a:r>
            <a:r>
              <a:rPr lang="en-US" altLang="en-US" sz="2000" i="1" dirty="0" smtClean="0">
                <a:solidFill>
                  <a:srgbClr val="00B050"/>
                </a:solidFill>
                <a:latin typeface="Corbel" pitchFamily="34" charset="0"/>
              </a:rPr>
              <a:t>was smiling </a:t>
            </a:r>
            <a:r>
              <a:rPr lang="en-US" altLang="en-US" sz="2000" i="1" dirty="0" smtClean="0">
                <a:latin typeface="Corbel" pitchFamily="34" charset="0"/>
              </a:rPr>
              <a:t>because the judges </a:t>
            </a:r>
            <a:r>
              <a:rPr lang="en-US" altLang="en-US" sz="2000" i="1" dirty="0" smtClean="0">
                <a:solidFill>
                  <a:srgbClr val="FF0000"/>
                </a:solidFill>
                <a:latin typeface="Corbel" pitchFamily="34" charset="0"/>
              </a:rPr>
              <a:t>had </a:t>
            </a:r>
            <a:r>
              <a:rPr lang="en-US" altLang="en-US" sz="2000" i="1" dirty="0" smtClean="0">
                <a:latin typeface="Corbel" pitchFamily="34" charset="0"/>
              </a:rPr>
              <a:t>not</a:t>
            </a:r>
            <a:r>
              <a:rPr lang="en-US" altLang="en-US" sz="2000" i="1" dirty="0" smtClean="0">
                <a:solidFill>
                  <a:srgbClr val="FF0000"/>
                </a:solidFill>
                <a:latin typeface="Corbel" pitchFamily="34" charset="0"/>
              </a:rPr>
              <a:t> put </a:t>
            </a:r>
            <a:r>
              <a:rPr lang="en-US" altLang="en-US" sz="2000" i="1" dirty="0" smtClean="0">
                <a:latin typeface="Corbel" pitchFamily="34" charset="0"/>
              </a:rPr>
              <a:t>him in prison. </a:t>
            </a:r>
            <a:endParaRPr lang="en-US" altLang="en-US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356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Echo">
  <a:themeElements>
    <a:clrScheme name="Echo 10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666699"/>
      </a:accent1>
      <a:accent2>
        <a:srgbClr val="9999FF"/>
      </a:accent2>
      <a:accent3>
        <a:srgbClr val="FFFFFF"/>
      </a:accent3>
      <a:accent4>
        <a:srgbClr val="000000"/>
      </a:accent4>
      <a:accent5>
        <a:srgbClr val="B8B8CA"/>
      </a:accent5>
      <a:accent6>
        <a:srgbClr val="8A8AE7"/>
      </a:accent6>
      <a:hlink>
        <a:srgbClr val="3366FF"/>
      </a:hlink>
      <a:folHlink>
        <a:srgbClr val="808080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TC101790492[[fn=Sketchbook]]</Template>
  <TotalTime>2708</TotalTime>
  <Words>648</Words>
  <Application>Microsoft Office PowerPoint</Application>
  <PresentationFormat>On-screen Show (4:3)</PresentationFormat>
  <Paragraphs>128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MS PGothic</vt:lpstr>
      <vt:lpstr>Arial</vt:lpstr>
      <vt:lpstr>Calibri</vt:lpstr>
      <vt:lpstr>Comic Sans MS</vt:lpstr>
      <vt:lpstr>Corbel</vt:lpstr>
      <vt:lpstr>Cursive standard</vt:lpstr>
      <vt:lpstr>Times New Roman</vt:lpstr>
      <vt:lpstr>Wingdings</vt:lpstr>
      <vt:lpstr>Echo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FCBOE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Rozei, Katherine</dc:creator>
  <cp:lastModifiedBy>Rozei, Katherine</cp:lastModifiedBy>
  <cp:revision>200</cp:revision>
  <dcterms:created xsi:type="dcterms:W3CDTF">2006-10-11T19:03:17Z</dcterms:created>
  <dcterms:modified xsi:type="dcterms:W3CDTF">2017-10-23T13:29:00Z</dcterms:modified>
</cp:coreProperties>
</file>