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81" r:id="rId11"/>
    <p:sldId id="278" r:id="rId12"/>
    <p:sldId id="280" r:id="rId13"/>
    <p:sldId id="283" r:id="rId14"/>
    <p:sldId id="282" r:id="rId15"/>
    <p:sldId id="256" r:id="rId16"/>
    <p:sldId id="262" r:id="rId17"/>
    <p:sldId id="263" r:id="rId18"/>
    <p:sldId id="264" r:id="rId19"/>
    <p:sldId id="261" r:id="rId20"/>
    <p:sldId id="267" r:id="rId21"/>
    <p:sldId id="265" r:id="rId22"/>
    <p:sldId id="269" r:id="rId23"/>
    <p:sldId id="285" r:id="rId24"/>
    <p:sldId id="287" r:id="rId25"/>
    <p:sldId id="268" r:id="rId26"/>
    <p:sldId id="266" r:id="rId27"/>
    <p:sldId id="284" r:id="rId28"/>
    <p:sldId id="288" r:id="rId29"/>
    <p:sldId id="289" r:id="rId30"/>
    <p:sldId id="290" r:id="rId31"/>
    <p:sldId id="295" r:id="rId32"/>
    <p:sldId id="296" r:id="rId33"/>
    <p:sldId id="300" r:id="rId34"/>
    <p:sldId id="297" r:id="rId35"/>
    <p:sldId id="298" r:id="rId36"/>
    <p:sldId id="301" r:id="rId37"/>
    <p:sldId id="302" r:id="rId38"/>
    <p:sldId id="294" r:id="rId39"/>
    <p:sldId id="293" r:id="rId40"/>
    <p:sldId id="303" r:id="rId41"/>
    <p:sldId id="304" r:id="rId42"/>
    <p:sldId id="305" r:id="rId43"/>
    <p:sldId id="306" r:id="rId4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3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3D672A-BF45-04CD-4405-84E91093F8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1DD24-E093-3FFD-CE57-3DFAADD13F5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F242F7-5AC0-4CA3-8064-609A150E0C66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C6C7C52-313C-2408-F6C3-04EAA02CB0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DFE6CCF-1600-56A5-1415-7DE40E11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84C21-BE87-475B-D612-642DB87E15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95F4D-C015-0467-3149-48F8969ED3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C2AAE3-F4A8-4C64-9C39-80CCB072F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35C01A13-C20C-1118-EA53-FF6B2D3C14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252050AB-4F01-09CB-789A-745C1006BB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E874E4E3-A338-FAF7-902E-0DEC79CAA5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A652DF2-6BFC-47C7-985D-21FF7B78120A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CEBA17F4-E7BD-B83A-F6AE-8C0751210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8">
            <a:extLst>
              <a:ext uri="{FF2B5EF4-FFF2-40B4-BE49-F238E27FC236}">
                <a16:creationId xmlns:a16="http://schemas.microsoft.com/office/drawing/2014/main" id="{8880165D-769B-FB64-6EBC-F1AAF4192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" name="Oval 9">
            <a:extLst>
              <a:ext uri="{FF2B5EF4-FFF2-40B4-BE49-F238E27FC236}">
                <a16:creationId xmlns:a16="http://schemas.microsoft.com/office/drawing/2014/main" id="{4B17BEBD-7D43-B75C-1280-6D3458AAE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4F2163A1-5F1B-E2B6-EF0A-8A1296D4C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EBE1C7E-3945-FEBD-82B7-48372DBC5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6C88568-E0A4-BC48-AEFB-665C55788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525F967-CFA1-92E7-8028-E74AB8559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4AEFD-C58E-4905-8714-6A814D2E6C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88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383A2B-AACB-7BA9-EC84-C3DF753F3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31E868-D023-87D8-9E9A-18A4A349C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ECD387-226F-C27C-FB3F-BC5F83E59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0DAA8-65C4-4875-94DD-5AE70F511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73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43FA30-27D6-9A13-8B68-B1AD8F1D6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15F588-40C6-A03D-BE68-3825078D7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169A4D-C450-6386-8FA0-DBD9794247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AB114-1D95-4304-90BC-2A960C3E64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19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852A34-2161-280D-B275-B3BADD1AE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EFB05C-D67E-CCEB-E664-C91997EC52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92F0AE-E4D2-7850-18F2-A4E69DE58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1306E-B354-4701-8D44-5D00C9F9C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13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78D581-DCBF-A184-32CD-CEC6A5813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ED4E44-9B0B-A89C-49B8-2D744696B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C7BDAD-81C1-F6F6-4C22-0CA951CC56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68152-8AA3-4790-97F2-EE1A32B6C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1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B11849-FAEF-6BCF-1217-1DFBD88FC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1DBB0D-D0AD-5E0C-554C-FAB4FAE752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5A5CD4-8145-252B-9E05-A61D46E89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25D42-DD2C-4BFC-A5CD-53D0F5981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0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FFF41-3D1D-81AD-CBB1-62BAF6E457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41FC5B-3322-40E7-D87F-779372CCEC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ED1088-859D-CEFE-D3B1-C15FF3395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48069-FC14-4BD6-BAD8-1E6237C05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48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A48A36-279C-58AD-1B3E-96E73194C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66C7C87-79DE-45B6-DF11-A5B4726BD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20A9A3-000B-2AB3-9D37-711D66518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20468-1535-49C2-8A0B-AD67458C2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06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90B0C2-5960-64A2-6184-0B79F3864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90500B-61F4-3F99-C0CD-2415CB87E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DE3AC9-522D-098C-31A2-7E84AB6D6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61CF-1D65-4CA9-B84D-3442A63960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18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1A9804-31A6-6644-A7E4-CCEB70981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E78279-8128-F81C-B60A-3714EC4690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06C0C4-A47E-3D3A-E417-F43A6927C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CCD3B-2BA2-49B6-9023-5C1828C6C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62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FEF1A6-914E-2EBC-FA2B-365798C36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9AB86D-303C-F479-D9AE-8601C1D98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ABF44E-A60E-EF7D-8767-19A651CB3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B1867-E897-409D-860E-7FCFF5C645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72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FF2103-1DF1-3393-CEE8-DFBB922BB5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F8953-A01A-06A7-6A5F-00BB3DB7B3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FD4E59-F7F6-13F6-70FB-B0882D17B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69B0B-53C3-40E0-97F3-F084C385C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86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1262B1-ECF5-3FF6-2218-15E6CEECC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F833CA-26E3-20C8-A931-6E3C06828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02F4024-6543-58F5-AEFE-A12F688150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C5BFD7A-8730-A230-25F6-AC4CEFFB1E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FB856EF-7D20-9AB9-E8FC-7D5248AB0B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0CEE6C-8342-445D-A7D8-3677C3865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B6DB0C53-051E-FE38-6616-6A73B31250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17BEDD50-1033-D4C0-AD66-5377BFD7E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8A1FE935-8275-7285-FBE3-D32479AF9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D19C1DC8-D27B-5CAB-A48A-020CF5501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8CB9FC3E-A409-CE95-1368-DF5F08785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85800"/>
            <a:ext cx="14478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spc="100" dirty="0">
                <a:solidFill>
                  <a:srgbClr val="FF0000"/>
                </a:solidFill>
                <a:latin typeface="Corbel" charset="0"/>
              </a:rPr>
              <a:t>ÊTRE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4099" name="Line 33">
            <a:extLst>
              <a:ext uri="{FF2B5EF4-FFF2-40B4-BE49-F238E27FC236}">
                <a16:creationId xmlns:a16="http://schemas.microsoft.com/office/drawing/2014/main" id="{6981D8E8-496F-6259-C2BF-DC93804DE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098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34">
            <a:extLst>
              <a:ext uri="{FF2B5EF4-FFF2-40B4-BE49-F238E27FC236}">
                <a16:creationId xmlns:a16="http://schemas.microsoft.com/office/drawing/2014/main" id="{2CEDEC89-2968-7CAF-A0C5-4FEB3467F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9670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35">
            <a:extLst>
              <a:ext uri="{FF2B5EF4-FFF2-40B4-BE49-F238E27FC236}">
                <a16:creationId xmlns:a16="http://schemas.microsoft.com/office/drawing/2014/main" id="{1B0044DE-36EE-9473-B592-B00B7CD65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0526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36">
            <a:extLst>
              <a:ext uri="{FF2B5EF4-FFF2-40B4-BE49-F238E27FC236}">
                <a16:creationId xmlns:a16="http://schemas.microsoft.com/office/drawing/2014/main" id="{D8D5D7BD-7149-CDBB-FC74-5D588207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716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5F578DC9-0538-2275-98CC-6329874E8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71675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suis</a:t>
            </a:r>
          </a:p>
        </p:txBody>
      </p:sp>
      <p:sp>
        <p:nvSpPr>
          <p:cNvPr id="4104" name="Text Box 39">
            <a:extLst>
              <a:ext uri="{FF2B5EF4-FFF2-40B4-BE49-F238E27FC236}">
                <a16:creationId xmlns:a16="http://schemas.microsoft.com/office/drawing/2014/main" id="{2C0812EE-4CE0-DAB3-6D02-70D32ED80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098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4105" name="Text Box 40">
            <a:extLst>
              <a:ext uri="{FF2B5EF4-FFF2-40B4-BE49-F238E27FC236}">
                <a16:creationId xmlns:a16="http://schemas.microsoft.com/office/drawing/2014/main" id="{7552BF15-A39D-E715-9049-AD175CBBD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38475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 / on</a:t>
            </a:r>
          </a:p>
        </p:txBody>
      </p:sp>
      <p:sp>
        <p:nvSpPr>
          <p:cNvPr id="4106" name="Text Box 43">
            <a:extLst>
              <a:ext uri="{FF2B5EF4-FFF2-40B4-BE49-F238E27FC236}">
                <a16:creationId xmlns:a16="http://schemas.microsoft.com/office/drawing/2014/main" id="{CFAE9DAD-CEF4-B0D3-C130-FA4A5F74C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716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4107" name="Text Box 45">
            <a:extLst>
              <a:ext uri="{FF2B5EF4-FFF2-40B4-BE49-F238E27FC236}">
                <a16:creationId xmlns:a16="http://schemas.microsoft.com/office/drawing/2014/main" id="{F20249A4-988A-FE22-332B-06FB749E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09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4108" name="Text Box 46">
            <a:extLst>
              <a:ext uri="{FF2B5EF4-FFF2-40B4-BE49-F238E27FC236}">
                <a16:creationId xmlns:a16="http://schemas.microsoft.com/office/drawing/2014/main" id="{88CE5FB1-F033-330B-B76B-3C200CD65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32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29FFE9AF-D2DD-821C-1EF0-F9633E335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098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4E5E595A-99D3-2EDD-6845-F28051055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0432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est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84CEE4CF-DF78-998F-40FB-3E3538CD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716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sommes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5612C777-FAE0-F884-3B8E-EE4D8CCB8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09838"/>
            <a:ext cx="1828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êtes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62FEFCE2-1FFF-FF1B-ECB2-702028EBA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32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sont</a:t>
            </a:r>
          </a:p>
        </p:txBody>
      </p:sp>
      <p:sp>
        <p:nvSpPr>
          <p:cNvPr id="19" name="Text Box 79">
            <a:extLst>
              <a:ext uri="{FF2B5EF4-FFF2-40B4-BE49-F238E27FC236}">
                <a16:creationId xmlns:a16="http://schemas.microsoft.com/office/drawing/2014/main" id="{3079EC35-4D1E-F8C9-243C-4CE91C8B3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44925"/>
            <a:ext cx="3962400" cy="1616075"/>
          </a:xfrm>
          <a:prstGeom prst="rect">
            <a:avLst/>
          </a:prstGeom>
          <a:noFill/>
          <a:ln w="12700" cmpd="sng">
            <a:solidFill>
              <a:schemeClr val="accent3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Corbel" pitchFamily="34" charset="0"/>
              </a:rPr>
              <a:t>Imperative Forms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Sois</a:t>
            </a:r>
            <a:r>
              <a:rPr lang="en-US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logique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	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Be logical.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Soyez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généreux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     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Be generous.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Soyons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optimistes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.    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Let</a:t>
            </a:r>
            <a:r>
              <a:rPr lang="en-US" altLang="en-US" i="1" dirty="0">
                <a:solidFill>
                  <a:schemeClr val="tx2"/>
                </a:solidFill>
                <a:latin typeface="Corbel" pitchFamily="34" charset="0"/>
              </a:rPr>
              <a:t>’</a:t>
            </a:r>
            <a:r>
              <a:rPr lang="en-US" i="1" dirty="0">
                <a:solidFill>
                  <a:schemeClr val="tx2"/>
                </a:solidFill>
                <a:latin typeface="Corbel" pitchFamily="34" charset="0"/>
              </a:rPr>
              <a:t>s be optimistic.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B51E59-6758-4297-4442-B299924CD241}"/>
              </a:ext>
            </a:extLst>
          </p:cNvPr>
          <p:cNvSpPr txBox="1"/>
          <p:nvPr/>
        </p:nvSpPr>
        <p:spPr>
          <a:xfrm>
            <a:off x="4848225" y="3844925"/>
            <a:ext cx="3838575" cy="2459038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agree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currently be doing</a:t>
            </a:r>
            <a:r>
              <a:rPr lang="en-US" dirty="0">
                <a:latin typeface="Corbel" pitchFamily="34" charset="0"/>
              </a:rPr>
              <a:t>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on time</a:t>
            </a:r>
          </a:p>
          <a:p>
            <a:pPr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to be early</a:t>
            </a:r>
          </a:p>
          <a:p>
            <a:pPr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to be late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C92AA0-36FC-DFD1-E465-A7ED6D5E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d’accord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58F80A-D827-2BCA-D735-928F2ACF3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465455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train 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5DE6B9-2861-58CB-EE55-3D7D31B84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0403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à l’heure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0FBAA7-87F6-DA99-BF59-357024CE3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4213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avance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E6931B-9FD0-13EB-D72A-D3C7EBD6E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867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être en retard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18E305-3AFC-A13B-01DC-A57F79B40153}"/>
              </a:ext>
            </a:extLst>
          </p:cNvPr>
          <p:cNvSpPr/>
          <p:nvPr/>
        </p:nvSpPr>
        <p:spPr>
          <a:xfrm>
            <a:off x="2819400" y="762000"/>
            <a:ext cx="7937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charset="0"/>
              </a:rPr>
              <a:t>to be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4122" name="TextBox 1">
            <a:extLst>
              <a:ext uri="{FF2B5EF4-FFF2-40B4-BE49-F238E27FC236}">
                <a16:creationId xmlns:a16="http://schemas.microsoft.com/office/drawing/2014/main" id="{93017DB1-2839-5BF0-28AF-5A4489717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05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1B4335-803B-42DB-EBAC-49E45DB52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09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été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D3C0340-01FA-AFE4-B325-2C5C610469A8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685800"/>
            <a:ext cx="7010400" cy="763588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kern="0" dirty="0" err="1">
                <a:latin typeface="Corbel" pitchFamily="34" charset="0"/>
              </a:rPr>
              <a:t>D’autres</a:t>
            </a:r>
            <a:r>
              <a:rPr lang="en-US" altLang="en-US" sz="3200" kern="0" dirty="0">
                <a:latin typeface="Corbel" pitchFamily="34" charset="0"/>
              </a:rPr>
              <a:t> </a:t>
            </a:r>
            <a:r>
              <a:rPr lang="en-US" altLang="en-US" sz="3200" kern="0" dirty="0" err="1">
                <a:latin typeface="Corbel" pitchFamily="34" charset="0"/>
              </a:rPr>
              <a:t>verbes</a:t>
            </a:r>
            <a:r>
              <a:rPr lang="en-US" altLang="en-US" sz="3200" kern="0" dirty="0">
                <a:latin typeface="Corbel" pitchFamily="34" charset="0"/>
              </a:rPr>
              <a:t> </a:t>
            </a:r>
            <a:r>
              <a:rPr lang="en-US" altLang="en-US" sz="3200" kern="0" dirty="0" err="1">
                <a:latin typeface="Corbel" pitchFamily="34" charset="0"/>
              </a:rPr>
              <a:t>conjugués</a:t>
            </a:r>
            <a:r>
              <a:rPr lang="en-US" altLang="en-US" sz="3200" kern="0" dirty="0">
                <a:latin typeface="Corbel" pitchFamily="34" charset="0"/>
              </a:rPr>
              <a:t> avec </a:t>
            </a:r>
            <a:r>
              <a:rPr lang="en-US" altLang="en-US" sz="3200" b="1" kern="0" dirty="0" err="1">
                <a:solidFill>
                  <a:srgbClr val="0000FF"/>
                </a:solidFill>
                <a:latin typeface="Corbel" pitchFamily="34" charset="0"/>
              </a:rPr>
              <a:t>être</a:t>
            </a:r>
            <a:endParaRPr lang="en-US" altLang="en-US" sz="3200" b="1" kern="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3315" name="TextBox 2">
            <a:extLst>
              <a:ext uri="{FF2B5EF4-FFF2-40B4-BE49-F238E27FC236}">
                <a16:creationId xmlns:a16="http://schemas.microsoft.com/office/drawing/2014/main" id="{3B2583E5-889E-F823-AD63-3950BFDD9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95400"/>
            <a:ext cx="83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aller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sortir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partir</a:t>
            </a:r>
          </a:p>
        </p:txBody>
      </p:sp>
      <p:sp>
        <p:nvSpPr>
          <p:cNvPr id="13316" name="TextBox 3">
            <a:extLst>
              <a:ext uri="{FF2B5EF4-FFF2-40B4-BE49-F238E27FC236}">
                <a16:creationId xmlns:a16="http://schemas.microsoft.com/office/drawing/2014/main" id="{1F7B4E0F-C191-48EE-A469-A2DD4A2EF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0"/>
            <a:ext cx="1257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arriver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entrer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rentrer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retourner</a:t>
            </a:r>
          </a:p>
        </p:txBody>
      </p:sp>
      <p:sp>
        <p:nvSpPr>
          <p:cNvPr id="13317" name="TextBox 4">
            <a:extLst>
              <a:ext uri="{FF2B5EF4-FFF2-40B4-BE49-F238E27FC236}">
                <a16:creationId xmlns:a16="http://schemas.microsoft.com/office/drawing/2014/main" id="{96D618E6-55D9-972B-A7E8-DE7F0800E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62375"/>
            <a:ext cx="14478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monter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descendre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passer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tomber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6C44E6-373B-503C-567E-8985F4EF1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295400"/>
            <a:ext cx="83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allé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sorti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parti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0B0FB1-898D-F3C6-4D22-BAA7D481B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2362200"/>
            <a:ext cx="1257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arrivé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entré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rentré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retourné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CCD72-4345-9458-2D87-C33F1E6DF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62375"/>
            <a:ext cx="14478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monté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descendu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passé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tombé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F357AA-BD31-FB05-320E-0C0F41E8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057775"/>
            <a:ext cx="14478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venu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revenu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devenu</a:t>
            </a:r>
          </a:p>
        </p:txBody>
      </p:sp>
      <p:sp>
        <p:nvSpPr>
          <p:cNvPr id="13322" name="TextBox 9">
            <a:extLst>
              <a:ext uri="{FF2B5EF4-FFF2-40B4-BE49-F238E27FC236}">
                <a16:creationId xmlns:a16="http://schemas.microsoft.com/office/drawing/2014/main" id="{DE983BF5-98E4-50D5-DD25-1D8BFC043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84763"/>
            <a:ext cx="99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venir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revenir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devenir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74DE9A-EAA5-C50F-8BE2-67E9714DD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295400"/>
            <a:ext cx="304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go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go out, get out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leave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E70C30-06A5-DEA2-4B2C-64C6D55AF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381250"/>
            <a:ext cx="4191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arrive, to happen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enter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return, go home, get back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return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43372A-B02C-4004-B323-EE9D5185D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762375"/>
            <a:ext cx="4191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go up, get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go down, get down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pass, go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fall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06348A-F00E-78DF-D39D-405B839D6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08575"/>
            <a:ext cx="419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come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come back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become</a:t>
            </a:r>
          </a:p>
        </p:txBody>
      </p:sp>
      <p:sp>
        <p:nvSpPr>
          <p:cNvPr id="13327" name="TextBox 14">
            <a:extLst>
              <a:ext uri="{FF2B5EF4-FFF2-40B4-BE49-F238E27FC236}">
                <a16:creationId xmlns:a16="http://schemas.microsoft.com/office/drawing/2014/main" id="{62787591-3C7B-D035-7777-AB1845D9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6100763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naître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mourir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0A9317-8D76-E695-20F6-7CDAD0B62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102350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né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mort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EE90F1-7458-F654-D99C-E44C8E8C3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02350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was born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died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">
            <a:extLst>
              <a:ext uri="{FF2B5EF4-FFF2-40B4-BE49-F238E27FC236}">
                <a16:creationId xmlns:a16="http://schemas.microsoft.com/office/drawing/2014/main" id="{3E42D113-FA1E-823C-1541-45798C769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956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Line 34">
            <a:extLst>
              <a:ext uri="{FF2B5EF4-FFF2-40B4-BE49-F238E27FC236}">
                <a16:creationId xmlns:a16="http://schemas.microsoft.com/office/drawing/2014/main" id="{B9919A3B-02F9-16D0-3D8B-86653AE5B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814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35">
            <a:extLst>
              <a:ext uri="{FF2B5EF4-FFF2-40B4-BE49-F238E27FC236}">
                <a16:creationId xmlns:a16="http://schemas.microsoft.com/office/drawing/2014/main" id="{879574E3-AC64-6C04-E273-9A2A197C41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9860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38">
            <a:extLst>
              <a:ext uri="{FF2B5EF4-FFF2-40B4-BE49-F238E27FC236}">
                <a16:creationId xmlns:a16="http://schemas.microsoft.com/office/drawing/2014/main" id="{64D8FD11-1E7F-AD6C-51FF-26B6DC45D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48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</p:txBody>
      </p:sp>
      <p:sp>
        <p:nvSpPr>
          <p:cNvPr id="7" name="Text Box 55">
            <a:extLst>
              <a:ext uri="{FF2B5EF4-FFF2-40B4-BE49-F238E27FC236}">
                <a16:creationId xmlns:a16="http://schemas.microsoft.com/office/drawing/2014/main" id="{08CC2092-FE57-83CF-B712-2467B1C6D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7338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</p:txBody>
      </p:sp>
      <p:sp>
        <p:nvSpPr>
          <p:cNvPr id="8" name="Text Box 56">
            <a:extLst>
              <a:ext uri="{FF2B5EF4-FFF2-40B4-BE49-F238E27FC236}">
                <a16:creationId xmlns:a16="http://schemas.microsoft.com/office/drawing/2014/main" id="{9587D519-ECB3-342C-DEB1-26751B1F4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3386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9" name="Text Box 57">
            <a:extLst>
              <a:ext uri="{FF2B5EF4-FFF2-40B4-BE49-F238E27FC236}">
                <a16:creationId xmlns:a16="http://schemas.microsoft.com/office/drawing/2014/main" id="{E6583A63-E05A-CF00-A5A0-8BD08087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0622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0" name="Text Box 58">
            <a:extLst>
              <a:ext uri="{FF2B5EF4-FFF2-40B4-BE49-F238E27FC236}">
                <a16:creationId xmlns:a16="http://schemas.microsoft.com/office/drawing/2014/main" id="{9DF20DCD-0913-887C-4845-F5F718B13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338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1" name="Text Box 59">
            <a:extLst>
              <a:ext uri="{FF2B5EF4-FFF2-40B4-BE49-F238E27FC236}">
                <a16:creationId xmlns:a16="http://schemas.microsoft.com/office/drawing/2014/main" id="{C983DC37-0CB4-E862-CE55-80E22756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3386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14347" name="Text Box 5">
            <a:extLst>
              <a:ext uri="{FF2B5EF4-FFF2-40B4-BE49-F238E27FC236}">
                <a16:creationId xmlns:a16="http://schemas.microsoft.com/office/drawing/2014/main" id="{A1FBE597-64A4-1A82-D60A-E138A35AF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096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VOIR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9694ECE0-D138-7411-E81F-0CC9E2B3C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85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see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4349" name="TextBox 1">
            <a:extLst>
              <a:ext uri="{FF2B5EF4-FFF2-40B4-BE49-F238E27FC236}">
                <a16:creationId xmlns:a16="http://schemas.microsoft.com/office/drawing/2014/main" id="{914C927B-9149-7B90-3521-96C35318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666875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8D900-8F45-EEE8-49FA-A11A77568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06375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vu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15F55B1C-BF20-4300-51EB-BD7AEF34C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844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aller voir 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E5ABA2E8-69E0-5487-213D-1BCF83C4D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19325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go see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0601DE0D-BB7E-E924-57F6-DDA909449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95600"/>
            <a:ext cx="23622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Les touristes 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Vous 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Mes amies 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Tu 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Ma famille 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Mon voisin et moi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340B5535-A66C-9FE3-CF64-EF740341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895600"/>
            <a:ext cx="1676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rbel" panose="020B0503020204020204" pitchFamily="34" charset="0"/>
              </a:rPr>
              <a:t>voient.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rbel" panose="020B0503020204020204" pitchFamily="34" charset="0"/>
              </a:rPr>
              <a:t>voyez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rbel" panose="020B0503020204020204" pitchFamily="34" charset="0"/>
              </a:rPr>
              <a:t>voient.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rbel" panose="020B0503020204020204" pitchFamily="34" charset="0"/>
              </a:rPr>
              <a:t>vois.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rbel" panose="020B0503020204020204" pitchFamily="34" charset="0"/>
              </a:rPr>
              <a:t>vois.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rbel" panose="020B0503020204020204" pitchFamily="34" charset="0"/>
              </a:rPr>
              <a:t>voit.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rbel" panose="020B0503020204020204" pitchFamily="34" charset="0"/>
              </a:rPr>
              <a:t>voyons.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>
            <a:extLst>
              <a:ext uri="{FF2B5EF4-FFF2-40B4-BE49-F238E27FC236}">
                <a16:creationId xmlns:a16="http://schemas.microsoft.com/office/drawing/2014/main" id="{E1500FA6-A1CE-04AC-8178-4B4B7F9D3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SORTIR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6441DC28-89CF-BE49-65F6-C416D03D6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go out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F688FFF-8787-4764-6E33-5C4FA317D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985838"/>
            <a:ext cx="4648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get out </a:t>
            </a:r>
            <a:endParaRPr lang="en-US" sz="16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5365" name="Line 33">
            <a:extLst>
              <a:ext uri="{FF2B5EF4-FFF2-40B4-BE49-F238E27FC236}">
                <a16:creationId xmlns:a16="http://schemas.microsoft.com/office/drawing/2014/main" id="{DA4C7B46-8ED8-7FE6-6E21-6718CA63F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876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34">
            <a:extLst>
              <a:ext uri="{FF2B5EF4-FFF2-40B4-BE49-F238E27FC236}">
                <a16:creationId xmlns:a16="http://schemas.microsoft.com/office/drawing/2014/main" id="{243914AD-8598-0FBC-6699-0B25092AD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562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35">
            <a:extLst>
              <a:ext uri="{FF2B5EF4-FFF2-40B4-BE49-F238E27FC236}">
                <a16:creationId xmlns:a16="http://schemas.microsoft.com/office/drawing/2014/main" id="{85317003-9860-59EB-40AC-51B20EC4B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36">
            <a:extLst>
              <a:ext uri="{FF2B5EF4-FFF2-40B4-BE49-F238E27FC236}">
                <a16:creationId xmlns:a16="http://schemas.microsoft.com/office/drawing/2014/main" id="{7F9DEFE6-B78F-4593-9C90-C80E710D1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43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F3912F52-6F11-ECB3-93C8-E23F56AD8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3288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sors</a:t>
            </a:r>
          </a:p>
        </p:txBody>
      </p:sp>
      <p:sp>
        <p:nvSpPr>
          <p:cNvPr id="15370" name="Text Box 39">
            <a:extLst>
              <a:ext uri="{FF2B5EF4-FFF2-40B4-BE49-F238E27FC236}">
                <a16:creationId xmlns:a16="http://schemas.microsoft.com/office/drawing/2014/main" id="{0D574ECF-FA4A-BB4E-45C9-F80F47DE0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14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5371" name="Text Box 40">
            <a:extLst>
              <a:ext uri="{FF2B5EF4-FFF2-40B4-BE49-F238E27FC236}">
                <a16:creationId xmlns:a16="http://schemas.microsoft.com/office/drawing/2014/main" id="{75E0F9F8-F721-9FCC-F9E1-30E3CD71D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619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5372" name="Text Box 43">
            <a:extLst>
              <a:ext uri="{FF2B5EF4-FFF2-40B4-BE49-F238E27FC236}">
                <a16:creationId xmlns:a16="http://schemas.microsoft.com/office/drawing/2014/main" id="{31D0E175-1CAD-2E8C-02DD-0682DAF95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328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5373" name="Text Box 45">
            <a:extLst>
              <a:ext uri="{FF2B5EF4-FFF2-40B4-BE49-F238E27FC236}">
                <a16:creationId xmlns:a16="http://schemas.microsoft.com/office/drawing/2014/main" id="{4CFA81AD-E1F2-F5DA-6E20-240A61921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014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5374" name="Text Box 46">
            <a:extLst>
              <a:ext uri="{FF2B5EF4-FFF2-40B4-BE49-F238E27FC236}">
                <a16:creationId xmlns:a16="http://schemas.microsoft.com/office/drawing/2014/main" id="{AA08A800-50FE-FE90-CDD2-89A932203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19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C86D49F1-BFF4-C9DE-9EC3-A93962D1F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0146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D3CF72A5-5B54-3C95-0E5F-83D9DF013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6195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A87D9BB3-444B-78F9-E57D-C1E590416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43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388F1DFA-8F9F-8D9A-D546-39AE9024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4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2D675CDE-FABE-BE63-666B-39B218B51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619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15380" name="TextBox 1">
            <a:extLst>
              <a:ext uri="{FF2B5EF4-FFF2-40B4-BE49-F238E27FC236}">
                <a16:creationId xmlns:a16="http://schemas.microsoft.com/office/drawing/2014/main" id="{9E0C49D8-12A3-D2F4-4CB3-6E61A9D0D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09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53E976-6562-657C-75DB-DD48527F1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971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sorti (e)(s)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2E2F46-A1D1-44AF-3C8B-DC96C1C45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14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>
            <a:extLst>
              <a:ext uri="{FF2B5EF4-FFF2-40B4-BE49-F238E27FC236}">
                <a16:creationId xmlns:a16="http://schemas.microsoft.com/office/drawing/2014/main" id="{B50FC2C6-2539-AAAC-40BD-C26ECF4F4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PARTIR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C660910D-A826-FCFA-3272-995B6D655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leave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6388" name="Line 33">
            <a:extLst>
              <a:ext uri="{FF2B5EF4-FFF2-40B4-BE49-F238E27FC236}">
                <a16:creationId xmlns:a16="http://schemas.microsoft.com/office/drawing/2014/main" id="{3943FF90-3906-ACDB-7F27-59F84CB05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876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34">
            <a:extLst>
              <a:ext uri="{FF2B5EF4-FFF2-40B4-BE49-F238E27FC236}">
                <a16:creationId xmlns:a16="http://schemas.microsoft.com/office/drawing/2014/main" id="{B1EB4D2F-601C-A1D2-F610-FDAB9EFBB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62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35">
            <a:extLst>
              <a:ext uri="{FF2B5EF4-FFF2-40B4-BE49-F238E27FC236}">
                <a16:creationId xmlns:a16="http://schemas.microsoft.com/office/drawing/2014/main" id="{85DCCF4A-819E-5209-DD0D-5ACB6ABC7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36">
            <a:extLst>
              <a:ext uri="{FF2B5EF4-FFF2-40B4-BE49-F238E27FC236}">
                <a16:creationId xmlns:a16="http://schemas.microsoft.com/office/drawing/2014/main" id="{DC3CA363-4AC3-464B-F8E1-BE113F5C4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43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F23F4A87-4906-833B-916E-C2291B9FC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3288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pars</a:t>
            </a:r>
          </a:p>
        </p:txBody>
      </p:sp>
      <p:sp>
        <p:nvSpPr>
          <p:cNvPr id="16393" name="Text Box 39">
            <a:extLst>
              <a:ext uri="{FF2B5EF4-FFF2-40B4-BE49-F238E27FC236}">
                <a16:creationId xmlns:a16="http://schemas.microsoft.com/office/drawing/2014/main" id="{FDAAD1E6-21D6-C81C-E6A8-A99878C8F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14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6394" name="Text Box 40">
            <a:extLst>
              <a:ext uri="{FF2B5EF4-FFF2-40B4-BE49-F238E27FC236}">
                <a16:creationId xmlns:a16="http://schemas.microsoft.com/office/drawing/2014/main" id="{B37047AC-5C60-55A7-6DFA-FDA56C6EA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619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6395" name="Text Box 43">
            <a:extLst>
              <a:ext uri="{FF2B5EF4-FFF2-40B4-BE49-F238E27FC236}">
                <a16:creationId xmlns:a16="http://schemas.microsoft.com/office/drawing/2014/main" id="{A56A705A-73C7-F23E-6BDD-6EDC42918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28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6396" name="Text Box 45">
            <a:extLst>
              <a:ext uri="{FF2B5EF4-FFF2-40B4-BE49-F238E27FC236}">
                <a16:creationId xmlns:a16="http://schemas.microsoft.com/office/drawing/2014/main" id="{B003CEA4-A5A6-EDFA-C878-D6999A91D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014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6397" name="Text Box 46">
            <a:extLst>
              <a:ext uri="{FF2B5EF4-FFF2-40B4-BE49-F238E27FC236}">
                <a16:creationId xmlns:a16="http://schemas.microsoft.com/office/drawing/2014/main" id="{72FBE02D-670D-7228-7C28-05FF19AC6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619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5E77C1A1-FEBF-0129-8264-B9B8962BC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146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BE696A84-B575-BF50-1966-A1CD152BC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6195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18D04A9F-336E-3C07-B9CB-EC96D8517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43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E352A114-533E-740F-97A5-9736AF50C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14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B8550A9F-DE90-92CB-E015-F487EE4F7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19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16403" name="TextBox 1">
            <a:extLst>
              <a:ext uri="{FF2B5EF4-FFF2-40B4-BE49-F238E27FC236}">
                <a16:creationId xmlns:a16="http://schemas.microsoft.com/office/drawing/2014/main" id="{F6FAF47C-B94E-B56D-C09C-8EAD87D51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09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56721C-D66C-D799-611E-A3847D246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971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parti (e)(s)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ECEE84-746E-185F-808C-794AE6574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14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F2F97B-E816-D32C-7BF2-35BCBA260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482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partir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 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57D999-78EA-546C-43FF-CAE264C10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5578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partir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 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40907F-07C3-05E6-9535-51E30FC73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to leave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for</a:t>
            </a:r>
            <a:endParaRPr lang="en-US" altLang="en-US" sz="24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2FD42E-AF21-DDF9-6A6F-FCD2FF5D6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578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to leave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from</a:t>
            </a:r>
            <a:endParaRPr lang="en-US" altLang="en-US" sz="24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BC1028-60B4-420D-4541-8964173C8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040313"/>
            <a:ext cx="373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Papa part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à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son bureau à 7 heures.</a:t>
            </a:r>
            <a:endParaRPr lang="en-US" altLang="en-US" sz="18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EF1F60-FC36-405A-1024-8153C7FDA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73713"/>
            <a:ext cx="373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Je pars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de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la maison à 7 heures.</a:t>
            </a:r>
            <a:endParaRPr lang="en-US" altLang="en-US" sz="18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>
            <a:extLst>
              <a:ext uri="{FF2B5EF4-FFF2-40B4-BE49-F238E27FC236}">
                <a16:creationId xmlns:a16="http://schemas.microsoft.com/office/drawing/2014/main" id="{0F6BBE5A-0669-206A-F3B5-47CA05052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DORMIR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E3552C6-0097-1FE9-F5E8-6347CCD0D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sleep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7412" name="Line 33">
            <a:extLst>
              <a:ext uri="{FF2B5EF4-FFF2-40B4-BE49-F238E27FC236}">
                <a16:creationId xmlns:a16="http://schemas.microsoft.com/office/drawing/2014/main" id="{1C53EA7B-069F-DD35-8C9E-F22E786F9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34">
            <a:extLst>
              <a:ext uri="{FF2B5EF4-FFF2-40B4-BE49-F238E27FC236}">
                <a16:creationId xmlns:a16="http://schemas.microsoft.com/office/drawing/2014/main" id="{339CA26A-DD23-4E2F-2A4B-26906C5AE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35">
            <a:extLst>
              <a:ext uri="{FF2B5EF4-FFF2-40B4-BE49-F238E27FC236}">
                <a16:creationId xmlns:a16="http://schemas.microsoft.com/office/drawing/2014/main" id="{8C628E44-3DE6-C9D1-12B7-67BC019C1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36">
            <a:extLst>
              <a:ext uri="{FF2B5EF4-FFF2-40B4-BE49-F238E27FC236}">
                <a16:creationId xmlns:a16="http://schemas.microsoft.com/office/drawing/2014/main" id="{4A560739-B859-2A43-76D9-8C77613CD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01CC6585-EA5C-6AE9-9A64-AA03E3F2E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dors</a:t>
            </a:r>
          </a:p>
        </p:txBody>
      </p:sp>
      <p:sp>
        <p:nvSpPr>
          <p:cNvPr id="17417" name="Text Box 39">
            <a:extLst>
              <a:ext uri="{FF2B5EF4-FFF2-40B4-BE49-F238E27FC236}">
                <a16:creationId xmlns:a16="http://schemas.microsoft.com/office/drawing/2014/main" id="{FA759EF2-984A-2721-DFF4-2FF29328A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7418" name="Text Box 40">
            <a:extLst>
              <a:ext uri="{FF2B5EF4-FFF2-40B4-BE49-F238E27FC236}">
                <a16:creationId xmlns:a16="http://schemas.microsoft.com/office/drawing/2014/main" id="{A61FE00C-42EA-9495-6BEB-7EFC57044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7419" name="Text Box 43">
            <a:extLst>
              <a:ext uri="{FF2B5EF4-FFF2-40B4-BE49-F238E27FC236}">
                <a16:creationId xmlns:a16="http://schemas.microsoft.com/office/drawing/2014/main" id="{63FBF778-4BF4-76CB-A6D8-5F1CB4D74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7420" name="Text Box 45">
            <a:extLst>
              <a:ext uri="{FF2B5EF4-FFF2-40B4-BE49-F238E27FC236}">
                <a16:creationId xmlns:a16="http://schemas.microsoft.com/office/drawing/2014/main" id="{9F585628-C60E-AE8D-A581-826A4F993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7421" name="Text Box 46">
            <a:extLst>
              <a:ext uri="{FF2B5EF4-FFF2-40B4-BE49-F238E27FC236}">
                <a16:creationId xmlns:a16="http://schemas.microsoft.com/office/drawing/2014/main" id="{FCE21631-0DD9-8167-7A9F-FED5BCC20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EC8860A9-1B5C-0F0A-BF4F-18D256B08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E23B473A-6B36-F2D5-1335-824FA9AAA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EE3A679D-0EF9-80EB-5D82-8020649C3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BFB500AF-75E7-49F4-DE49-F2F80BF4B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7D8AC3CE-72B4-DEB9-11BB-FC84B4442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17427" name="TextBox 1">
            <a:extLst>
              <a:ext uri="{FF2B5EF4-FFF2-40B4-BE49-F238E27FC236}">
                <a16:creationId xmlns:a16="http://schemas.microsoft.com/office/drawing/2014/main" id="{799741A4-A98A-B804-EEA2-519C51EC1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621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E4FED2-9B23-ABC2-4CEA-3FEA72A3D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669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dormi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2D1BE4-16C7-C0E0-C08C-1BD0A8D9A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005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comme dormir: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0B2FEA-B842-D176-EF4E-AE9B81D61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719638"/>
            <a:ext cx="3276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mentir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sentir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servir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143860-D566-2B2B-D085-663F8049E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72038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lie; to tell lies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9BF4C3-56F1-98C7-7656-C078F869F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3911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feel; to smell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AC5703-0ED0-03DA-9C2D-2CC9E1C90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9436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serve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D2A34D7A-3C9E-E1B0-E859-431BF6BA3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40055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5C9D5E-DCF0-CA1F-6930-EEE52B9EE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4857750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menti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B85239-E047-CD00-A5C8-CD0413D22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5391150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senti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083CBB-71B5-3F8F-BD60-325D4C3A8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5848350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servi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7976CEA0-663F-1628-8ECC-840B8DBA5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96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PRENDRE</a:t>
            </a:r>
          </a:p>
        </p:txBody>
      </p:sp>
      <p:sp>
        <p:nvSpPr>
          <p:cNvPr id="18435" name="Line 33">
            <a:extLst>
              <a:ext uri="{FF2B5EF4-FFF2-40B4-BE49-F238E27FC236}">
                <a16:creationId xmlns:a16="http://schemas.microsoft.com/office/drawing/2014/main" id="{B7B934C6-8430-660F-4DDB-566A72B45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81275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34">
            <a:extLst>
              <a:ext uri="{FF2B5EF4-FFF2-40B4-BE49-F238E27FC236}">
                <a16:creationId xmlns:a16="http://schemas.microsoft.com/office/drawing/2014/main" id="{820FC09D-3EB7-2B36-C79C-16512B34C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267075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35">
            <a:extLst>
              <a:ext uri="{FF2B5EF4-FFF2-40B4-BE49-F238E27FC236}">
                <a16:creationId xmlns:a16="http://schemas.microsoft.com/office/drawing/2014/main" id="{A3AE3B6B-0946-C807-33B5-90BACDD1A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971675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36">
            <a:extLst>
              <a:ext uri="{FF2B5EF4-FFF2-40B4-BE49-F238E27FC236}">
                <a16:creationId xmlns:a16="http://schemas.microsoft.com/office/drawing/2014/main" id="{7033FD94-164E-358E-23EB-87C74C3D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478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2086" name="Text Box 38">
            <a:extLst>
              <a:ext uri="{FF2B5EF4-FFF2-40B4-BE49-F238E27FC236}">
                <a16:creationId xmlns:a16="http://schemas.microsoft.com/office/drawing/2014/main" id="{B839988B-EC8F-365F-60AF-406FC6373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03358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prends</a:t>
            </a:r>
          </a:p>
        </p:txBody>
      </p:sp>
      <p:sp>
        <p:nvSpPr>
          <p:cNvPr id="18440" name="Text Box 39">
            <a:extLst>
              <a:ext uri="{FF2B5EF4-FFF2-40B4-BE49-F238E27FC236}">
                <a16:creationId xmlns:a16="http://schemas.microsoft.com/office/drawing/2014/main" id="{CE7D3339-3616-C331-C19B-B20F28476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1938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8441" name="Text Box 40">
            <a:extLst>
              <a:ext uri="{FF2B5EF4-FFF2-40B4-BE49-F238E27FC236}">
                <a16:creationId xmlns:a16="http://schemas.microsoft.com/office/drawing/2014/main" id="{B893AAC7-B075-09C8-7556-AB61ED950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242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8442" name="Text Box 43">
            <a:extLst>
              <a:ext uri="{FF2B5EF4-FFF2-40B4-BE49-F238E27FC236}">
                <a16:creationId xmlns:a16="http://schemas.microsoft.com/office/drawing/2014/main" id="{72C27BD0-4E46-BDDA-E9AD-BFB60E31E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3358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8443" name="Text Box 45">
            <a:extLst>
              <a:ext uri="{FF2B5EF4-FFF2-40B4-BE49-F238E27FC236}">
                <a16:creationId xmlns:a16="http://schemas.microsoft.com/office/drawing/2014/main" id="{A29EEB99-8C5E-FD18-AD3F-9377298E2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71938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8444" name="Text Box 46">
            <a:extLst>
              <a:ext uri="{FF2B5EF4-FFF2-40B4-BE49-F238E27FC236}">
                <a16:creationId xmlns:a16="http://schemas.microsoft.com/office/drawing/2014/main" id="{9F5A6E96-81C0-404C-7163-6F10F6EC8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24225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2103" name="Text Box 55">
            <a:extLst>
              <a:ext uri="{FF2B5EF4-FFF2-40B4-BE49-F238E27FC236}">
                <a16:creationId xmlns:a16="http://schemas.microsoft.com/office/drawing/2014/main" id="{ED76DCBC-0580-09DF-0289-4808FD84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71938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prends</a:t>
            </a:r>
          </a:p>
        </p:txBody>
      </p:sp>
      <p:sp>
        <p:nvSpPr>
          <p:cNvPr id="2104" name="Text Box 56">
            <a:extLst>
              <a:ext uri="{FF2B5EF4-FFF2-40B4-BE49-F238E27FC236}">
                <a16:creationId xmlns:a16="http://schemas.microsoft.com/office/drawing/2014/main" id="{5822108F-068A-9FA0-43BA-0D30853BB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324225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pren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d</a:t>
            </a:r>
          </a:p>
        </p:txBody>
      </p:sp>
      <p:sp>
        <p:nvSpPr>
          <p:cNvPr id="2105" name="Text Box 57">
            <a:extLst>
              <a:ext uri="{FF2B5EF4-FFF2-40B4-BE49-F238E27FC236}">
                <a16:creationId xmlns:a16="http://schemas.microsoft.com/office/drawing/2014/main" id="{B6C4488F-9F42-3A9A-DFF9-76590259F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0478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106" name="Text Box 58">
            <a:extLst>
              <a:ext uri="{FF2B5EF4-FFF2-40B4-BE49-F238E27FC236}">
                <a16:creationId xmlns:a16="http://schemas.microsoft.com/office/drawing/2014/main" id="{75D9F223-F273-60E4-ACBF-300AAEBB6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7193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2107" name="Text Box 59">
            <a:extLst>
              <a:ext uri="{FF2B5EF4-FFF2-40B4-BE49-F238E27FC236}">
                <a16:creationId xmlns:a16="http://schemas.microsoft.com/office/drawing/2014/main" id="{5B1258EB-377C-0CC8-2408-C1396ACEF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2422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127" name="Text Box 79">
            <a:extLst>
              <a:ext uri="{FF2B5EF4-FFF2-40B4-BE49-F238E27FC236}">
                <a16:creationId xmlns:a16="http://schemas.microsoft.com/office/drawing/2014/main" id="{9B914A26-A6DF-1830-E3BC-F27FC94D0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92613"/>
            <a:ext cx="7315200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prendre:   			   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apprendre		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comprendre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reprendre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 surprendre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9" name="Text Box 5">
            <a:extLst>
              <a:ext uri="{FF2B5EF4-FFF2-40B4-BE49-F238E27FC236}">
                <a16:creationId xmlns:a16="http://schemas.microsoft.com/office/drawing/2014/main" id="{1DA1707E-6CEF-6A3B-6590-88AEFE2F3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1755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take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8452" name="TextBox 1">
            <a:extLst>
              <a:ext uri="{FF2B5EF4-FFF2-40B4-BE49-F238E27FC236}">
                <a16:creationId xmlns:a16="http://schemas.microsoft.com/office/drawing/2014/main" id="{454A0B44-0ACE-0C24-EAFC-2D9FFFB7A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600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0182B5-01F2-DBC1-3828-055C5BA1D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043113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pris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129A7C5-79E3-8037-240E-AC2519B1CA69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262188"/>
            <a:ext cx="1341438" cy="928687"/>
            <a:chOff x="76200" y="2576512"/>
            <a:chExt cx="1341120" cy="928688"/>
          </a:xfrm>
        </p:grpSpPr>
        <p:sp>
          <p:nvSpPr>
            <p:cNvPr id="18469" name="Cloud Callout 28">
              <a:extLst>
                <a:ext uri="{FF2B5EF4-FFF2-40B4-BE49-F238E27FC236}">
                  <a16:creationId xmlns:a16="http://schemas.microsoft.com/office/drawing/2014/main" id="{A138CE4A-6DDB-E60F-D30D-F0FB852A04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46218" flipH="1">
              <a:off x="118872" y="2576512"/>
              <a:ext cx="1252728" cy="928688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470" name="TextBox 29">
              <a:extLst>
                <a:ext uri="{FF2B5EF4-FFF2-40B4-BE49-F238E27FC236}">
                  <a16:creationId xmlns:a16="http://schemas.microsoft.com/office/drawing/2014/main" id="{207A06F0-D01D-1EED-D223-47B646BD3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2630269"/>
              <a:ext cx="134112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20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prahwn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1B2848-EC9D-7414-ACC8-B928F7AAFC93}"/>
              </a:ext>
            </a:extLst>
          </p:cNvPr>
          <p:cNvGrpSpPr>
            <a:grpSpLocks/>
          </p:cNvGrpSpPr>
          <p:nvPr/>
        </p:nvGrpSpPr>
        <p:grpSpPr bwMode="auto">
          <a:xfrm>
            <a:off x="6983413" y="2908300"/>
            <a:ext cx="1398587" cy="984250"/>
            <a:chOff x="6906591" y="3381535"/>
            <a:chExt cx="1399209" cy="983466"/>
          </a:xfrm>
        </p:grpSpPr>
        <p:sp>
          <p:nvSpPr>
            <p:cNvPr id="18467" name="Cloud Callout 30">
              <a:extLst>
                <a:ext uri="{FF2B5EF4-FFF2-40B4-BE49-F238E27FC236}">
                  <a16:creationId xmlns:a16="http://schemas.microsoft.com/office/drawing/2014/main" id="{0647502C-B60F-0F8C-0AEA-2698866149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81668">
              <a:off x="6906591" y="3381535"/>
              <a:ext cx="1397465" cy="98346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468" name="TextBox 31">
              <a:extLst>
                <a:ext uri="{FF2B5EF4-FFF2-40B4-BE49-F238E27FC236}">
                  <a16:creationId xmlns:a16="http://schemas.microsoft.com/office/drawing/2014/main" id="{4497FFED-D9DE-245F-6248-5DCD6E0C2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3575447"/>
              <a:ext cx="13716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20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prenn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33" name="Left Brace 32">
            <a:extLst>
              <a:ext uri="{FF2B5EF4-FFF2-40B4-BE49-F238E27FC236}">
                <a16:creationId xmlns:a16="http://schemas.microsoft.com/office/drawing/2014/main" id="{D8CAFC9E-C36A-E88F-BF0A-7DC880B5D0AF}"/>
              </a:ext>
            </a:extLst>
          </p:cNvPr>
          <p:cNvSpPr>
            <a:spLocks/>
          </p:cNvSpPr>
          <p:nvPr/>
        </p:nvSpPr>
        <p:spPr bwMode="auto">
          <a:xfrm>
            <a:off x="1371600" y="2155825"/>
            <a:ext cx="533400" cy="1568450"/>
          </a:xfrm>
          <a:prstGeom prst="leftBrace">
            <a:avLst>
              <a:gd name="adj1" fmla="val 8331"/>
              <a:gd name="adj2" fmla="val 50000"/>
            </a:avLst>
          </a:prstGeom>
          <a:noFill/>
          <a:ln w="31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B0C81FA6-5F01-97E5-ABC9-A1E2787D7558}"/>
              </a:ext>
            </a:extLst>
          </p:cNvPr>
          <p:cNvSpPr>
            <a:spLocks/>
          </p:cNvSpPr>
          <p:nvPr/>
        </p:nvSpPr>
        <p:spPr bwMode="auto">
          <a:xfrm flipH="1">
            <a:off x="6657975" y="3324225"/>
            <a:ext cx="152400" cy="541338"/>
          </a:xfrm>
          <a:prstGeom prst="leftBrace">
            <a:avLst>
              <a:gd name="adj1" fmla="val 8338"/>
              <a:gd name="adj2" fmla="val 50000"/>
            </a:avLst>
          </a:prstGeom>
          <a:noFill/>
          <a:ln w="31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9A8E4D86-5711-7EB2-C032-B4A1D67C7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7361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learn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6" name="Text Box 5">
            <a:extLst>
              <a:ext uri="{FF2B5EF4-FFF2-40B4-BE49-F238E27FC236}">
                <a16:creationId xmlns:a16="http://schemas.microsoft.com/office/drawing/2014/main" id="{0A52D118-F6B1-0644-65FB-4A98F1737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35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understand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6F34DD51-0569-5F6E-CBE3-D5ACD04A9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516563"/>
            <a:ext cx="2286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retake, take again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9BFA3075-E45A-2C27-4806-665DC8715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897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surprise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29AD5A53-EB57-CFD9-CA35-7CFD88795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373563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3" name="Text Box 5">
            <a:extLst>
              <a:ext uri="{FF2B5EF4-FFF2-40B4-BE49-F238E27FC236}">
                <a16:creationId xmlns:a16="http://schemas.microsoft.com/office/drawing/2014/main" id="{3731835B-4CC7-F425-72A4-E907CB8E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754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appris</a:t>
            </a:r>
          </a:p>
        </p:txBody>
      </p:sp>
      <p:sp>
        <p:nvSpPr>
          <p:cNvPr id="48" name="Text Box 5">
            <a:extLst>
              <a:ext uri="{FF2B5EF4-FFF2-40B4-BE49-F238E27FC236}">
                <a16:creationId xmlns:a16="http://schemas.microsoft.com/office/drawing/2014/main" id="{6EFAAF1A-05C6-0F08-8999-F42C9BC7A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135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compris</a:t>
            </a:r>
          </a:p>
        </p:txBody>
      </p:sp>
      <p:sp>
        <p:nvSpPr>
          <p:cNvPr id="50" name="Text Box 5">
            <a:extLst>
              <a:ext uri="{FF2B5EF4-FFF2-40B4-BE49-F238E27FC236}">
                <a16:creationId xmlns:a16="http://schemas.microsoft.com/office/drawing/2014/main" id="{DA332CD6-6150-84CE-7E79-638C68D9B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516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repris</a:t>
            </a:r>
          </a:p>
        </p:txBody>
      </p:sp>
      <p:sp>
        <p:nvSpPr>
          <p:cNvPr id="51" name="Text Box 5">
            <a:extLst>
              <a:ext uri="{FF2B5EF4-FFF2-40B4-BE49-F238E27FC236}">
                <a16:creationId xmlns:a16="http://schemas.microsoft.com/office/drawing/2014/main" id="{90E39D9D-18EE-DDD5-FB36-F79FC9CDF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897563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surpris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103" grpId="0"/>
      <p:bldP spid="2104" grpId="0"/>
      <p:bldP spid="2105" grpId="0"/>
      <p:bldP spid="2106" grpId="0"/>
      <p:bldP spid="2107" grpId="0"/>
      <p:bldP spid="2127" grpId="0"/>
      <p:bldP spid="39" grpId="0"/>
      <p:bldP spid="46" grpId="0"/>
      <p:bldP spid="33" grpId="0" animBg="1"/>
      <p:bldP spid="34" grpId="0" animBg="1"/>
      <p:bldP spid="35" grpId="0"/>
      <p:bldP spid="36" grpId="0"/>
      <p:bldP spid="37" grpId="0"/>
      <p:bldP spid="38" grpId="0"/>
      <p:bldP spid="40" grpId="0"/>
      <p:bldP spid="43" grpId="0"/>
      <p:bldP spid="48" grpId="0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>
            <a:extLst>
              <a:ext uri="{FF2B5EF4-FFF2-40B4-BE49-F238E27FC236}">
                <a16:creationId xmlns:a16="http://schemas.microsoft.com/office/drawing/2014/main" id="{2761F583-03E9-2445-4D07-A3CBE604A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VOULOIR</a:t>
            </a:r>
            <a:endParaRPr lang="en-US" altLang="en-US" sz="240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9459" name="Line 34">
            <a:extLst>
              <a:ext uri="{FF2B5EF4-FFF2-40B4-BE49-F238E27FC236}">
                <a16:creationId xmlns:a16="http://schemas.microsoft.com/office/drawing/2014/main" id="{EC541B87-F3C7-6854-C1E6-145BA07A3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941638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0" name="Group 90">
            <a:extLst>
              <a:ext uri="{FF2B5EF4-FFF2-40B4-BE49-F238E27FC236}">
                <a16:creationId xmlns:a16="http://schemas.microsoft.com/office/drawing/2014/main" id="{8F57BE14-8139-0A22-E85A-3639B10BA3A9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027238"/>
            <a:ext cx="2667000" cy="1295400"/>
            <a:chOff x="1680" y="1392"/>
            <a:chExt cx="1680" cy="816"/>
          </a:xfrm>
        </p:grpSpPr>
        <p:sp>
          <p:nvSpPr>
            <p:cNvPr id="19486" name="Line 33">
              <a:extLst>
                <a:ext uri="{FF2B5EF4-FFF2-40B4-BE49-F238E27FC236}">
                  <a16:creationId xmlns:a16="http://schemas.microsoft.com/office/drawing/2014/main" id="{C117B0B3-D26A-2F5C-A30E-50B6E68BCF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68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35">
              <a:extLst>
                <a:ext uri="{FF2B5EF4-FFF2-40B4-BE49-F238E27FC236}">
                  <a16:creationId xmlns:a16="http://schemas.microsoft.com/office/drawing/2014/main" id="{8CB0C0F4-FA06-1BE5-0DE4-09160127D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39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38">
            <a:extLst>
              <a:ext uri="{FF2B5EF4-FFF2-40B4-BE49-F238E27FC236}">
                <a16:creationId xmlns:a16="http://schemas.microsoft.com/office/drawing/2014/main" id="{08030B44-39FF-08C8-CCE2-D3C59E3C6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1295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veux</a:t>
            </a:r>
          </a:p>
        </p:txBody>
      </p:sp>
      <p:sp>
        <p:nvSpPr>
          <p:cNvPr id="9" name="Text Box 85">
            <a:extLst>
              <a:ext uri="{FF2B5EF4-FFF2-40B4-BE49-F238E27FC236}">
                <a16:creationId xmlns:a16="http://schemas.microsoft.com/office/drawing/2014/main" id="{2D775E59-6191-79C5-0754-C735BB413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7015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veux</a:t>
            </a:r>
          </a:p>
        </p:txBody>
      </p:sp>
      <p:sp>
        <p:nvSpPr>
          <p:cNvPr id="10" name="Text Box 86">
            <a:extLst>
              <a:ext uri="{FF2B5EF4-FFF2-40B4-BE49-F238E27FC236}">
                <a16:creationId xmlns:a16="http://schemas.microsoft.com/office/drawing/2014/main" id="{3E70B93A-70AA-0A0B-F7DF-3D4B7994C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92735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veut</a:t>
            </a:r>
          </a:p>
        </p:txBody>
      </p:sp>
      <p:sp>
        <p:nvSpPr>
          <p:cNvPr id="11" name="Text Box 87">
            <a:extLst>
              <a:ext uri="{FF2B5EF4-FFF2-40B4-BE49-F238E27FC236}">
                <a16:creationId xmlns:a16="http://schemas.microsoft.com/office/drawing/2014/main" id="{908C29C7-E7AC-DDD9-5433-B3425764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01295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oul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2" name="Text Box 88">
            <a:extLst>
              <a:ext uri="{FF2B5EF4-FFF2-40B4-BE49-F238E27FC236}">
                <a16:creationId xmlns:a16="http://schemas.microsoft.com/office/drawing/2014/main" id="{770B06C4-D16A-4E91-E80D-716A0FC2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4701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oul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3" name="Text Box 89">
            <a:extLst>
              <a:ext uri="{FF2B5EF4-FFF2-40B4-BE49-F238E27FC236}">
                <a16:creationId xmlns:a16="http://schemas.microsoft.com/office/drawing/2014/main" id="{777045D0-CA94-7695-27A8-26AEC624C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2735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eul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64A0E417-315B-D4B8-81D6-C3763CBCD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3886200"/>
            <a:ext cx="79629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tx1"/>
                </a:solidFill>
                <a:latin typeface="Corbel" panose="020B0503020204020204" pitchFamily="34" charset="0"/>
              </a:rPr>
              <a:t>When making a request, French speakers often use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tx1"/>
                </a:solidFill>
                <a:latin typeface="Corbel" panose="020B0503020204020204" pitchFamily="34" charset="0"/>
              </a:rPr>
              <a:t>	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je voudrais </a:t>
            </a:r>
            <a:r>
              <a:rPr lang="en-US" altLang="en-US" sz="2200">
                <a:solidFill>
                  <a:schemeClr val="tx1"/>
                </a:solidFill>
                <a:latin typeface="Corbel" panose="020B0503020204020204" pitchFamily="34" charset="0"/>
              </a:rPr>
              <a:t>(I would like)  which is more polite than </a:t>
            </a:r>
            <a:r>
              <a:rPr lang="en-US" altLang="en-US" sz="2200" i="1">
                <a:solidFill>
                  <a:schemeClr val="tx1"/>
                </a:solidFill>
                <a:latin typeface="Corbel" panose="020B0503020204020204" pitchFamily="34" charset="0"/>
              </a:rPr>
              <a:t>je veux</a:t>
            </a:r>
            <a:endParaRPr lang="en-US" altLang="en-US" sz="2200" b="1" i="1">
              <a:solidFill>
                <a:srgbClr val="8A8AE7"/>
              </a:solidFill>
              <a:latin typeface="Corbel" panose="020B0503020204020204" pitchFamily="34" charset="0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BD2BF703-6426-BED8-5A98-A36EC8FB1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4876800"/>
            <a:ext cx="79152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tx1"/>
                </a:solidFill>
                <a:latin typeface="Corbel" panose="020B0503020204020204" pitchFamily="34" charset="0"/>
              </a:rPr>
              <a:t>When accepting an offer, French speakers often use  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je veux bien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7CD61C6-5967-FC44-927B-7DF1FFCA494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209800"/>
            <a:ext cx="1371600" cy="990600"/>
            <a:chOff x="342900" y="2723356"/>
            <a:chExt cx="1676400" cy="1211262"/>
          </a:xfrm>
        </p:grpSpPr>
        <p:sp>
          <p:nvSpPr>
            <p:cNvPr id="19484" name="Cloud Callout 16">
              <a:extLst>
                <a:ext uri="{FF2B5EF4-FFF2-40B4-BE49-F238E27FC236}">
                  <a16:creationId xmlns:a16="http://schemas.microsoft.com/office/drawing/2014/main" id="{179072BB-1A71-8ABE-19C8-DF695CA3FD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2900" y="2723356"/>
              <a:ext cx="1676400" cy="1211262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85" name="TextBox 17">
              <a:extLst>
                <a:ext uri="{FF2B5EF4-FFF2-40B4-BE49-F238E27FC236}">
                  <a16:creationId xmlns:a16="http://schemas.microsoft.com/office/drawing/2014/main" id="{730542D3-7D09-D524-16C3-64B28740A4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12" y="2868220"/>
              <a:ext cx="1341120" cy="940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28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veuh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19" name="Left Brace 18">
            <a:extLst>
              <a:ext uri="{FF2B5EF4-FFF2-40B4-BE49-F238E27FC236}">
                <a16:creationId xmlns:a16="http://schemas.microsoft.com/office/drawing/2014/main" id="{0D3AFBEC-8CC6-9106-08F7-E6B567520070}"/>
              </a:ext>
            </a:extLst>
          </p:cNvPr>
          <p:cNvSpPr>
            <a:spLocks/>
          </p:cNvSpPr>
          <p:nvPr/>
        </p:nvSpPr>
        <p:spPr bwMode="auto">
          <a:xfrm>
            <a:off x="2362200" y="1895475"/>
            <a:ext cx="533400" cy="1570038"/>
          </a:xfrm>
          <a:prstGeom prst="leftBrace">
            <a:avLst>
              <a:gd name="adj1" fmla="val 8340"/>
              <a:gd name="adj2" fmla="val 50000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DA052954-3120-2198-0931-73F87B950AF9}"/>
              </a:ext>
            </a:extLst>
          </p:cNvPr>
          <p:cNvSpPr>
            <a:spLocks/>
          </p:cNvSpPr>
          <p:nvPr/>
        </p:nvSpPr>
        <p:spPr bwMode="auto">
          <a:xfrm flipH="1">
            <a:off x="5715000" y="2878138"/>
            <a:ext cx="152400" cy="541337"/>
          </a:xfrm>
          <a:prstGeom prst="leftBrace">
            <a:avLst>
              <a:gd name="adj1" fmla="val 8338"/>
              <a:gd name="adj2" fmla="val 50000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1472196-9725-6CAA-3C07-4E28C64F5309}"/>
              </a:ext>
            </a:extLst>
          </p:cNvPr>
          <p:cNvGrpSpPr>
            <a:grpSpLocks/>
          </p:cNvGrpSpPr>
          <p:nvPr/>
        </p:nvGrpSpPr>
        <p:grpSpPr bwMode="auto">
          <a:xfrm rot="902271">
            <a:off x="6103938" y="2681288"/>
            <a:ext cx="1436687" cy="1520825"/>
            <a:chOff x="7010400" y="2751138"/>
            <a:chExt cx="1568889" cy="1802178"/>
          </a:xfrm>
        </p:grpSpPr>
        <p:sp>
          <p:nvSpPr>
            <p:cNvPr id="19482" name="Cloud Callout 21">
              <a:extLst>
                <a:ext uri="{FF2B5EF4-FFF2-40B4-BE49-F238E27FC236}">
                  <a16:creationId xmlns:a16="http://schemas.microsoft.com/office/drawing/2014/main" id="{DBB5CA9A-CF62-F4BD-632C-4477ACED2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751138"/>
              <a:ext cx="1568889" cy="110410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83" name="TextBox 22">
              <a:extLst>
                <a:ext uri="{FF2B5EF4-FFF2-40B4-BE49-F238E27FC236}">
                  <a16:creationId xmlns:a16="http://schemas.microsoft.com/office/drawing/2014/main" id="{1D5C5B7D-6DEF-2E38-FFFB-2BD828AD71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7320" y="2853670"/>
              <a:ext cx="1371600" cy="1699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28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veull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24" name="TextBox 1">
            <a:extLst>
              <a:ext uri="{FF2B5EF4-FFF2-40B4-BE49-F238E27FC236}">
                <a16:creationId xmlns:a16="http://schemas.microsoft.com/office/drawing/2014/main" id="{CB37C7A2-4813-03A9-EB91-11D3DDC65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A64461-4DAD-CCAF-16F0-5BCFB12DA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966913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voulu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6F41CDF0-9BE9-CFC0-CEBF-33DF92F48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706438"/>
            <a:ext cx="342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to want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DCBAC2-709B-8B05-27D1-18CC05E7C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5486400"/>
            <a:ext cx="2400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VOULOIR DIRE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613433-76C1-998C-9AE8-6A27D6C6F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486400"/>
            <a:ext cx="2400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to mean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32E651-0DAA-830A-E6B2-7C7E4EBDE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Qu’est-ce que vous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voulez dire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5A8463-306B-513E-A70F-1017A0DEA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24840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Que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veut dire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ce mot?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BE958C-1BF6-8819-6091-8AFF78A8D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862638"/>
            <a:ext cx="365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</a:rPr>
              <a:t>What do you mean?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A37E2E-1E84-0B27-24D1-25D698AA1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335713"/>
            <a:ext cx="365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</a:rPr>
              <a:t>What does this word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 animBg="1"/>
      <p:bldP spid="20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2E280AFE-E3E3-2880-77E5-AC9B6AB7F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9548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peux</a:t>
            </a:r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45DB17CA-5386-F37B-6520-502932A3F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45268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peux</a:t>
            </a: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5F5B7EAF-382F-8F1F-5031-EF4C734AF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90988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peut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F1766D05-B1CD-6FA0-B729-3DBD4CF6E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81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ouv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13A7988B-6275-19BB-3FC5-F2D130384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38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ouv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E4CC19DC-5D6B-116A-85F7-3E971738D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956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grpSp>
        <p:nvGrpSpPr>
          <p:cNvPr id="20488" name="Group 17">
            <a:extLst>
              <a:ext uri="{FF2B5EF4-FFF2-40B4-BE49-F238E27FC236}">
                <a16:creationId xmlns:a16="http://schemas.microsoft.com/office/drawing/2014/main" id="{DE8D2362-6B8D-4E2B-7B53-9E059BED65EB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995488"/>
            <a:ext cx="2667000" cy="1295400"/>
            <a:chOff x="1680" y="1392"/>
            <a:chExt cx="1680" cy="816"/>
          </a:xfrm>
        </p:grpSpPr>
        <p:sp>
          <p:nvSpPr>
            <p:cNvPr id="20509" name="Line 18">
              <a:extLst>
                <a:ext uri="{FF2B5EF4-FFF2-40B4-BE49-F238E27FC236}">
                  <a16:creationId xmlns:a16="http://schemas.microsoft.com/office/drawing/2014/main" id="{9CD417C6-7C50-5EE6-2EDC-065B7FAB2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68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19">
              <a:extLst>
                <a:ext uri="{FF2B5EF4-FFF2-40B4-BE49-F238E27FC236}">
                  <a16:creationId xmlns:a16="http://schemas.microsoft.com/office/drawing/2014/main" id="{4A51CEDD-392D-6BFE-F757-1226AEB2C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39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9" name="Line 20">
            <a:extLst>
              <a:ext uri="{FF2B5EF4-FFF2-40B4-BE49-F238E27FC236}">
                <a16:creationId xmlns:a16="http://schemas.microsoft.com/office/drawing/2014/main" id="{5188DA63-8154-4786-DAAA-39DBE9039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909888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F6D281E3-3239-995F-A7F1-CF66AB5DC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97275"/>
            <a:ext cx="336867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dirty="0">
                <a:latin typeface="Corbel" pitchFamily="34" charset="0"/>
              </a:rPr>
              <a:t>Has several meanings in English:</a:t>
            </a:r>
          </a:p>
          <a:p>
            <a:pPr>
              <a:defRPr/>
            </a:pPr>
            <a:endParaRPr lang="en-US" dirty="0">
              <a:latin typeface="Corbel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rbel" pitchFamily="34" charset="0"/>
              </a:rPr>
              <a:t>CAN</a:t>
            </a:r>
          </a:p>
          <a:p>
            <a:pPr>
              <a:defRPr/>
            </a:pPr>
            <a:endParaRPr lang="en-US" sz="2000" b="1" dirty="0">
              <a:solidFill>
                <a:schemeClr val="accent6"/>
              </a:solidFill>
              <a:latin typeface="Corbel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6"/>
                </a:solidFill>
                <a:latin typeface="Corbel" pitchFamily="34" charset="0"/>
              </a:rPr>
              <a:t>		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rbel" pitchFamily="34" charset="0"/>
              </a:rPr>
              <a:t>MAY</a:t>
            </a:r>
            <a:r>
              <a:rPr lang="en-US" sz="2000" b="1" dirty="0">
                <a:solidFill>
                  <a:schemeClr val="accent6"/>
                </a:solidFill>
                <a:latin typeface="Corbel" pitchFamily="34" charset="0"/>
              </a:rPr>
              <a:t>	</a:t>
            </a:r>
          </a:p>
          <a:p>
            <a:pPr>
              <a:defRPr/>
            </a:pPr>
            <a:endParaRPr lang="en-US" sz="2000" b="1" dirty="0">
              <a:solidFill>
                <a:schemeClr val="accent6"/>
              </a:solidFill>
              <a:latin typeface="Corbel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6"/>
                </a:solidFill>
                <a:latin typeface="Corbel" pitchFamily="34" charset="0"/>
              </a:rPr>
              <a:t>	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rbel" pitchFamily="34" charset="0"/>
              </a:rPr>
              <a:t>TO BE ABLE</a:t>
            </a:r>
            <a:r>
              <a:rPr lang="en-US" sz="2000" dirty="0">
                <a:latin typeface="Corbel" pitchFamily="34" charset="0"/>
              </a:rPr>
              <a:t>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8E2068-8016-AF42-8E0B-E0383C373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4130675"/>
            <a:ext cx="556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Est-ce que tu </a:t>
            </a:r>
            <a:r>
              <a:rPr lang="en-US" altLang="en-US" sz="1800" b="1" i="1">
                <a:solidFill>
                  <a:srgbClr val="0000FF"/>
                </a:solidFill>
                <a:latin typeface="Corbel" panose="020B0503020204020204" pitchFamily="34" charset="0"/>
              </a:rPr>
              <a:t>peux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venir au pique-nique?</a:t>
            </a: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732C5A-643E-4A21-27D9-E6BD10D8C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500563"/>
            <a:ext cx="556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Can</a:t>
            </a:r>
            <a:r>
              <a:rPr lang="en-US" altLang="en-US" sz="1800" i="1">
                <a:solidFill>
                  <a:srgbClr val="8A8AE7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you come to the picnic?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A32135-A900-97CC-5A9A-6E2E99368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5057775"/>
            <a:ext cx="5562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Est-ce que je </a:t>
            </a:r>
            <a:r>
              <a:rPr lang="en-US" altLang="en-US" sz="1800" b="1" i="1">
                <a:solidFill>
                  <a:srgbClr val="0000FF"/>
                </a:solidFill>
                <a:latin typeface="Corbel" panose="020B0503020204020204" pitchFamily="34" charset="0"/>
              </a:rPr>
              <a:t>peux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aller aux toilettes?	</a:t>
            </a: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BF2DF4-782B-42C3-C1F0-7340E4C5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426075"/>
            <a:ext cx="556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May</a:t>
            </a:r>
            <a:r>
              <a:rPr lang="en-US" altLang="en-US" sz="1800" i="1">
                <a:solidFill>
                  <a:srgbClr val="8A8AE7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I go to the bathroom?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A404C4-891A-EC6C-1D95-EB8733A04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5972175"/>
            <a:ext cx="5562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Jacques ne </a:t>
            </a:r>
            <a:r>
              <a:rPr lang="en-US" altLang="en-US" sz="1800" b="1" i="1">
                <a:solidFill>
                  <a:srgbClr val="0000FF"/>
                </a:solidFill>
                <a:latin typeface="Corbel" panose="020B0503020204020204" pitchFamily="34" charset="0"/>
              </a:rPr>
              <a:t>peut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pas réparer sa mobylette.</a:t>
            </a: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BE2C6C-C672-A2B3-BBF3-8A7A76E0A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7688" y="6335713"/>
            <a:ext cx="556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Jaques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is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not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able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fix his moped.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E37B36-7550-87F5-9687-9E3CB29FC5B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81200"/>
            <a:ext cx="1676400" cy="1211263"/>
            <a:chOff x="342900" y="2723356"/>
            <a:chExt cx="1676400" cy="1211262"/>
          </a:xfrm>
        </p:grpSpPr>
        <p:sp>
          <p:nvSpPr>
            <p:cNvPr id="20507" name="Cloud Callout 19">
              <a:extLst>
                <a:ext uri="{FF2B5EF4-FFF2-40B4-BE49-F238E27FC236}">
                  <a16:creationId xmlns:a16="http://schemas.microsoft.com/office/drawing/2014/main" id="{4E3B9458-E071-1CA0-5334-A14E5A98550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2900" y="2723356"/>
              <a:ext cx="1676400" cy="1211262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508" name="TextBox 20">
              <a:extLst>
                <a:ext uri="{FF2B5EF4-FFF2-40B4-BE49-F238E27FC236}">
                  <a16:creationId xmlns:a16="http://schemas.microsoft.com/office/drawing/2014/main" id="{C7ABF38A-1254-A76A-FBCD-D71987E02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12" y="2868220"/>
              <a:ext cx="13411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peuh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22" name="Left Brace 21">
            <a:extLst>
              <a:ext uri="{FF2B5EF4-FFF2-40B4-BE49-F238E27FC236}">
                <a16:creationId xmlns:a16="http://schemas.microsoft.com/office/drawing/2014/main" id="{CF9CB11B-92D0-4820-D137-8E55FBF647A2}"/>
              </a:ext>
            </a:extLst>
          </p:cNvPr>
          <p:cNvSpPr>
            <a:spLocks/>
          </p:cNvSpPr>
          <p:nvPr/>
        </p:nvSpPr>
        <p:spPr bwMode="auto">
          <a:xfrm>
            <a:off x="2514600" y="1935163"/>
            <a:ext cx="533400" cy="1570037"/>
          </a:xfrm>
          <a:prstGeom prst="leftBrace">
            <a:avLst>
              <a:gd name="adj1" fmla="val 8340"/>
              <a:gd name="adj2" fmla="val 50000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F42F269A-1FCE-7BB8-B18C-2EECC1AC3E46}"/>
              </a:ext>
            </a:extLst>
          </p:cNvPr>
          <p:cNvSpPr>
            <a:spLocks/>
          </p:cNvSpPr>
          <p:nvPr/>
        </p:nvSpPr>
        <p:spPr bwMode="auto">
          <a:xfrm flipH="1">
            <a:off x="6127750" y="2889250"/>
            <a:ext cx="152400" cy="541338"/>
          </a:xfrm>
          <a:prstGeom prst="leftBrace">
            <a:avLst>
              <a:gd name="adj1" fmla="val 8338"/>
              <a:gd name="adj2" fmla="val 50000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93468D-AADD-42AB-1A42-5AB81839CBE6}"/>
              </a:ext>
            </a:extLst>
          </p:cNvPr>
          <p:cNvGrpSpPr>
            <a:grpSpLocks/>
          </p:cNvGrpSpPr>
          <p:nvPr/>
        </p:nvGrpSpPr>
        <p:grpSpPr bwMode="auto">
          <a:xfrm rot="1800000">
            <a:off x="6569075" y="2509838"/>
            <a:ext cx="1797050" cy="1244600"/>
            <a:chOff x="7010400" y="2751138"/>
            <a:chExt cx="1568889" cy="1104106"/>
          </a:xfrm>
        </p:grpSpPr>
        <p:sp>
          <p:nvSpPr>
            <p:cNvPr id="20505" name="Cloud Callout 24">
              <a:extLst>
                <a:ext uri="{FF2B5EF4-FFF2-40B4-BE49-F238E27FC236}">
                  <a16:creationId xmlns:a16="http://schemas.microsoft.com/office/drawing/2014/main" id="{272C9883-AF93-4151-3A02-6AEE51CEE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751138"/>
              <a:ext cx="1568889" cy="110410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506" name="TextBox 25">
              <a:extLst>
                <a:ext uri="{FF2B5EF4-FFF2-40B4-BE49-F238E27FC236}">
                  <a16:creationId xmlns:a16="http://schemas.microsoft.com/office/drawing/2014/main" id="{87EC41E0-F9F2-5B54-B37F-865E0D1B4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2901316"/>
              <a:ext cx="1371600" cy="73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peuhv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20501" name="Text Box 5">
            <a:extLst>
              <a:ext uri="{FF2B5EF4-FFF2-40B4-BE49-F238E27FC236}">
                <a16:creationId xmlns:a16="http://schemas.microsoft.com/office/drawing/2014/main" id="{C8DF621A-BF98-B226-D283-8DA31AD03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858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POUVOIR</a:t>
            </a:r>
            <a:endParaRPr lang="en-US" altLang="en-US" sz="240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9B1733BA-9BAE-9F9B-6F17-CF52B87EB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757238"/>
            <a:ext cx="342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to be able, can, may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F9BA6F79-C9CB-619A-2229-81132AE2E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3716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0A5DF03-0C6C-9D06-ADF9-F3694264F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814513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 animBg="1"/>
      <p:bldP spid="23" grpId="0" animBg="1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5464377B-B4A1-237C-56A3-AA32FD513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9548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dois</a:t>
            </a:r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1C71E3CF-21D5-F4E3-42EF-E0896C821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45268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dois</a:t>
            </a: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67B94AAB-C526-4829-9E20-4E8420352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90988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doit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09AC8240-3F0E-B84A-1587-244CDEBE9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81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6B280046-BCC4-BAD8-F935-87C99AFA8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38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EE6CC403-7B15-C608-F66F-060660930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956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oiv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grpSp>
        <p:nvGrpSpPr>
          <p:cNvPr id="21512" name="Group 17">
            <a:extLst>
              <a:ext uri="{FF2B5EF4-FFF2-40B4-BE49-F238E27FC236}">
                <a16:creationId xmlns:a16="http://schemas.microsoft.com/office/drawing/2014/main" id="{1ABDE70C-0C66-C563-4749-22E83EB8B12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995488"/>
            <a:ext cx="2667000" cy="1295400"/>
            <a:chOff x="1680" y="1392"/>
            <a:chExt cx="1680" cy="816"/>
          </a:xfrm>
        </p:grpSpPr>
        <p:sp>
          <p:nvSpPr>
            <p:cNvPr id="21536" name="Line 18">
              <a:extLst>
                <a:ext uri="{FF2B5EF4-FFF2-40B4-BE49-F238E27FC236}">
                  <a16:creationId xmlns:a16="http://schemas.microsoft.com/office/drawing/2014/main" id="{F6F0FBB4-3230-DE53-AC19-A003A14312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68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19">
              <a:extLst>
                <a:ext uri="{FF2B5EF4-FFF2-40B4-BE49-F238E27FC236}">
                  <a16:creationId xmlns:a16="http://schemas.microsoft.com/office/drawing/2014/main" id="{4EB49D9E-4388-CE37-E389-BD248284F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39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3" name="Line 20">
            <a:extLst>
              <a:ext uri="{FF2B5EF4-FFF2-40B4-BE49-F238E27FC236}">
                <a16:creationId xmlns:a16="http://schemas.microsoft.com/office/drawing/2014/main" id="{C1135D9E-C9BC-A713-A328-41A2E600D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909888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ECD30E33-59C8-5B59-C3FA-7F666017E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05250"/>
            <a:ext cx="33686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dirty="0">
                <a:latin typeface="Corbel" pitchFamily="34" charset="0"/>
              </a:rPr>
              <a:t>Has several meanings in English:</a:t>
            </a:r>
          </a:p>
          <a:p>
            <a:pPr>
              <a:defRPr/>
            </a:pPr>
            <a:endParaRPr lang="en-US" dirty="0">
              <a:latin typeface="Corbel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rbel" pitchFamily="34" charset="0"/>
              </a:rPr>
              <a:t>SHOULD</a:t>
            </a:r>
          </a:p>
          <a:p>
            <a:pPr>
              <a:defRPr/>
            </a:pPr>
            <a:r>
              <a:rPr lang="en-US" sz="2000" b="1" dirty="0">
                <a:solidFill>
                  <a:schemeClr val="accent6"/>
                </a:solidFill>
                <a:latin typeface="Corbel" pitchFamily="34" charset="0"/>
              </a:rPr>
              <a:t>		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rbel" pitchFamily="34" charset="0"/>
              </a:rPr>
              <a:t>MUST</a:t>
            </a:r>
            <a:r>
              <a:rPr lang="en-US" sz="2000" b="1" dirty="0">
                <a:solidFill>
                  <a:schemeClr val="accent6"/>
                </a:solidFill>
                <a:latin typeface="Corbel" pitchFamily="34" charset="0"/>
              </a:rPr>
              <a:t>	</a:t>
            </a:r>
          </a:p>
          <a:p>
            <a:pPr>
              <a:defRPr/>
            </a:pPr>
            <a:r>
              <a:rPr lang="en-US" sz="2000" b="1" dirty="0">
                <a:solidFill>
                  <a:schemeClr val="accent6"/>
                </a:solidFill>
                <a:latin typeface="Corbel" pitchFamily="34" charset="0"/>
              </a:rPr>
              <a:t>	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rbel" pitchFamily="34" charset="0"/>
              </a:rPr>
              <a:t>HAVE</a:t>
            </a:r>
          </a:p>
          <a:p>
            <a:pPr>
              <a:defRPr/>
            </a:pPr>
            <a:endParaRPr lang="en-US" sz="20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rbel" pitchFamily="34" charset="0"/>
              </a:rPr>
              <a:t>OWE</a:t>
            </a:r>
            <a:r>
              <a:rPr lang="en-US" sz="2000" dirty="0">
                <a:latin typeface="Corbel" pitchFamily="34" charset="0"/>
              </a:rPr>
              <a:t>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0FFFB9-C9EC-D776-D705-C9A9071AF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4421188"/>
            <a:ext cx="556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sz="1800" b="1" i="1">
                <a:solidFill>
                  <a:srgbClr val="0000FF"/>
                </a:solidFill>
                <a:latin typeface="Corbel" panose="020B0503020204020204" pitchFamily="34" charset="0"/>
              </a:rPr>
              <a:t>devons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étudier ce soir.</a:t>
            </a: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185E67-B32A-4B1C-68BD-2739AFB78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4427538"/>
            <a:ext cx="2667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We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should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study tonight.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F3E375-9535-A8D2-6913-53F855AC7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014913"/>
            <a:ext cx="5562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Vous ne </a:t>
            </a:r>
            <a:r>
              <a:rPr lang="en-US" altLang="en-US" sz="1800" b="1" i="1">
                <a:solidFill>
                  <a:srgbClr val="0000FF"/>
                </a:solidFill>
                <a:latin typeface="Corbel" panose="020B0503020204020204" pitchFamily="34" charset="0"/>
              </a:rPr>
              <a:t>devez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pas sortir. 	</a:t>
            </a: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B871E7-00EF-3D0D-53E6-864B606ED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5049838"/>
            <a:ext cx="243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</a:rPr>
              <a:t>You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must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not go out.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BA4871-201F-3A31-1ADF-AC0E3B7CC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40388"/>
            <a:ext cx="556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1800" b="1" i="1">
                <a:solidFill>
                  <a:srgbClr val="0000FF"/>
                </a:solidFill>
                <a:latin typeface="Corbel" panose="020B0503020204020204" pitchFamily="34" charset="0"/>
              </a:rPr>
              <a:t>dois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préparer le déjeuner.</a:t>
            </a: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36CE5E-49EF-3F3E-06EB-5F406D401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5653088"/>
            <a:ext cx="3008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I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have to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prepare lunch.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6C78F27-BACD-66C5-10E3-72BA18C9EAC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81200"/>
            <a:ext cx="1676400" cy="1211263"/>
            <a:chOff x="342900" y="2723356"/>
            <a:chExt cx="1676400" cy="1211262"/>
          </a:xfrm>
        </p:grpSpPr>
        <p:sp>
          <p:nvSpPr>
            <p:cNvPr id="21534" name="Cloud Callout 19">
              <a:extLst>
                <a:ext uri="{FF2B5EF4-FFF2-40B4-BE49-F238E27FC236}">
                  <a16:creationId xmlns:a16="http://schemas.microsoft.com/office/drawing/2014/main" id="{AADC5FEC-EE80-9592-3A7B-698178BCF1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2900" y="2723356"/>
              <a:ext cx="1676400" cy="1211262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535" name="TextBox 20">
              <a:extLst>
                <a:ext uri="{FF2B5EF4-FFF2-40B4-BE49-F238E27FC236}">
                  <a16:creationId xmlns:a16="http://schemas.microsoft.com/office/drawing/2014/main" id="{BB14528B-D595-0FF5-7BF5-E999EDE48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12" y="2868220"/>
              <a:ext cx="13411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dwa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22" name="Left Brace 21">
            <a:extLst>
              <a:ext uri="{FF2B5EF4-FFF2-40B4-BE49-F238E27FC236}">
                <a16:creationId xmlns:a16="http://schemas.microsoft.com/office/drawing/2014/main" id="{5060BDA5-F450-565E-BB00-D4DE94F38B30}"/>
              </a:ext>
            </a:extLst>
          </p:cNvPr>
          <p:cNvSpPr>
            <a:spLocks/>
          </p:cNvSpPr>
          <p:nvPr/>
        </p:nvSpPr>
        <p:spPr bwMode="auto">
          <a:xfrm>
            <a:off x="2514600" y="1935163"/>
            <a:ext cx="533400" cy="1570037"/>
          </a:xfrm>
          <a:prstGeom prst="leftBrace">
            <a:avLst>
              <a:gd name="adj1" fmla="val 8340"/>
              <a:gd name="adj2" fmla="val 50000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101D7F48-F6EE-AFB8-D439-DE6597C16E49}"/>
              </a:ext>
            </a:extLst>
          </p:cNvPr>
          <p:cNvSpPr>
            <a:spLocks/>
          </p:cNvSpPr>
          <p:nvPr/>
        </p:nvSpPr>
        <p:spPr bwMode="auto">
          <a:xfrm flipH="1">
            <a:off x="6127750" y="2889250"/>
            <a:ext cx="152400" cy="541338"/>
          </a:xfrm>
          <a:prstGeom prst="leftBrace">
            <a:avLst>
              <a:gd name="adj1" fmla="val 8338"/>
              <a:gd name="adj2" fmla="val 50000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461B75-362D-FB44-8BE5-9D101A9DF308}"/>
              </a:ext>
            </a:extLst>
          </p:cNvPr>
          <p:cNvGrpSpPr>
            <a:grpSpLocks/>
          </p:cNvGrpSpPr>
          <p:nvPr/>
        </p:nvGrpSpPr>
        <p:grpSpPr bwMode="auto">
          <a:xfrm rot="1800000">
            <a:off x="6569075" y="2509838"/>
            <a:ext cx="1797050" cy="1244600"/>
            <a:chOff x="7010400" y="2751138"/>
            <a:chExt cx="1568889" cy="1104106"/>
          </a:xfrm>
        </p:grpSpPr>
        <p:sp>
          <p:nvSpPr>
            <p:cNvPr id="21532" name="Cloud Callout 24">
              <a:extLst>
                <a:ext uri="{FF2B5EF4-FFF2-40B4-BE49-F238E27FC236}">
                  <a16:creationId xmlns:a16="http://schemas.microsoft.com/office/drawing/2014/main" id="{2ECCCEAE-8A6D-04D6-751A-0792B9B84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751138"/>
              <a:ext cx="1568889" cy="110410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533" name="TextBox 25">
              <a:extLst>
                <a:ext uri="{FF2B5EF4-FFF2-40B4-BE49-F238E27FC236}">
                  <a16:creationId xmlns:a16="http://schemas.microsoft.com/office/drawing/2014/main" id="{14EADB15-A6A1-EE13-736F-A90292B79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2901316"/>
              <a:ext cx="1371600" cy="73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dwav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21525" name="Text Box 5">
            <a:extLst>
              <a:ext uri="{FF2B5EF4-FFF2-40B4-BE49-F238E27FC236}">
                <a16:creationId xmlns:a16="http://schemas.microsoft.com/office/drawing/2014/main" id="{BEAC576E-AEAE-F8AB-2CB8-F4E4EB9C5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858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DEVOIR</a:t>
            </a:r>
            <a:endParaRPr lang="en-US" altLang="en-US" sz="240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AD99194C-50DE-3AAB-1BB2-588BC2B2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81000"/>
            <a:ext cx="5410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to must, to have to </a:t>
            </a:r>
            <a:r>
              <a:rPr lang="en-US" altLang="en-US" sz="1800" i="1">
                <a:latin typeface="Corbel" panose="020B0503020204020204" pitchFamily="34" charset="0"/>
              </a:rPr>
              <a:t>(when followed by an infinitive)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i="1">
              <a:latin typeface="Corbel" panose="020B0503020204020204" pitchFamily="34" charset="0"/>
            </a:endParaRP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A6082617-7884-57AE-857C-9999B8D26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3716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897E7B-4BF9-4FB8-B019-E935A548E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814513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dû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54258E1C-9EFC-DD01-D5B8-4778437F5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57238"/>
            <a:ext cx="510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to owe </a:t>
            </a:r>
            <a:r>
              <a:rPr lang="en-US" altLang="en-US" sz="1800" i="1">
                <a:latin typeface="Corbel" panose="020B0503020204020204" pitchFamily="34" charset="0"/>
              </a:rPr>
              <a:t>(when followed by a noun)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B2C0CA-9383-8B94-9BA2-41A47CBD6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249988"/>
            <a:ext cx="5562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1800" b="1" i="1">
                <a:solidFill>
                  <a:srgbClr val="0000FF"/>
                </a:solidFill>
                <a:latin typeface="Corbel" panose="020B0503020204020204" pitchFamily="34" charset="0"/>
              </a:rPr>
              <a:t>dois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20 € à mon frère. </a:t>
            </a: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8F6A15-D5BA-00CD-37D2-D3C448DC6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6262688"/>
            <a:ext cx="3008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 owe 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my brother 20 €.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 animBg="1"/>
      <p:bldP spid="23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>
            <a:extLst>
              <a:ext uri="{FF2B5EF4-FFF2-40B4-BE49-F238E27FC236}">
                <a16:creationId xmlns:a16="http://schemas.microsoft.com/office/drawing/2014/main" id="{A30293B0-B436-4D73-5A67-1F57B9A7C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96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BOIRE</a:t>
            </a:r>
          </a:p>
        </p:txBody>
      </p:sp>
      <p:sp>
        <p:nvSpPr>
          <p:cNvPr id="47" name="Text Box 5">
            <a:extLst>
              <a:ext uri="{FF2B5EF4-FFF2-40B4-BE49-F238E27FC236}">
                <a16:creationId xmlns:a16="http://schemas.microsoft.com/office/drawing/2014/main" id="{262AFD96-9385-6710-A6AD-E284EF8B2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556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drink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2532" name="Line 33">
            <a:extLst>
              <a:ext uri="{FF2B5EF4-FFF2-40B4-BE49-F238E27FC236}">
                <a16:creationId xmlns:a16="http://schemas.microsoft.com/office/drawing/2014/main" id="{FAF221A9-25DE-D042-5377-9610C3405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34">
            <a:extLst>
              <a:ext uri="{FF2B5EF4-FFF2-40B4-BE49-F238E27FC236}">
                <a16:creationId xmlns:a16="http://schemas.microsoft.com/office/drawing/2014/main" id="{FDA9BD9E-59FB-943E-2C00-BA9D35A7C4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048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35">
            <a:extLst>
              <a:ext uri="{FF2B5EF4-FFF2-40B4-BE49-F238E27FC236}">
                <a16:creationId xmlns:a16="http://schemas.microsoft.com/office/drawing/2014/main" id="{5125DD99-89FF-ED4D-1485-015419571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7526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36">
            <a:extLst>
              <a:ext uri="{FF2B5EF4-FFF2-40B4-BE49-F238E27FC236}">
                <a16:creationId xmlns:a16="http://schemas.microsoft.com/office/drawing/2014/main" id="{D14E5ADA-F87E-3D9E-BE7A-2DE42E122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28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52" name="Text Box 38">
            <a:extLst>
              <a:ext uri="{FF2B5EF4-FFF2-40B4-BE49-F238E27FC236}">
                <a16:creationId xmlns:a16="http://schemas.microsoft.com/office/drawing/2014/main" id="{6845B8DB-10A8-D758-075B-BB23DAC4F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8145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bois</a:t>
            </a:r>
          </a:p>
        </p:txBody>
      </p:sp>
      <p:sp>
        <p:nvSpPr>
          <p:cNvPr id="22537" name="Text Box 39">
            <a:extLst>
              <a:ext uri="{FF2B5EF4-FFF2-40B4-BE49-F238E27FC236}">
                <a16:creationId xmlns:a16="http://schemas.microsoft.com/office/drawing/2014/main" id="{7474E236-3A20-0018-8C62-42C53D8D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003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2538" name="Text Box 40">
            <a:extLst>
              <a:ext uri="{FF2B5EF4-FFF2-40B4-BE49-F238E27FC236}">
                <a16:creationId xmlns:a16="http://schemas.microsoft.com/office/drawing/2014/main" id="{0065AD80-287D-A323-7AB5-D84ED7B42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051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2539" name="Text Box 43">
            <a:extLst>
              <a:ext uri="{FF2B5EF4-FFF2-40B4-BE49-F238E27FC236}">
                <a16:creationId xmlns:a16="http://schemas.microsoft.com/office/drawing/2014/main" id="{1F2E08F2-D65E-DE6A-0FAB-15C01CB5A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8145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2540" name="Text Box 45">
            <a:extLst>
              <a:ext uri="{FF2B5EF4-FFF2-40B4-BE49-F238E27FC236}">
                <a16:creationId xmlns:a16="http://schemas.microsoft.com/office/drawing/2014/main" id="{C0A9692E-8316-5025-A9F0-B535968D4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003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2541" name="Text Box 46">
            <a:extLst>
              <a:ext uri="{FF2B5EF4-FFF2-40B4-BE49-F238E27FC236}">
                <a16:creationId xmlns:a16="http://schemas.microsoft.com/office/drawing/2014/main" id="{D5FC6B27-D46A-5FEE-37EE-6FE474638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1051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58" name="Text Box 55">
            <a:extLst>
              <a:ext uri="{FF2B5EF4-FFF2-40B4-BE49-F238E27FC236}">
                <a16:creationId xmlns:a16="http://schemas.microsoft.com/office/drawing/2014/main" id="{0FAF2202-B750-D108-5D85-3D5E5769B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003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bois</a:t>
            </a:r>
          </a:p>
        </p:txBody>
      </p:sp>
      <p:sp>
        <p:nvSpPr>
          <p:cNvPr id="59" name="Text Box 56">
            <a:extLst>
              <a:ext uri="{FF2B5EF4-FFF2-40B4-BE49-F238E27FC236}">
                <a16:creationId xmlns:a16="http://schemas.microsoft.com/office/drawing/2014/main" id="{DE6B309E-EA44-F761-0461-92AABE5E7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051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boit</a:t>
            </a:r>
          </a:p>
        </p:txBody>
      </p:sp>
      <p:sp>
        <p:nvSpPr>
          <p:cNvPr id="60" name="Text Box 57">
            <a:extLst>
              <a:ext uri="{FF2B5EF4-FFF2-40B4-BE49-F238E27FC236}">
                <a16:creationId xmlns:a16="http://schemas.microsoft.com/office/drawing/2014/main" id="{F3F0558F-883E-3244-B751-01407858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288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61" name="Text Box 58">
            <a:extLst>
              <a:ext uri="{FF2B5EF4-FFF2-40B4-BE49-F238E27FC236}">
                <a16:creationId xmlns:a16="http://schemas.microsoft.com/office/drawing/2014/main" id="{BFFE4209-2824-1BE2-950A-064C9EEB8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0031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uv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62" name="Text Box 59">
            <a:extLst>
              <a:ext uri="{FF2B5EF4-FFF2-40B4-BE49-F238E27FC236}">
                <a16:creationId xmlns:a16="http://schemas.microsoft.com/office/drawing/2014/main" id="{8AE8FA5C-6007-A76E-F2D2-BB12E009D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051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b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oiv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2547" name="TextBox 1">
            <a:extLst>
              <a:ext uri="{FF2B5EF4-FFF2-40B4-BE49-F238E27FC236}">
                <a16:creationId xmlns:a16="http://schemas.microsoft.com/office/drawing/2014/main" id="{253583E4-6DF4-6496-CF50-5E4FCCDEB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83FB15A-B4BC-8ED9-2208-F85FD538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33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 bu</a:t>
            </a:r>
          </a:p>
        </p:txBody>
      </p:sp>
      <p:sp>
        <p:nvSpPr>
          <p:cNvPr id="66" name="Text Box 79">
            <a:extLst>
              <a:ext uri="{FF2B5EF4-FFF2-40B4-BE49-F238E27FC236}">
                <a16:creationId xmlns:a16="http://schemas.microsoft.com/office/drawing/2014/main" id="{B5D61FBD-FA18-F331-793F-B5504CEEE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38600"/>
            <a:ext cx="225425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boire: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voir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croire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67" name="Text Box 5">
            <a:extLst>
              <a:ext uri="{FF2B5EF4-FFF2-40B4-BE49-F238E27FC236}">
                <a16:creationId xmlns:a16="http://schemas.microsoft.com/office/drawing/2014/main" id="{2F097C7E-4DF0-AE47-DF0A-01FEFDB01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466725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see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3D53C97F-6315-1419-B3C7-073A22C97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5029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to believe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9" name="Text Box 5">
            <a:extLst>
              <a:ext uri="{FF2B5EF4-FFF2-40B4-BE49-F238E27FC236}">
                <a16:creationId xmlns:a16="http://schemas.microsoft.com/office/drawing/2014/main" id="{A2670F0C-303B-A579-033E-C29AACDAB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4267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0" name="Text Box 5">
            <a:extLst>
              <a:ext uri="{FF2B5EF4-FFF2-40B4-BE49-F238E27FC236}">
                <a16:creationId xmlns:a16="http://schemas.microsoft.com/office/drawing/2014/main" id="{700BB2BC-EAC0-FBA2-F348-96D91EEF2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50" y="46482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vu</a:t>
            </a:r>
          </a:p>
        </p:txBody>
      </p:sp>
      <p:sp>
        <p:nvSpPr>
          <p:cNvPr id="71" name="Text Box 5">
            <a:extLst>
              <a:ext uri="{FF2B5EF4-FFF2-40B4-BE49-F238E27FC236}">
                <a16:creationId xmlns:a16="http://schemas.microsoft.com/office/drawing/2014/main" id="{2AC275A4-782E-60E7-35FE-F542A209F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50" y="50292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cru</a:t>
            </a: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id="{23C034F1-F564-F6D6-39F5-D00A8D7F2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464820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je v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s / nous v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73" name="Text Box 5">
            <a:extLst>
              <a:ext uri="{FF2B5EF4-FFF2-40B4-BE49-F238E27FC236}">
                <a16:creationId xmlns:a16="http://schemas.microsoft.com/office/drawing/2014/main" id="{E491A2CC-3678-8B38-B40D-FA690AC86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010150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je cr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s / nous cr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oy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2" grpId="0"/>
      <p:bldP spid="58" grpId="0"/>
      <p:bldP spid="59" grpId="0"/>
      <p:bldP spid="60" grpId="0"/>
      <p:bldP spid="61" grpId="0"/>
      <p:bldP spid="62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>
            <a:extLst>
              <a:ext uri="{FF2B5EF4-FFF2-40B4-BE49-F238E27FC236}">
                <a16:creationId xmlns:a16="http://schemas.microsoft.com/office/drawing/2014/main" id="{1EC7675C-8769-5401-2563-38DD57C66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86B2C6F9-D008-66D4-03EA-7FD131210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620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have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124" name="Line 33">
            <a:extLst>
              <a:ext uri="{FF2B5EF4-FFF2-40B4-BE49-F238E27FC236}">
                <a16:creationId xmlns:a16="http://schemas.microsoft.com/office/drawing/2014/main" id="{4E88AB07-AD80-FA2D-1D7B-52D00875E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1955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34">
            <a:extLst>
              <a:ext uri="{FF2B5EF4-FFF2-40B4-BE49-F238E27FC236}">
                <a16:creationId xmlns:a16="http://schemas.microsoft.com/office/drawing/2014/main" id="{92E1BFD6-A3D2-4F88-54BA-25B42536B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8813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5">
            <a:extLst>
              <a:ext uri="{FF2B5EF4-FFF2-40B4-BE49-F238E27FC236}">
                <a16:creationId xmlns:a16="http://schemas.microsoft.com/office/drawing/2014/main" id="{ECDFAEF3-761D-35AF-F8E4-86FED7927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6002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6">
            <a:extLst>
              <a:ext uri="{FF2B5EF4-FFF2-40B4-BE49-F238E27FC236}">
                <a16:creationId xmlns:a16="http://schemas.microsoft.com/office/drawing/2014/main" id="{34A4C3F9-2E1D-DE80-3D9D-3FC0336BE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764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j’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C92237EA-323B-8DD7-7D11-2A09267AB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1662113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ai</a:t>
            </a:r>
          </a:p>
        </p:txBody>
      </p:sp>
      <p:sp>
        <p:nvSpPr>
          <p:cNvPr id="5129" name="Text Box 39">
            <a:extLst>
              <a:ext uri="{FF2B5EF4-FFF2-40B4-BE49-F238E27FC236}">
                <a16:creationId xmlns:a16="http://schemas.microsoft.com/office/drawing/2014/main" id="{291C24EB-CF9A-78F5-D83C-82590CDE8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479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5130" name="Text Box 40">
            <a:extLst>
              <a:ext uri="{FF2B5EF4-FFF2-40B4-BE49-F238E27FC236}">
                <a16:creationId xmlns:a16="http://schemas.microsoft.com/office/drawing/2014/main" id="{A652DCE2-81CF-E9F4-A6B9-8D1A303D7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527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</a:t>
            </a:r>
          </a:p>
        </p:txBody>
      </p:sp>
      <p:sp>
        <p:nvSpPr>
          <p:cNvPr id="5131" name="Text Box 43">
            <a:extLst>
              <a:ext uri="{FF2B5EF4-FFF2-40B4-BE49-F238E27FC236}">
                <a16:creationId xmlns:a16="http://schemas.microsoft.com/office/drawing/2014/main" id="{403BB6AB-96B7-6915-5520-D7A886EAD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6621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5132" name="Text Box 45">
            <a:extLst>
              <a:ext uri="{FF2B5EF4-FFF2-40B4-BE49-F238E27FC236}">
                <a16:creationId xmlns:a16="http://schemas.microsoft.com/office/drawing/2014/main" id="{7ED7C0F0-EC4D-D86B-6BB2-A3F5F8F32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479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5133" name="Text Box 46">
            <a:extLst>
              <a:ext uri="{FF2B5EF4-FFF2-40B4-BE49-F238E27FC236}">
                <a16:creationId xmlns:a16="http://schemas.microsoft.com/office/drawing/2014/main" id="{042E42BB-F514-57DA-D7A9-1DF32EAE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9527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3DA235DF-5151-F5FB-817E-9EC0DE286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34791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738ED5F4-8ED2-A839-39BC-9F926A668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9527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7CF1D93B-2876-6813-A61B-BF69DE5DB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76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D10C48D7-6079-5A70-80FB-D26EB5E7E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4791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avez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2E274729-ACE7-FE9F-CFA4-24D583669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9527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ont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A7A9C3-6E7F-738F-DE65-691AE5CD496E}"/>
              </a:ext>
            </a:extLst>
          </p:cNvPr>
          <p:cNvSpPr txBox="1"/>
          <p:nvPr/>
        </p:nvSpPr>
        <p:spPr>
          <a:xfrm>
            <a:off x="457200" y="4017963"/>
            <a:ext cx="8382000" cy="245903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New 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be hot / cold			           to seem / look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be wrong / right			           to intend</a:t>
            </a:r>
            <a:endParaRPr lang="en-US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scared			           </a:t>
            </a:r>
            <a:r>
              <a:rPr lang="en-US" i="1" dirty="0">
                <a:latin typeface="Corbel"/>
              </a:rPr>
              <a:t>What’s wrong?</a:t>
            </a:r>
            <a:endParaRPr lang="en-US" i="1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sleepy			           What’s the matter?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be lucky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F30E18-1A76-E403-A47F-4DC854D1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40238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chaud / froid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7C1A9D-651A-4D43-572C-4F6F32E18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00600"/>
            <a:ext cx="225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tort / raison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862A45-FCC2-8565-6E19-95D261D7B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689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peur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FEFBAB-F415-8B3C-DEE9-55A0A200F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49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sommeil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AA9896-6AA3-EB49-37F7-D309C68C5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04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de la chance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E2A15B-45DA-705F-2532-12F1FE8F6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29125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l’air + adj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ED828E-DABE-7212-924A-3670A9528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21238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avoir l’intention de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FD1F49-81D6-435D-BE1F-E45346061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689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Qu’est-ce qu’il y a?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C5D399-69AE-7490-1BC6-297AE2BC8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6626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Qu’est-ce que tu as?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814DC7-B162-6E24-FEBB-832D4CF6BD0E}"/>
              </a:ext>
            </a:extLst>
          </p:cNvPr>
          <p:cNvSpPr txBox="1"/>
          <p:nvPr/>
        </p:nvSpPr>
        <p:spPr>
          <a:xfrm>
            <a:off x="6477000" y="2185988"/>
            <a:ext cx="2286000" cy="1624012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Use to talk about: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age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hunger / thirst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needs / desires</a:t>
            </a:r>
          </a:p>
        </p:txBody>
      </p:sp>
      <p:sp>
        <p:nvSpPr>
          <p:cNvPr id="5150" name="TextBox 1">
            <a:extLst>
              <a:ext uri="{FF2B5EF4-FFF2-40B4-BE49-F238E27FC236}">
                <a16:creationId xmlns:a16="http://schemas.microsoft.com/office/drawing/2014/main" id="{5259B7BF-9149-2B0C-E74A-1585BEFA0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2954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F1A4F9-663A-9AB0-4B18-0A3C29A2E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002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eu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>
            <a:extLst>
              <a:ext uri="{FF2B5EF4-FFF2-40B4-BE49-F238E27FC236}">
                <a16:creationId xmlns:a16="http://schemas.microsoft.com/office/drawing/2014/main" id="{B99AE704-B7E5-4868-C9AF-658A05CE5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018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32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TER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5478863-18D8-A88A-E4F8-2818EB2B8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7478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buy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556" name="Line 33">
            <a:extLst>
              <a:ext uri="{FF2B5EF4-FFF2-40B4-BE49-F238E27FC236}">
                <a16:creationId xmlns:a16="http://schemas.microsoft.com/office/drawing/2014/main" id="{5FA78F46-285A-9DB1-0720-2B496BE1E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384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34">
            <a:extLst>
              <a:ext uri="{FF2B5EF4-FFF2-40B4-BE49-F238E27FC236}">
                <a16:creationId xmlns:a16="http://schemas.microsoft.com/office/drawing/2014/main" id="{8E24B333-74B0-500D-708B-991A52720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8242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35">
            <a:extLst>
              <a:ext uri="{FF2B5EF4-FFF2-40B4-BE49-F238E27FC236}">
                <a16:creationId xmlns:a16="http://schemas.microsoft.com/office/drawing/2014/main" id="{A8B12300-107D-6215-006A-78E68F8AF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36">
            <a:extLst>
              <a:ext uri="{FF2B5EF4-FFF2-40B4-BE49-F238E27FC236}">
                <a16:creationId xmlns:a16="http://schemas.microsoft.com/office/drawing/2014/main" id="{396E4292-2E0C-F09F-731C-3E46DED1A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05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j’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C33F6DF1-01E0-4F1F-3EA8-A73AFAE23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</a:t>
            </a:r>
          </a:p>
        </p:txBody>
      </p:sp>
      <p:sp>
        <p:nvSpPr>
          <p:cNvPr id="23561" name="Text Box 39">
            <a:extLst>
              <a:ext uri="{FF2B5EF4-FFF2-40B4-BE49-F238E27FC236}">
                <a16:creationId xmlns:a16="http://schemas.microsoft.com/office/drawing/2014/main" id="{80B38CBB-6B2F-8525-5B36-E98A24081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3562" name="Text Box 40">
            <a:extLst>
              <a:ext uri="{FF2B5EF4-FFF2-40B4-BE49-F238E27FC236}">
                <a16:creationId xmlns:a16="http://schemas.microsoft.com/office/drawing/2014/main" id="{14FD12FE-A04D-D30B-92B3-2732EDBC4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14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3563" name="Text Box 43">
            <a:extLst>
              <a:ext uri="{FF2B5EF4-FFF2-40B4-BE49-F238E27FC236}">
                <a16:creationId xmlns:a16="http://schemas.microsoft.com/office/drawing/2014/main" id="{E823AA0A-076B-219E-701E-C44777B19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3564" name="Text Box 45">
            <a:extLst>
              <a:ext uri="{FF2B5EF4-FFF2-40B4-BE49-F238E27FC236}">
                <a16:creationId xmlns:a16="http://schemas.microsoft.com/office/drawing/2014/main" id="{4F8AF7F1-E6BE-BE67-A369-AA91C030E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276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3565" name="Text Box 46">
            <a:extLst>
              <a:ext uri="{FF2B5EF4-FFF2-40B4-BE49-F238E27FC236}">
                <a16:creationId xmlns:a16="http://schemas.microsoft.com/office/drawing/2014/main" id="{48C53F70-6B92-50A9-BCE8-36E109373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14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C7207FDF-708E-B6AA-E934-AC10BA147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6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331C621A-AAC6-18AF-FEB3-1746BB2CF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814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70E27065-89C5-3502-0230-DC45ADFCC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050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0134DB17-51FF-AA7A-75ED-8717DF56C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6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FEE46E41-6743-D218-BF33-8E23C49E0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1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tent</a:t>
            </a:r>
          </a:p>
        </p:txBody>
      </p:sp>
      <p:sp>
        <p:nvSpPr>
          <p:cNvPr id="23571" name="TextBox 1">
            <a:extLst>
              <a:ext uri="{FF2B5EF4-FFF2-40B4-BE49-F238E27FC236}">
                <a16:creationId xmlns:a16="http://schemas.microsoft.com/office/drawing/2014/main" id="{35F4CB02-B7F1-A1EC-1E2B-9010A6053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717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CCEB56-B6CE-0ABF-57EE-BE92F3A4F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765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acheté</a:t>
            </a:r>
          </a:p>
        </p:txBody>
      </p:sp>
      <p:sp>
        <p:nvSpPr>
          <p:cNvPr id="23573" name="Text Box 5">
            <a:extLst>
              <a:ext uri="{FF2B5EF4-FFF2-40B4-BE49-F238E27FC236}">
                <a16:creationId xmlns:a16="http://schemas.microsoft.com/office/drawing/2014/main" id="{6B8E406C-2C58-E258-BC7A-C19E86A7C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6E34279B-6D1E-128F-5438-CB4629BFB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050" y="4783138"/>
            <a:ext cx="225425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acheter: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amener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D4F8E9B3-F07A-DB7C-BA5E-667ADC0C1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181600"/>
            <a:ext cx="2438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E125B255-962F-9E09-3790-846CD086F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626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amené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03C1AC4A-DFBC-4E0F-F782-689DA9F27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7215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J’am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ne / nous am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nons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9C6056AB-DC9F-28B6-B54B-2E89904C6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238750"/>
            <a:ext cx="26289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bring a person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>
            <a:extLst>
              <a:ext uri="{FF2B5EF4-FFF2-40B4-BE49-F238E27FC236}">
                <a16:creationId xmlns:a16="http://schemas.microsoft.com/office/drawing/2014/main" id="{18F1E672-9E44-D7CA-9FE8-37133A2DE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01800"/>
            <a:ext cx="2400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3200" b="1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RER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52EC1B88-AB3C-21CD-7C81-F3CC91BC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478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prefer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580" name="Line 33">
            <a:extLst>
              <a:ext uri="{FF2B5EF4-FFF2-40B4-BE49-F238E27FC236}">
                <a16:creationId xmlns:a16="http://schemas.microsoft.com/office/drawing/2014/main" id="{C218C05A-B066-061C-B055-D949B1CC8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384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34">
            <a:extLst>
              <a:ext uri="{FF2B5EF4-FFF2-40B4-BE49-F238E27FC236}">
                <a16:creationId xmlns:a16="http://schemas.microsoft.com/office/drawing/2014/main" id="{993E801C-7072-199D-7DD7-87DFFD55E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8242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35">
            <a:extLst>
              <a:ext uri="{FF2B5EF4-FFF2-40B4-BE49-F238E27FC236}">
                <a16:creationId xmlns:a16="http://schemas.microsoft.com/office/drawing/2014/main" id="{50646C2B-B815-9961-8D3A-D6724617D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Text Box 36">
            <a:extLst>
              <a:ext uri="{FF2B5EF4-FFF2-40B4-BE49-F238E27FC236}">
                <a16:creationId xmlns:a16="http://schemas.microsoft.com/office/drawing/2014/main" id="{43AAF970-44E3-5CF7-2544-4D5EF2EE2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05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2650D687-C498-AC60-4612-C54AD56B4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</a:t>
            </a:r>
          </a:p>
        </p:txBody>
      </p:sp>
      <p:sp>
        <p:nvSpPr>
          <p:cNvPr id="24585" name="Text Box 39">
            <a:extLst>
              <a:ext uri="{FF2B5EF4-FFF2-40B4-BE49-F238E27FC236}">
                <a16:creationId xmlns:a16="http://schemas.microsoft.com/office/drawing/2014/main" id="{B47DEFB3-80E3-73CF-8E07-04881AC31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4586" name="Text Box 40">
            <a:extLst>
              <a:ext uri="{FF2B5EF4-FFF2-40B4-BE49-F238E27FC236}">
                <a16:creationId xmlns:a16="http://schemas.microsoft.com/office/drawing/2014/main" id="{000872ED-E01A-D058-38F8-327AF0453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14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4587" name="Text Box 43">
            <a:extLst>
              <a:ext uri="{FF2B5EF4-FFF2-40B4-BE49-F238E27FC236}">
                <a16:creationId xmlns:a16="http://schemas.microsoft.com/office/drawing/2014/main" id="{66BB0E1C-B021-33F4-DDFF-46AED46A7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4588" name="Text Box 45">
            <a:extLst>
              <a:ext uri="{FF2B5EF4-FFF2-40B4-BE49-F238E27FC236}">
                <a16:creationId xmlns:a16="http://schemas.microsoft.com/office/drawing/2014/main" id="{120AED75-40AC-5606-F91B-4A559FED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276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4589" name="Text Box 46">
            <a:extLst>
              <a:ext uri="{FF2B5EF4-FFF2-40B4-BE49-F238E27FC236}">
                <a16:creationId xmlns:a16="http://schemas.microsoft.com/office/drawing/2014/main" id="{74CA3C15-B581-5CF2-D890-1995D3EF2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14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6A94054F-346F-61AE-C01F-BB8CA1A6F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27660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D2D1E13E-36A4-07CD-9858-7E3A225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814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7ED96937-9DF5-7157-6DDA-CEC88F6ED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050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BFF68012-F34E-F4FE-30F9-BAA149A82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6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A0D51F5F-187F-0CF1-06CE-3FB8EEC1B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1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rent</a:t>
            </a:r>
          </a:p>
        </p:txBody>
      </p:sp>
      <p:sp>
        <p:nvSpPr>
          <p:cNvPr id="24595" name="TextBox 1">
            <a:extLst>
              <a:ext uri="{FF2B5EF4-FFF2-40B4-BE49-F238E27FC236}">
                <a16:creationId xmlns:a16="http://schemas.microsoft.com/office/drawing/2014/main" id="{EC1C6D4D-7BCB-FED2-3F16-379D95DB8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717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CE3040-040B-F2E1-2A5C-B90DD91D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765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préféré</a:t>
            </a:r>
          </a:p>
        </p:txBody>
      </p:sp>
      <p:sp>
        <p:nvSpPr>
          <p:cNvPr id="24597" name="Text Box 5">
            <a:extLst>
              <a:ext uri="{FF2B5EF4-FFF2-40B4-BE49-F238E27FC236}">
                <a16:creationId xmlns:a16="http://schemas.microsoft.com/office/drawing/2014/main" id="{18B344F3-C82F-B1E3-1843-DFCE58E1E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6C5840A0-6473-4E0C-FDCB-E1C130BBF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050" y="4799013"/>
            <a:ext cx="225425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préférer: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espérer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98B0B76-889A-A2A8-0CDB-3437F8E05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181600"/>
            <a:ext cx="2438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276531C0-C1BD-3285-8243-9B0EE05DB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5626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espéré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960A7A51-DFAB-0030-640E-14AE28548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7215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j’esp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re / nous esp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rons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1A7B5F7E-CD98-C325-E5C0-BD4CC8CB5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23875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hope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>
            <a:extLst>
              <a:ext uri="{FF2B5EF4-FFF2-40B4-BE49-F238E27FC236}">
                <a16:creationId xmlns:a16="http://schemas.microsoft.com/office/drawing/2014/main" id="{1F96C8A7-1EBA-E506-DF3C-75B7BF822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494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3200" b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ER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28FC04D9-26DE-8E6C-4625-4B4841D3F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954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pay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5604" name="Line 33">
            <a:extLst>
              <a:ext uri="{FF2B5EF4-FFF2-40B4-BE49-F238E27FC236}">
                <a16:creationId xmlns:a16="http://schemas.microsoft.com/office/drawing/2014/main" id="{A2840129-40EA-BB31-8A1F-5C0389323F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860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34">
            <a:extLst>
              <a:ext uri="{FF2B5EF4-FFF2-40B4-BE49-F238E27FC236}">
                <a16:creationId xmlns:a16="http://schemas.microsoft.com/office/drawing/2014/main" id="{AC9CE6D5-0D2A-0106-7E01-BC1C3BB87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671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35">
            <a:extLst>
              <a:ext uri="{FF2B5EF4-FFF2-40B4-BE49-F238E27FC236}">
                <a16:creationId xmlns:a16="http://schemas.microsoft.com/office/drawing/2014/main" id="{3D157AA3-89F8-12A1-DC03-28B03CD3F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00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36">
            <a:extLst>
              <a:ext uri="{FF2B5EF4-FFF2-40B4-BE49-F238E27FC236}">
                <a16:creationId xmlns:a16="http://schemas.microsoft.com/office/drawing/2014/main" id="{9FF61775-A481-3AA6-BEBB-DBD69EA85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26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4DE66C2C-6AE9-5FB4-D3D6-C64FDCC4F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438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</p:txBody>
      </p:sp>
      <p:sp>
        <p:nvSpPr>
          <p:cNvPr id="25609" name="Text Box 39">
            <a:extLst>
              <a:ext uri="{FF2B5EF4-FFF2-40B4-BE49-F238E27FC236}">
                <a16:creationId xmlns:a16="http://schemas.microsoft.com/office/drawing/2014/main" id="{A24A5E97-E027-CEA4-735C-09593AA07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5610" name="Text Box 40">
            <a:extLst>
              <a:ext uri="{FF2B5EF4-FFF2-40B4-BE49-F238E27FC236}">
                <a16:creationId xmlns:a16="http://schemas.microsoft.com/office/drawing/2014/main" id="{F2058886-9DDA-874E-39D2-D1610FD90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7750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5611" name="Text Box 43">
            <a:extLst>
              <a:ext uri="{FF2B5EF4-FFF2-40B4-BE49-F238E27FC236}">
                <a16:creationId xmlns:a16="http://schemas.microsoft.com/office/drawing/2014/main" id="{AA91E8EA-9108-3DC4-F326-62484EB71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438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5612" name="Text Box 45">
            <a:extLst>
              <a:ext uri="{FF2B5EF4-FFF2-40B4-BE49-F238E27FC236}">
                <a16:creationId xmlns:a16="http://schemas.microsoft.com/office/drawing/2014/main" id="{7ECB0582-EFC2-B016-802E-E1C87647C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124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5613" name="Text Box 46">
            <a:extLst>
              <a:ext uri="{FF2B5EF4-FFF2-40B4-BE49-F238E27FC236}">
                <a16:creationId xmlns:a16="http://schemas.microsoft.com/office/drawing/2014/main" id="{303367F7-83AC-81E7-6B60-0DBF564D6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729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94FFE8B9-1F42-ECF5-4E44-839341DA0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12420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CC97287D-1AFB-F0B2-77C8-938A439E4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290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0C9BA79F-139F-8F5C-55E3-41FB0DF02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4526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CDECB150-8C95-08FD-F963-09F419DD8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124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25C33B30-2E5C-5CD5-045D-F70D26FAE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7290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5619" name="TextBox 1">
            <a:extLst>
              <a:ext uri="{FF2B5EF4-FFF2-40B4-BE49-F238E27FC236}">
                <a16:creationId xmlns:a16="http://schemas.microsoft.com/office/drawing/2014/main" id="{825FCF1A-31E0-8F3A-5966-99AFF1C67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3193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E750A2-AF90-05ED-880D-F60718C17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6241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payé</a:t>
            </a:r>
          </a:p>
        </p:txBody>
      </p:sp>
      <p:sp>
        <p:nvSpPr>
          <p:cNvPr id="25621" name="Text Box 5">
            <a:extLst>
              <a:ext uri="{FF2B5EF4-FFF2-40B4-BE49-F238E27FC236}">
                <a16:creationId xmlns:a16="http://schemas.microsoft.com/office/drawing/2014/main" id="{E7DE6B5C-630C-D5FF-E3F4-A6FE0AB0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82F454F9-D178-4EEE-1BC8-6494E2831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32300"/>
            <a:ext cx="22542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payer: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nettoyer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envoyer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8BA98F02-9811-89D7-B456-98F6BEE9C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19650"/>
            <a:ext cx="2438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44DE4D63-72BE-5196-A331-2BCDEE485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53101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nettoyé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923684AB-FB5D-FA33-912C-2043ABA68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54102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je netto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e / nous netto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892CA326-C016-9F0E-ABC7-42B071A84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4876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clean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2F30DE7E-AED1-4D85-3A1A-BFC32A6AB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3055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j’envo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e / nous envo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69BB71E9-CB9D-A737-6EFC-DF81BBFD0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801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send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A9882BA4-3516-40E9-B5C1-A5F96BE8B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245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envoyé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>
            <a:extLst>
              <a:ext uri="{FF2B5EF4-FFF2-40B4-BE49-F238E27FC236}">
                <a16:creationId xmlns:a16="http://schemas.microsoft.com/office/drawing/2014/main" id="{DF01E4E6-9282-B582-FE48-05FA466E5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DIRE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8A154F4-7971-E057-554F-90BB7F2FC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85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say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6628" name="Line 33">
            <a:extLst>
              <a:ext uri="{FF2B5EF4-FFF2-40B4-BE49-F238E27FC236}">
                <a16:creationId xmlns:a16="http://schemas.microsoft.com/office/drawing/2014/main" id="{89CAA98C-1E74-5794-F841-C25138E98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34">
            <a:extLst>
              <a:ext uri="{FF2B5EF4-FFF2-40B4-BE49-F238E27FC236}">
                <a16:creationId xmlns:a16="http://schemas.microsoft.com/office/drawing/2014/main" id="{F33D7769-981D-7F5C-C432-138D8BDB9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35">
            <a:extLst>
              <a:ext uri="{FF2B5EF4-FFF2-40B4-BE49-F238E27FC236}">
                <a16:creationId xmlns:a16="http://schemas.microsoft.com/office/drawing/2014/main" id="{BA44282D-111A-F149-0C75-488BA6435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Text Box 36">
            <a:extLst>
              <a:ext uri="{FF2B5EF4-FFF2-40B4-BE49-F238E27FC236}">
                <a16:creationId xmlns:a16="http://schemas.microsoft.com/office/drawing/2014/main" id="{00DD2A2B-17D2-9EF6-BBD0-72D4D5A39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94EA9051-D1DC-CC61-C2AA-CC6FBC71B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dis</a:t>
            </a:r>
          </a:p>
        </p:txBody>
      </p:sp>
      <p:sp>
        <p:nvSpPr>
          <p:cNvPr id="26633" name="Text Box 39">
            <a:extLst>
              <a:ext uri="{FF2B5EF4-FFF2-40B4-BE49-F238E27FC236}">
                <a16:creationId xmlns:a16="http://schemas.microsoft.com/office/drawing/2014/main" id="{7A10AFF3-2B79-0B5F-0A1E-06D8788AB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6634" name="Text Box 40">
            <a:extLst>
              <a:ext uri="{FF2B5EF4-FFF2-40B4-BE49-F238E27FC236}">
                <a16:creationId xmlns:a16="http://schemas.microsoft.com/office/drawing/2014/main" id="{D387A579-470B-9A52-3B7F-432070562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6635" name="Text Box 43">
            <a:extLst>
              <a:ext uri="{FF2B5EF4-FFF2-40B4-BE49-F238E27FC236}">
                <a16:creationId xmlns:a16="http://schemas.microsoft.com/office/drawing/2014/main" id="{346917F8-842F-508D-40FF-AC078DDEA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6636" name="Text Box 45">
            <a:extLst>
              <a:ext uri="{FF2B5EF4-FFF2-40B4-BE49-F238E27FC236}">
                <a16:creationId xmlns:a16="http://schemas.microsoft.com/office/drawing/2014/main" id="{645BE4D4-9085-5D5C-E2B6-96D8BA46A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6637" name="Text Box 46">
            <a:extLst>
              <a:ext uri="{FF2B5EF4-FFF2-40B4-BE49-F238E27FC236}">
                <a16:creationId xmlns:a16="http://schemas.microsoft.com/office/drawing/2014/main" id="{E47526E9-BAA5-1A6C-89CD-750FCFB6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55127868-C73C-D949-DF68-67B960389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4133F90F-BB63-A826-EFF7-890049D33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B3496FD7-103C-6649-5EBF-9C7B0167C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0D3E5FB9-3BF5-5BE8-6CB8-55081CC0C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tes</a:t>
            </a:r>
            <a:endParaRPr lang="en-US" altLang="en-US" sz="2400" b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86DCD61A-7E82-7859-FEDE-21316FD5B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6643" name="TextBox 1">
            <a:extLst>
              <a:ext uri="{FF2B5EF4-FFF2-40B4-BE49-F238E27FC236}">
                <a16:creationId xmlns:a16="http://schemas.microsoft.com/office/drawing/2014/main" id="{777EBD69-14B9-A8C8-9C34-3C541956F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5281FA-4FEF-A204-23D4-0A6A39C37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dit</a:t>
            </a:r>
          </a:p>
        </p:txBody>
      </p:sp>
      <p:sp>
        <p:nvSpPr>
          <p:cNvPr id="32" name="Text Box 79">
            <a:extLst>
              <a:ext uri="{FF2B5EF4-FFF2-40B4-BE49-F238E27FC236}">
                <a16:creationId xmlns:a16="http://schemas.microsoft.com/office/drawing/2014/main" id="{CC0DAC0E-F398-6C25-4746-819A0C189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4233863"/>
            <a:ext cx="2254250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comme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dire</a:t>
            </a:r>
            <a:r>
              <a:rPr lang="en-US" altLang="en-US" sz="2400" b="1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lire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contredire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prédire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AF4E4CF0-8A15-EF2F-2D68-6CFD715BA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767263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read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4D77E924-94C1-848C-88AA-C661B7653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229100"/>
            <a:ext cx="2438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E30865BD-FD88-A72A-0490-97E077F97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722813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lu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BDCD361-C6F9-8383-9634-0C862583449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81200"/>
            <a:ext cx="1676400" cy="1211263"/>
            <a:chOff x="342900" y="2723356"/>
            <a:chExt cx="1676400" cy="1211262"/>
          </a:xfrm>
        </p:grpSpPr>
        <p:sp>
          <p:nvSpPr>
            <p:cNvPr id="26658" name="Cloud Callout 19">
              <a:extLst>
                <a:ext uri="{FF2B5EF4-FFF2-40B4-BE49-F238E27FC236}">
                  <a16:creationId xmlns:a16="http://schemas.microsoft.com/office/drawing/2014/main" id="{9A2426DD-5F46-47EC-A847-E7589DBF7E1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2900" y="2723356"/>
              <a:ext cx="1676400" cy="1211262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659" name="TextBox 20">
              <a:extLst>
                <a:ext uri="{FF2B5EF4-FFF2-40B4-BE49-F238E27FC236}">
                  <a16:creationId xmlns:a16="http://schemas.microsoft.com/office/drawing/2014/main" id="{0AE59BAA-DC4B-8D46-D3C2-0DCE3B510D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12" y="2868220"/>
              <a:ext cx="13411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 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dii 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CA8A57-78B2-9882-D63B-61DA57FE775C}"/>
              </a:ext>
            </a:extLst>
          </p:cNvPr>
          <p:cNvGrpSpPr>
            <a:grpSpLocks/>
          </p:cNvGrpSpPr>
          <p:nvPr/>
        </p:nvGrpSpPr>
        <p:grpSpPr bwMode="auto">
          <a:xfrm rot="1800000">
            <a:off x="5981700" y="2733675"/>
            <a:ext cx="1797050" cy="1244600"/>
            <a:chOff x="7010400" y="2751138"/>
            <a:chExt cx="1568889" cy="1104106"/>
          </a:xfrm>
        </p:grpSpPr>
        <p:sp>
          <p:nvSpPr>
            <p:cNvPr id="26656" name="Cloud Callout 24">
              <a:extLst>
                <a:ext uri="{FF2B5EF4-FFF2-40B4-BE49-F238E27FC236}">
                  <a16:creationId xmlns:a16="http://schemas.microsoft.com/office/drawing/2014/main" id="{B7D655ED-E6B2-B031-7E8D-D45B3F373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751138"/>
              <a:ext cx="1568889" cy="110410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657" name="TextBox 25">
              <a:extLst>
                <a:ext uri="{FF2B5EF4-FFF2-40B4-BE49-F238E27FC236}">
                  <a16:creationId xmlns:a16="http://schemas.microsoft.com/office/drawing/2014/main" id="{70D445BC-ADEA-0F66-A642-D46B735D5C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2901316"/>
              <a:ext cx="1371600" cy="73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dize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sp>
        <p:nvSpPr>
          <p:cNvPr id="43" name="Text Box 5">
            <a:extLst>
              <a:ext uri="{FF2B5EF4-FFF2-40B4-BE49-F238E27FC236}">
                <a16:creationId xmlns:a16="http://schemas.microsoft.com/office/drawing/2014/main" id="{3510F6DC-A69B-A25B-A623-89EB07BA2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054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contradict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id="{B5FDEE2E-C471-78E5-A895-1E3932D0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3609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contredit</a:t>
            </a:r>
          </a:p>
        </p:txBody>
      </p:sp>
      <p:sp>
        <p:nvSpPr>
          <p:cNvPr id="45" name="Text Box 5">
            <a:extLst>
              <a:ext uri="{FF2B5EF4-FFF2-40B4-BE49-F238E27FC236}">
                <a16:creationId xmlns:a16="http://schemas.microsoft.com/office/drawing/2014/main" id="{02A727C3-07E6-F5AC-D100-51687C196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015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predict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6" name="Text Box 5">
            <a:extLst>
              <a:ext uri="{FF2B5EF4-FFF2-40B4-BE49-F238E27FC236}">
                <a16:creationId xmlns:a16="http://schemas.microsoft.com/office/drawing/2014/main" id="{74EA7628-230A-1F35-7938-23FD78B65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9705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prédit</a:t>
            </a: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70D80848-FF99-6975-24BB-AD742BF1D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958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li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ez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1" grpId="0"/>
      <p:bldP spid="32" grpId="0"/>
      <p:bldP spid="33" grpId="0"/>
      <p:bldP spid="34" grpId="0"/>
      <p:bldP spid="35" grpId="0"/>
      <p:bldP spid="43" grpId="0"/>
      <p:bldP spid="44" grpId="0"/>
      <p:bldP spid="45" grpId="0"/>
      <p:bldP spid="46" grpId="0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>
            <a:extLst>
              <a:ext uri="{FF2B5EF4-FFF2-40B4-BE49-F238E27FC236}">
                <a16:creationId xmlns:a16="http://schemas.microsoft.com/office/drawing/2014/main" id="{ED9750FD-24F3-811B-0847-DBD135022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ÉCRIRE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1079CC75-FF97-B504-D46E-EFD664F52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85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write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652" name="Line 33">
            <a:extLst>
              <a:ext uri="{FF2B5EF4-FFF2-40B4-BE49-F238E27FC236}">
                <a16:creationId xmlns:a16="http://schemas.microsoft.com/office/drawing/2014/main" id="{AA3F1A82-7A1A-79B9-05B9-6106C671E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34">
            <a:extLst>
              <a:ext uri="{FF2B5EF4-FFF2-40B4-BE49-F238E27FC236}">
                <a16:creationId xmlns:a16="http://schemas.microsoft.com/office/drawing/2014/main" id="{1106420B-FB03-A067-344F-6C041CA24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35">
            <a:extLst>
              <a:ext uri="{FF2B5EF4-FFF2-40B4-BE49-F238E27FC236}">
                <a16:creationId xmlns:a16="http://schemas.microsoft.com/office/drawing/2014/main" id="{37DBB6B3-04B4-A12A-A49A-796C7ECE8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Text Box 36">
            <a:extLst>
              <a:ext uri="{FF2B5EF4-FFF2-40B4-BE49-F238E27FC236}">
                <a16:creationId xmlns:a16="http://schemas.microsoft.com/office/drawing/2014/main" id="{CE7FE1D6-29FE-163F-848E-B0F77A9E8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j’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39E74522-8B20-CF12-0002-86F0786E5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écris</a:t>
            </a:r>
          </a:p>
        </p:txBody>
      </p:sp>
      <p:sp>
        <p:nvSpPr>
          <p:cNvPr id="27657" name="Text Box 39">
            <a:extLst>
              <a:ext uri="{FF2B5EF4-FFF2-40B4-BE49-F238E27FC236}">
                <a16:creationId xmlns:a16="http://schemas.microsoft.com/office/drawing/2014/main" id="{8662FCA4-68CC-EEA0-3C33-6A52A9CE6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7658" name="Text Box 40">
            <a:extLst>
              <a:ext uri="{FF2B5EF4-FFF2-40B4-BE49-F238E27FC236}">
                <a16:creationId xmlns:a16="http://schemas.microsoft.com/office/drawing/2014/main" id="{753AACA6-08FA-4712-8B11-BFFD29836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7659" name="Text Box 43">
            <a:extLst>
              <a:ext uri="{FF2B5EF4-FFF2-40B4-BE49-F238E27FC236}">
                <a16:creationId xmlns:a16="http://schemas.microsoft.com/office/drawing/2014/main" id="{48E00FFF-A58E-1273-46EE-0B05D821D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7660" name="Text Box 45">
            <a:extLst>
              <a:ext uri="{FF2B5EF4-FFF2-40B4-BE49-F238E27FC236}">
                <a16:creationId xmlns:a16="http://schemas.microsoft.com/office/drawing/2014/main" id="{16A1E6BB-6D27-0DFF-6E37-F4FCA5BCF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7661" name="Text Box 46">
            <a:extLst>
              <a:ext uri="{FF2B5EF4-FFF2-40B4-BE49-F238E27FC236}">
                <a16:creationId xmlns:a16="http://schemas.microsoft.com/office/drawing/2014/main" id="{CC1A6D87-9F89-AF57-9AA8-FB2B282DD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E52A2735-EDDD-9DFB-7F39-9668BC373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CE6124A5-5A22-A20C-AC91-C8508368A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643E2FF5-0D06-E8ED-EAF7-EC126A36F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62101FBB-B3A7-4E5A-F54A-B3D6FBE00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6449ABD9-D342-4D9B-1349-F172BF446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écri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7667" name="TextBox 1">
            <a:extLst>
              <a:ext uri="{FF2B5EF4-FFF2-40B4-BE49-F238E27FC236}">
                <a16:creationId xmlns:a16="http://schemas.microsoft.com/office/drawing/2014/main" id="{B8BFD536-A9CA-1252-077D-9952B0546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4883BA-CB19-FACF-CE38-349B9AF67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828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écrit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92BB9802-04DC-AD04-41F2-A7E33654F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00563"/>
            <a:ext cx="225425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comme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écrire</a:t>
            </a:r>
            <a:r>
              <a:rPr lang="en-US" altLang="en-US" sz="2400" b="1" i="1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décrire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A4E4651A-9DF7-C653-E3E0-97B497DE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2438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42B224EC-AF65-3141-158B-C4D6826A0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89513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décrit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F3CEE7FA-5C2E-2F88-440A-6735CAC1E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10200"/>
            <a:ext cx="3124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je décris / nous décri</a:t>
            </a: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6C13D4E3-3E5D-DAB5-82D8-5F6FB377F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0292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describe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5274DA5-D5D8-8267-4584-24ECF4B0AB5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166938"/>
            <a:ext cx="1676400" cy="1025525"/>
            <a:chOff x="342900" y="2723356"/>
            <a:chExt cx="1676400" cy="1211262"/>
          </a:xfrm>
        </p:grpSpPr>
        <p:sp>
          <p:nvSpPr>
            <p:cNvPr id="27678" name="Cloud Callout 19">
              <a:extLst>
                <a:ext uri="{FF2B5EF4-FFF2-40B4-BE49-F238E27FC236}">
                  <a16:creationId xmlns:a16="http://schemas.microsoft.com/office/drawing/2014/main" id="{5CD6B5AD-EB41-D617-9095-903E7A9B49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2900" y="2723356"/>
              <a:ext cx="1676400" cy="1211262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679" name="TextBox 20">
              <a:extLst>
                <a:ext uri="{FF2B5EF4-FFF2-40B4-BE49-F238E27FC236}">
                  <a16:creationId xmlns:a16="http://schemas.microsoft.com/office/drawing/2014/main" id="{B72D6DD1-B21D-7E67-DB5B-973122652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12" y="2868220"/>
              <a:ext cx="13411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 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écrii 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7463A02-AC79-2B18-7473-AEA58EAB1D87}"/>
              </a:ext>
            </a:extLst>
          </p:cNvPr>
          <p:cNvGrpSpPr>
            <a:grpSpLocks/>
          </p:cNvGrpSpPr>
          <p:nvPr/>
        </p:nvGrpSpPr>
        <p:grpSpPr bwMode="auto">
          <a:xfrm rot="1800000">
            <a:off x="5969000" y="2778125"/>
            <a:ext cx="1663700" cy="1160463"/>
            <a:chOff x="7010400" y="2751138"/>
            <a:chExt cx="1568889" cy="1104106"/>
          </a:xfrm>
        </p:grpSpPr>
        <p:sp>
          <p:nvSpPr>
            <p:cNvPr id="27676" name="Cloud Callout 24">
              <a:extLst>
                <a:ext uri="{FF2B5EF4-FFF2-40B4-BE49-F238E27FC236}">
                  <a16:creationId xmlns:a16="http://schemas.microsoft.com/office/drawing/2014/main" id="{A6C2703C-ACDE-723B-E25A-6264C30E3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751138"/>
              <a:ext cx="1568889" cy="1104106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677" name="TextBox 25">
              <a:extLst>
                <a:ext uri="{FF2B5EF4-FFF2-40B4-BE49-F238E27FC236}">
                  <a16:creationId xmlns:a16="http://schemas.microsoft.com/office/drawing/2014/main" id="{5E6E3D5B-20B1-1AEE-179C-4BC336D4E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2901316"/>
              <a:ext cx="1371600" cy="73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Corbel" panose="020B0503020204020204" pitchFamily="34" charset="0"/>
                </a:rPr>
                <a:t>pronounce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“</a:t>
              </a:r>
              <a:r>
                <a:rPr lang="en-US" altLang="en-US" sz="3200" b="1" i="1">
                  <a:solidFill>
                    <a:srgbClr val="FF0000"/>
                  </a:solidFill>
                  <a:latin typeface="Corbel" panose="020B0503020204020204" pitchFamily="34" charset="0"/>
                </a:rPr>
                <a:t>écrive</a:t>
              </a:r>
              <a:r>
                <a:rPr lang="en-US" altLang="en-US" sz="1800">
                  <a:solidFill>
                    <a:schemeClr val="tx1"/>
                  </a:solidFill>
                  <a:latin typeface="Corbel" panose="020B0503020204020204" pitchFamily="34" charset="0"/>
                </a:rPr>
                <a:t>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>
            <a:extLst>
              <a:ext uri="{FF2B5EF4-FFF2-40B4-BE49-F238E27FC236}">
                <a16:creationId xmlns:a16="http://schemas.microsoft.com/office/drawing/2014/main" id="{83E290AE-551F-7DA5-C2CB-85471D70D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CONNAÎTRE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56645EB-7399-7527-6D48-9E474FD45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8676" name="Line 33">
            <a:extLst>
              <a:ext uri="{FF2B5EF4-FFF2-40B4-BE49-F238E27FC236}">
                <a16:creationId xmlns:a16="http://schemas.microsoft.com/office/drawing/2014/main" id="{43DC8FF6-4077-9A1E-58D8-CA6375BFF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34">
            <a:extLst>
              <a:ext uri="{FF2B5EF4-FFF2-40B4-BE49-F238E27FC236}">
                <a16:creationId xmlns:a16="http://schemas.microsoft.com/office/drawing/2014/main" id="{387BBB6E-0E24-59E3-0C91-9E9D24B82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35">
            <a:extLst>
              <a:ext uri="{FF2B5EF4-FFF2-40B4-BE49-F238E27FC236}">
                <a16:creationId xmlns:a16="http://schemas.microsoft.com/office/drawing/2014/main" id="{B997F1FA-7AA5-6BCD-8C0D-91ACE305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36">
            <a:extLst>
              <a:ext uri="{FF2B5EF4-FFF2-40B4-BE49-F238E27FC236}">
                <a16:creationId xmlns:a16="http://schemas.microsoft.com/office/drawing/2014/main" id="{DB8CCD4F-25AD-38D4-E875-01F5577F0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B92BA256-7D6F-4CBB-13F7-5E85E2A4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812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connais</a:t>
            </a:r>
          </a:p>
        </p:txBody>
      </p:sp>
      <p:sp>
        <p:nvSpPr>
          <p:cNvPr id="28681" name="Text Box 39">
            <a:extLst>
              <a:ext uri="{FF2B5EF4-FFF2-40B4-BE49-F238E27FC236}">
                <a16:creationId xmlns:a16="http://schemas.microsoft.com/office/drawing/2014/main" id="{667E797E-6B6F-BFFC-FC0B-0D216818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8682" name="Text Box 40">
            <a:extLst>
              <a:ext uri="{FF2B5EF4-FFF2-40B4-BE49-F238E27FC236}">
                <a16:creationId xmlns:a16="http://schemas.microsoft.com/office/drawing/2014/main" id="{66E6C4AC-6A8E-5E2D-1439-775C5D913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8683" name="Text Box 43">
            <a:extLst>
              <a:ext uri="{FF2B5EF4-FFF2-40B4-BE49-F238E27FC236}">
                <a16:creationId xmlns:a16="http://schemas.microsoft.com/office/drawing/2014/main" id="{7FEC06AD-715F-ED81-6413-27E74E7A6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8684" name="Text Box 45">
            <a:extLst>
              <a:ext uri="{FF2B5EF4-FFF2-40B4-BE49-F238E27FC236}">
                <a16:creationId xmlns:a16="http://schemas.microsoft.com/office/drawing/2014/main" id="{D22F8CAF-9B54-C26D-F430-66C8489C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8685" name="Text Box 46">
            <a:extLst>
              <a:ext uri="{FF2B5EF4-FFF2-40B4-BE49-F238E27FC236}">
                <a16:creationId xmlns:a16="http://schemas.microsoft.com/office/drawing/2014/main" id="{DCD4BE92-AE0D-7E02-FDA6-A856714CD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13844643-6FB5-FAD6-6C54-3D8331EF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865E3EEC-50E3-4FA6-24C6-CBA42FE9C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1838"/>
            <a:ext cx="1390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ît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E0A94AC0-C266-0F81-89AD-9AE66DB20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A6D58F66-83B2-FC89-8266-7F2D73BDD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26AF7888-308A-E2FB-0082-39A1C16F2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connai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ss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8691" name="TextBox 1">
            <a:extLst>
              <a:ext uri="{FF2B5EF4-FFF2-40B4-BE49-F238E27FC236}">
                <a16:creationId xmlns:a16="http://schemas.microsoft.com/office/drawing/2014/main" id="{5D55BC04-46F1-982F-EF1E-81FEC389A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62138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DE91C2-A9B8-E4EF-A058-0D3B9EA09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669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connu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C64659-BB6B-1F79-6718-5AA398C82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Means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know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in the sense of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be acquainted with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be familiar with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59EEDD-5A51-23C6-E1F1-40621CEF3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87913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Used primarily with PEOPLE and PLACES</a:t>
            </a:r>
            <a:endParaRPr lang="en-US" altLang="en-US" sz="2400" i="1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Text Box 79">
            <a:extLst>
              <a:ext uri="{FF2B5EF4-FFF2-40B4-BE49-F238E27FC236}">
                <a16:creationId xmlns:a16="http://schemas.microsoft.com/office/drawing/2014/main" id="{9695A320-5F5A-597F-DF2A-E57BAC93A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30850"/>
            <a:ext cx="225425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connaître</a:t>
            </a:r>
            <a:r>
              <a:rPr lang="en-US" altLang="en-US" sz="2000" b="1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reconnaître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51A1105A-75AC-7EB0-9047-F0FE05400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9436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recognize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C9C343E4-0BBB-FC95-D1B1-3CDC96DC2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43550"/>
            <a:ext cx="24384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89417607-C598-4E8B-CB9A-0AC0F638A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9436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reconnu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30" grpId="0"/>
      <p:bldP spid="32" grpId="0"/>
      <p:bldP spid="33" grpId="0"/>
      <p:bldP spid="34" grpId="0"/>
      <p:bldP spid="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5">
            <a:extLst>
              <a:ext uri="{FF2B5EF4-FFF2-40B4-BE49-F238E27FC236}">
                <a16:creationId xmlns:a16="http://schemas.microsoft.com/office/drawing/2014/main" id="{7CAB3377-5819-64B4-565C-1E17294F6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SAVOIR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AB0DB786-AAFD-DD0C-3759-D01482F29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9700" name="Line 33">
            <a:extLst>
              <a:ext uri="{FF2B5EF4-FFF2-40B4-BE49-F238E27FC236}">
                <a16:creationId xmlns:a16="http://schemas.microsoft.com/office/drawing/2014/main" id="{DC000E45-D214-AF34-8295-ED9268A79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114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34">
            <a:extLst>
              <a:ext uri="{FF2B5EF4-FFF2-40B4-BE49-F238E27FC236}">
                <a16:creationId xmlns:a16="http://schemas.microsoft.com/office/drawing/2014/main" id="{B75C1753-D228-E437-76C3-47DE6C18C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800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35">
            <a:extLst>
              <a:ext uri="{FF2B5EF4-FFF2-40B4-BE49-F238E27FC236}">
                <a16:creationId xmlns:a16="http://schemas.microsoft.com/office/drawing/2014/main" id="{BFCE9FC4-047B-3E13-36AB-FC778C907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5240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36">
            <a:extLst>
              <a:ext uri="{FF2B5EF4-FFF2-40B4-BE49-F238E27FC236}">
                <a16:creationId xmlns:a16="http://schemas.microsoft.com/office/drawing/2014/main" id="{AC6AC625-528A-5F67-03D4-2A193A88D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1581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2F3094F2-CB39-C7F1-3697-333F04997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15668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</a:p>
        </p:txBody>
      </p:sp>
      <p:sp>
        <p:nvSpPr>
          <p:cNvPr id="29705" name="Text Box 39">
            <a:extLst>
              <a:ext uri="{FF2B5EF4-FFF2-40B4-BE49-F238E27FC236}">
                <a16:creationId xmlns:a16="http://schemas.microsoft.com/office/drawing/2014/main" id="{D3892BDB-C4CC-336E-A4A2-3D45C88DD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2252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29706" name="Text Box 40">
            <a:extLst>
              <a:ext uri="{FF2B5EF4-FFF2-40B4-BE49-F238E27FC236}">
                <a16:creationId xmlns:a16="http://schemas.microsoft.com/office/drawing/2014/main" id="{80C47B31-4663-FFF9-BD40-8ED65979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2857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29707" name="Text Box 43">
            <a:extLst>
              <a:ext uri="{FF2B5EF4-FFF2-40B4-BE49-F238E27FC236}">
                <a16:creationId xmlns:a16="http://schemas.microsoft.com/office/drawing/2014/main" id="{0FB9932E-0629-39FE-8FF1-534EB2CA3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566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29708" name="Text Box 45">
            <a:extLst>
              <a:ext uri="{FF2B5EF4-FFF2-40B4-BE49-F238E27FC236}">
                <a16:creationId xmlns:a16="http://schemas.microsoft.com/office/drawing/2014/main" id="{E43815F9-1E66-C216-D332-5B094E30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52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29709" name="Text Box 46">
            <a:extLst>
              <a:ext uri="{FF2B5EF4-FFF2-40B4-BE49-F238E27FC236}">
                <a16:creationId xmlns:a16="http://schemas.microsoft.com/office/drawing/2014/main" id="{C8331337-9DFA-5695-403F-52DA70FAF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857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A9C9BECA-C303-0C34-0194-41B2328CD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22526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7B263E3B-5266-B6E8-F16A-CF6ED8577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2870200"/>
            <a:ext cx="1390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sai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D401B3E3-9C50-751F-FF32-CF5F3FDEF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581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F6A0B5E7-8F9F-32A2-A230-1FD2D652C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52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133CE9BD-ED64-8193-BDC7-98405917B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57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9715" name="TextBox 1">
            <a:extLst>
              <a:ext uri="{FF2B5EF4-FFF2-40B4-BE49-F238E27FC236}">
                <a16:creationId xmlns:a16="http://schemas.microsoft.com/office/drawing/2014/main" id="{ECF5FDF2-F2EA-0628-24BC-0B6ADED4E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447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216D65-FDA1-A96C-A535-297369602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752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su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6B739A-0710-B54F-7600-2BBB67C04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Means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know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in the sense of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know information or to know how to</a:t>
            </a:r>
          </a:p>
        </p:txBody>
      </p:sp>
      <p:sp>
        <p:nvSpPr>
          <p:cNvPr id="23" name="Text Box 79">
            <a:extLst>
              <a:ext uri="{FF2B5EF4-FFF2-40B4-BE49-F238E27FC236}">
                <a16:creationId xmlns:a16="http://schemas.microsoft.com/office/drawing/2014/main" id="{EA86F29F-638B-195A-66DF-E97EB45AF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1600"/>
            <a:ext cx="2667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comme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savoir:</a:t>
            </a:r>
            <a:endParaRPr lang="en-US" altLang="en-US" sz="2000" b="1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Savoir + infinitve</a:t>
            </a:r>
            <a:endParaRPr lang="en-US" altLang="en-US" sz="2000">
              <a:latin typeface="Corbel" panose="020B0503020204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C9653F3E-48F0-8752-CE97-9281D8F4D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594350"/>
            <a:ext cx="25908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 how to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3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>
            <a:extLst>
              <a:ext uri="{FF2B5EF4-FFF2-40B4-BE49-F238E27FC236}">
                <a16:creationId xmlns:a16="http://schemas.microsoft.com/office/drawing/2014/main" id="{FBCE4C5A-79A8-550B-CFD7-242C71631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CONNAÎTRE </a:t>
            </a:r>
            <a:r>
              <a:rPr lang="en-US" altLang="en-US" sz="3200" i="1">
                <a:solidFill>
                  <a:schemeClr val="tx1"/>
                </a:solidFill>
                <a:latin typeface="Corbel" panose="020B0503020204020204" pitchFamily="34" charset="0"/>
              </a:rPr>
              <a:t>or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 SAVOIR?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293FDD-1A7F-C258-58AE-60341BB13AEF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752600"/>
          <a:ext cx="8382000" cy="49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6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connaître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savoir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people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places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 fact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que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si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interrogative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infinitive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06CA54A-A2BD-CB8F-19B4-AFD39E68F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0980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connais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Jacqueline.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392FEB-BFCA-EA88-A947-3073160F0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2098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B16495-C784-4994-E5AA-FE3A173BE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40038"/>
            <a:ext cx="297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Marc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connaît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Lyon.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8B395C-7E33-D6FC-B9C0-22CC744F7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448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8F6691-0F36-FCBE-6A24-07618ABB5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544888"/>
            <a:ext cx="3657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mais il ne sait pas.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2B67BF-BF15-C1A5-A876-24AE1D4D0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8590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67BCF2-D0B8-E1D0-7A5D-4E5CB4536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1278FE-81AE-DC71-E3C0-8AAE7600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402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FFA6EF-B1C2-DF53-73B3-8B60F31D6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498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A07B1A-2312-E926-9E72-F099985FE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0594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089693-FF62-F6A8-1444-96E03D155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54488"/>
            <a:ext cx="381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que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tu parles français.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23EAAF-EB2B-01BD-F06F-AC25ACF96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8006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-tu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si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Paul a un stylo?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38BA69-0029-8CE6-A7A5-055E1B7A1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449888"/>
            <a:ext cx="38100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sais où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tu habites.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5CCF64-7005-2493-D588-AEBB76141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40438"/>
            <a:ext cx="4191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tx1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sz="2200">
                <a:solidFill>
                  <a:srgbClr val="0000FF"/>
                </a:solidFill>
                <a:latin typeface="Corbel" panose="020B0503020204020204" pitchFamily="34" charset="0"/>
              </a:rPr>
              <a:t>savons jouer </a:t>
            </a:r>
            <a:r>
              <a:rPr lang="en-US" altLang="en-US" sz="2200">
                <a:solidFill>
                  <a:schemeClr val="tx1"/>
                </a:solidFill>
                <a:latin typeface="Corbel" panose="020B0503020204020204" pitchFamily="34" charset="0"/>
              </a:rPr>
              <a:t>au ping pong.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>
            <a:extLst>
              <a:ext uri="{FF2B5EF4-FFF2-40B4-BE49-F238E27FC236}">
                <a16:creationId xmlns:a16="http://schemas.microsoft.com/office/drawing/2014/main" id="{82DEB972-03B9-6F33-13E3-774F763A3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COURIR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01B7CB40-373A-3AEA-896E-132C4D540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858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run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1748" name="Line 33">
            <a:extLst>
              <a:ext uri="{FF2B5EF4-FFF2-40B4-BE49-F238E27FC236}">
                <a16:creationId xmlns:a16="http://schemas.microsoft.com/office/drawing/2014/main" id="{C994526D-D6DB-9EAE-A46D-328A9C70D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34">
            <a:extLst>
              <a:ext uri="{FF2B5EF4-FFF2-40B4-BE49-F238E27FC236}">
                <a16:creationId xmlns:a16="http://schemas.microsoft.com/office/drawing/2014/main" id="{F33AD3D1-A657-B211-65F4-A83613553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35">
            <a:extLst>
              <a:ext uri="{FF2B5EF4-FFF2-40B4-BE49-F238E27FC236}">
                <a16:creationId xmlns:a16="http://schemas.microsoft.com/office/drawing/2014/main" id="{CB5CEAD4-46C2-5939-D73C-96ACE25314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Text Box 36">
            <a:extLst>
              <a:ext uri="{FF2B5EF4-FFF2-40B4-BE49-F238E27FC236}">
                <a16:creationId xmlns:a16="http://schemas.microsoft.com/office/drawing/2014/main" id="{E95423E7-8931-3084-0302-56F111F0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EED85368-328D-6453-D898-72A724612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cours</a:t>
            </a:r>
          </a:p>
        </p:txBody>
      </p:sp>
      <p:sp>
        <p:nvSpPr>
          <p:cNvPr id="31753" name="Text Box 39">
            <a:extLst>
              <a:ext uri="{FF2B5EF4-FFF2-40B4-BE49-F238E27FC236}">
                <a16:creationId xmlns:a16="http://schemas.microsoft.com/office/drawing/2014/main" id="{029650C0-79DA-0405-FCD9-6AC469CDE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31754" name="Text Box 40">
            <a:extLst>
              <a:ext uri="{FF2B5EF4-FFF2-40B4-BE49-F238E27FC236}">
                <a16:creationId xmlns:a16="http://schemas.microsoft.com/office/drawing/2014/main" id="{2CEA62CB-12FE-02D8-60B2-ADE6B0EFD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31755" name="Text Box 43">
            <a:extLst>
              <a:ext uri="{FF2B5EF4-FFF2-40B4-BE49-F238E27FC236}">
                <a16:creationId xmlns:a16="http://schemas.microsoft.com/office/drawing/2014/main" id="{5B278074-513C-39D5-F4FE-A24D36E0B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31756" name="Text Box 45">
            <a:extLst>
              <a:ext uri="{FF2B5EF4-FFF2-40B4-BE49-F238E27FC236}">
                <a16:creationId xmlns:a16="http://schemas.microsoft.com/office/drawing/2014/main" id="{29B278BD-FDBB-2208-5D3E-6B29E881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31757" name="Text Box 46">
            <a:extLst>
              <a:ext uri="{FF2B5EF4-FFF2-40B4-BE49-F238E27FC236}">
                <a16:creationId xmlns:a16="http://schemas.microsoft.com/office/drawing/2014/main" id="{4060742B-D9BC-8427-9602-070C66DB2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6315E667-3F7C-1D90-76A5-89E9D9B5B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450B7960-1286-9838-7D29-571029755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D80BC49A-6FB6-5F39-68E4-42FE2DD7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3632005E-6B9D-7339-C1A9-F91817539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3B05FD61-1D9E-3111-A312-213BA5D7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courent</a:t>
            </a:r>
          </a:p>
        </p:txBody>
      </p:sp>
      <p:sp>
        <p:nvSpPr>
          <p:cNvPr id="31763" name="TextBox 1">
            <a:extLst>
              <a:ext uri="{FF2B5EF4-FFF2-40B4-BE49-F238E27FC236}">
                <a16:creationId xmlns:a16="http://schemas.microsoft.com/office/drawing/2014/main" id="{38B0C551-76DE-6799-B970-8804BDD03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61257A-7744-5837-269D-1589C469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828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couru</a:t>
            </a:r>
          </a:p>
        </p:txBody>
      </p:sp>
      <p:sp>
        <p:nvSpPr>
          <p:cNvPr id="21" name="Text Box 79">
            <a:extLst>
              <a:ext uri="{FF2B5EF4-FFF2-40B4-BE49-F238E27FC236}">
                <a16:creationId xmlns:a16="http://schemas.microsoft.com/office/drawing/2014/main" id="{A26FB493-2017-D8F0-0C91-AD242051A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00563"/>
            <a:ext cx="225425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Corbel" panose="020B0503020204020204" pitchFamily="34" charset="0"/>
              </a:rPr>
              <a:t>comme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courir</a:t>
            </a:r>
            <a:r>
              <a:rPr lang="en-US" altLang="en-US" sz="2400" b="1" i="1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concourir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97BE16B1-51AC-B9BA-E157-87A82C9C0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2438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participe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 passé: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154BCE76-457C-E835-B97A-DA676ADD8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89513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concouru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CE27DB29-D4E9-AECF-DBE3-BA6AEC8AF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0292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compete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>
            <a:extLst>
              <a:ext uri="{FF2B5EF4-FFF2-40B4-BE49-F238E27FC236}">
                <a16:creationId xmlns:a16="http://schemas.microsoft.com/office/drawing/2014/main" id="{825991EE-39E6-9DCC-9591-E45D2CB9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 / REFLEXIVE   VERBS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15AA51C4-79B5-166E-AA5E-61774D5C7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7400"/>
            <a:ext cx="7620000" cy="2354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Compare French with English: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Je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me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lève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à 7h.	</a:t>
            </a: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    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I </a:t>
            </a:r>
            <a:r>
              <a:rPr lang="en-US" sz="2000" i="1" dirty="0">
                <a:solidFill>
                  <a:srgbClr val="0000FF"/>
                </a:solidFill>
                <a:latin typeface="Corbel" pitchFamily="34" charset="0"/>
              </a:rPr>
              <a:t>get up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at 7:00.</a:t>
            </a:r>
            <a:endParaRPr lang="en-US" sz="2400" i="1" dirty="0">
              <a:solidFill>
                <a:schemeClr val="tx2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laves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.		    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You </a:t>
            </a:r>
            <a:r>
              <a:rPr lang="en-US" sz="2000" i="1" dirty="0">
                <a:solidFill>
                  <a:srgbClr val="0000FF"/>
                </a:solidFill>
                <a:latin typeface="Corbel" pitchFamily="34" charset="0"/>
              </a:rPr>
              <a:t>wash up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Nous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nous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habillons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.	     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We </a:t>
            </a:r>
            <a:r>
              <a:rPr lang="en-US" sz="2000" i="1" dirty="0">
                <a:solidFill>
                  <a:srgbClr val="0000FF"/>
                </a:solidFill>
                <a:latin typeface="Corbel" pitchFamily="34" charset="0"/>
              </a:rPr>
              <a:t>are getting dressed</a:t>
            </a:r>
            <a:r>
              <a:rPr lang="en-US" sz="2000" i="1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2000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32DDB7-6679-5914-F7D7-5A02D7015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482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Reflexive verbs reflect the action back on the subject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The subject is performing the action on himself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5D0AB4E-DF7D-9FAE-59A3-D87CA9BBA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46738"/>
            <a:ext cx="7239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Reflexive verbs mainly have to do with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parts of the body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clothing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personal circumstance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or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3F65D99F-8FAB-3E8C-E995-748C8638D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3CBD49D-C266-88B0-AF46-F64BBB25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71120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do, make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148" name="Line 33">
            <a:extLst>
              <a:ext uri="{FF2B5EF4-FFF2-40B4-BE49-F238E27FC236}">
                <a16:creationId xmlns:a16="http://schemas.microsoft.com/office/drawing/2014/main" id="{03728FA2-0FAF-FFE2-83D3-99EAAF47E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2717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34">
            <a:extLst>
              <a:ext uri="{FF2B5EF4-FFF2-40B4-BE49-F238E27FC236}">
                <a16:creationId xmlns:a16="http://schemas.microsoft.com/office/drawing/2014/main" id="{1384635D-E47B-6A9B-A214-B544EA728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575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36">
            <a:extLst>
              <a:ext uri="{FF2B5EF4-FFF2-40B4-BE49-F238E27FC236}">
                <a16:creationId xmlns:a16="http://schemas.microsoft.com/office/drawing/2014/main" id="{486A197D-0CB1-444E-9AE4-AB1B544D4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752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E6290ECB-D87B-60F5-2C63-7FB014920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1738313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</a:t>
            </a:r>
          </a:p>
        </p:txBody>
      </p:sp>
      <p:sp>
        <p:nvSpPr>
          <p:cNvPr id="6152" name="Text Box 39">
            <a:extLst>
              <a:ext uri="{FF2B5EF4-FFF2-40B4-BE49-F238E27FC236}">
                <a16:creationId xmlns:a16="http://schemas.microsoft.com/office/drawing/2014/main" id="{F605CC48-5826-C3FF-2082-C5ECF1383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241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6153" name="Text Box 40">
            <a:extLst>
              <a:ext uri="{FF2B5EF4-FFF2-40B4-BE49-F238E27FC236}">
                <a16:creationId xmlns:a16="http://schemas.microsoft.com/office/drawing/2014/main" id="{04A29E44-1167-303E-27A2-B1E8BE263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289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</a:t>
            </a:r>
          </a:p>
        </p:txBody>
      </p:sp>
      <p:sp>
        <p:nvSpPr>
          <p:cNvPr id="6154" name="Text Box 43">
            <a:extLst>
              <a:ext uri="{FF2B5EF4-FFF2-40B4-BE49-F238E27FC236}">
                <a16:creationId xmlns:a16="http://schemas.microsoft.com/office/drawing/2014/main" id="{8F0E2C8A-2BD4-423C-44D9-3DD737ABA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383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6155" name="Text Box 45">
            <a:extLst>
              <a:ext uri="{FF2B5EF4-FFF2-40B4-BE49-F238E27FC236}">
                <a16:creationId xmlns:a16="http://schemas.microsoft.com/office/drawing/2014/main" id="{DBE5E8B8-2EEB-91D5-6924-9C79F8B94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4241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6156" name="Text Box 46">
            <a:extLst>
              <a:ext uri="{FF2B5EF4-FFF2-40B4-BE49-F238E27FC236}">
                <a16:creationId xmlns:a16="http://schemas.microsoft.com/office/drawing/2014/main" id="{FC62B44E-65BA-B3DE-C02F-A3E11F285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289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9AB92FF4-77E3-C4B3-DB34-6AA5ECF5C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242411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F35E7D6A-872A-ABAC-B908-4E93863D5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0289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91FB9860-1B4E-67FF-7082-04572D507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7526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AADD190D-1DEA-7672-6B1B-758F64B04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4241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faites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17DC01E0-0B44-3BF5-5428-D5D8FA178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0289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font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936936-0CB5-C24F-3B12-E67EE9C4D00F}"/>
              </a:ext>
            </a:extLst>
          </p:cNvPr>
          <p:cNvSpPr txBox="1"/>
          <p:nvPr/>
        </p:nvSpPr>
        <p:spPr>
          <a:xfrm>
            <a:off x="6477000" y="2528888"/>
            <a:ext cx="2286000" cy="1204912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i="1" dirty="0" err="1">
                <a:latin typeface="Corbel" pitchFamily="34" charset="0"/>
              </a:rPr>
              <a:t>Contratctions</a:t>
            </a:r>
            <a:r>
              <a:rPr lang="en-US" i="1" dirty="0">
                <a:latin typeface="Corbel" pitchFamily="34" charset="0"/>
              </a:rPr>
              <a:t> with </a:t>
            </a:r>
            <a:r>
              <a:rPr lang="en-US" b="1" i="1" dirty="0">
                <a:solidFill>
                  <a:srgbClr val="0000FF"/>
                </a:solidFill>
                <a:latin typeface="Corbel" pitchFamily="34" charset="0"/>
              </a:rPr>
              <a:t>DE: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de + le =  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du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de + les = 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des </a:t>
            </a:r>
          </a:p>
        </p:txBody>
      </p:sp>
      <p:sp>
        <p:nvSpPr>
          <p:cNvPr id="6163" name="Line 35">
            <a:extLst>
              <a:ext uri="{FF2B5EF4-FFF2-40B4-BE49-F238E27FC236}">
                <a16:creationId xmlns:a16="http://schemas.microsoft.com/office/drawing/2014/main" id="{750E8B15-DFDB-FB9E-9EAA-2B327DEB3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759C2E-2683-FC61-0874-CEA4776E43FF}"/>
              </a:ext>
            </a:extLst>
          </p:cNvPr>
          <p:cNvSpPr txBox="1"/>
          <p:nvPr/>
        </p:nvSpPr>
        <p:spPr>
          <a:xfrm>
            <a:off x="457200" y="4017963"/>
            <a:ext cx="8382000" cy="245903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pay attention			           to cook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take a walk			           to do the dishes</a:t>
            </a:r>
            <a:endParaRPr lang="en-US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take a trip			           to do the shopping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play a game			           to study a subject          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do homework			           to do a sport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F95EF9-3DA5-459A-D13E-F373E874C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40238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attention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FE13C8-5B59-D30A-3E99-4171ABC8B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006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une promenade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4014C9A-ABC0-C24C-9565-9877C2395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68913"/>
            <a:ext cx="217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 voyage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F77EA1-29AA-3EE5-E6CE-AF4B504B3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49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 match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FAAD5A-06DE-D74D-1B84-22786B5CC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04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les devoirs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687688-1F8D-1053-26BB-A5887722A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29125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la cuisine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45BCFF-CE69-76EB-5FF5-5D3AA5155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21238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la vaisselle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A2D169-953F-275B-CFA5-2A3A2FAC4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689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les courses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1B6772-1A41-6F3B-4AEE-BF5191675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6626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de + subject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296118-E086-97B1-FFBC-109F8ABF6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1071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de + activity</a:t>
            </a:r>
          </a:p>
        </p:txBody>
      </p:sp>
      <p:sp>
        <p:nvSpPr>
          <p:cNvPr id="6175" name="TextBox 1">
            <a:extLst>
              <a:ext uri="{FF2B5EF4-FFF2-40B4-BE49-F238E27FC236}">
                <a16:creationId xmlns:a16="http://schemas.microsoft.com/office/drawing/2014/main" id="{CB9E8D40-0B5D-6416-EC1F-6F8528D51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524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8334C5-39BE-4C5D-1479-A62437ADC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828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fait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4" grpId="0"/>
      <p:bldP spid="15" grpId="0"/>
      <p:bldP spid="16" grpId="0"/>
      <p:bldP spid="17" grpId="0"/>
      <p:bldP spid="18" grpId="0"/>
      <p:bldP spid="19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>
            <a:extLst>
              <a:ext uri="{FF2B5EF4-FFF2-40B4-BE49-F238E27FC236}">
                <a16:creationId xmlns:a16="http://schemas.microsoft.com/office/drawing/2014/main" id="{C75E4D3D-E32E-999C-DBFF-E51B547A7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685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DD9E7-871E-4225-234E-A0D749DE0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274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tx1"/>
                </a:solidFill>
                <a:latin typeface="Corbel" panose="020B0503020204020204" pitchFamily="34" charset="0"/>
              </a:rPr>
              <a:t>elle s’amuse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C29E17-EAAF-BE22-C3BE-0D6EFB899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702175"/>
            <a:ext cx="121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reflexive pronoun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49CF49D-B20A-D5EA-80F3-1ADDF48AD0F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62200" y="4191000"/>
            <a:ext cx="0" cy="6080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A340D1B-0A95-7EBE-D169-1375FA28E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47675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verb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06CF15-2D24-33F9-47DB-1F2953373AC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429000" y="4267200"/>
            <a:ext cx="228600" cy="255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71B4364-D384-B877-EE1B-13494605B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657600"/>
            <a:ext cx="419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tx1"/>
                </a:solidFill>
                <a:latin typeface="Corbel" panose="020B0503020204020204" pitchFamily="34" charset="0"/>
              </a:rPr>
              <a:t>vous vous reposez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045163-3EDC-0ECE-3EEF-FAD576AE6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446588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subject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809F0B7-46A1-11EE-3417-44EB223C12E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953000" y="4240213"/>
            <a:ext cx="457200" cy="255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F8BB06F-72EF-FA78-1D86-F914B7A14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702175"/>
            <a:ext cx="121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reflexive pronoun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4945CB-C966-0246-6B78-593B33589E9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248400" y="4191000"/>
            <a:ext cx="0" cy="6080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558FB42-67F6-6B0D-4270-0BF1847AA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7675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verb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0E3212B-2697-780C-EB36-0678A0A42C1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315200" y="4267200"/>
            <a:ext cx="228600" cy="255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7" name="TextBox 19">
            <a:extLst>
              <a:ext uri="{FF2B5EF4-FFF2-40B4-BE49-F238E27FC236}">
                <a16:creationId xmlns:a16="http://schemas.microsoft.com/office/drawing/2014/main" id="{3E149FF6-753D-132E-1B56-FF4FF700C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8800"/>
            <a:ext cx="579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PATTERN for reflexive verbs:</a:t>
            </a:r>
          </a:p>
        </p:txBody>
      </p:sp>
      <p:sp>
        <p:nvSpPr>
          <p:cNvPr id="33808" name="TextBox 20">
            <a:extLst>
              <a:ext uri="{FF2B5EF4-FFF2-40B4-BE49-F238E27FC236}">
                <a16:creationId xmlns:a16="http://schemas.microsoft.com/office/drawing/2014/main" id="{CD3BEA6F-7240-E3E2-45F2-34542BCF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752725"/>
            <a:ext cx="6858000" cy="523875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Corbel" panose="020B0503020204020204" pitchFamily="34" charset="0"/>
              </a:rPr>
              <a:t>REFLEXIVE VERB = reflexive pronoun + verb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90D097-B620-DC0A-AAD3-9482DF777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75163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subject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B21850A-0C21-4EC5-629D-BC013B1C119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43000" y="4267200"/>
            <a:ext cx="457200" cy="255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91ED6AF-B070-D5E3-7086-59FA6A8E2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86438"/>
            <a:ext cx="739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Reflexive pronouns come IMMEDIATELY before the 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  <p:bldP spid="16" grpId="0"/>
      <p:bldP spid="18" grpId="0"/>
      <p:bldP spid="22" grpId="0"/>
      <p:bldP spid="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>
            <a:extLst>
              <a:ext uri="{FF2B5EF4-FFF2-40B4-BE49-F238E27FC236}">
                <a16:creationId xmlns:a16="http://schemas.microsoft.com/office/drawing/2014/main" id="{585B12B2-EBDC-1760-5539-3993684DC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685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</a:t>
            </a:r>
          </a:p>
        </p:txBody>
      </p:sp>
      <p:sp>
        <p:nvSpPr>
          <p:cNvPr id="34819" name="Line 33">
            <a:extLst>
              <a:ext uri="{FF2B5EF4-FFF2-40B4-BE49-F238E27FC236}">
                <a16:creationId xmlns:a16="http://schemas.microsoft.com/office/drawing/2014/main" id="{D34DD543-2AFC-D01B-8246-4DDCC4441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1943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Line 34">
            <a:extLst>
              <a:ext uri="{FF2B5EF4-FFF2-40B4-BE49-F238E27FC236}">
                <a16:creationId xmlns:a16="http://schemas.microsoft.com/office/drawing/2014/main" id="{E20B6996-21D4-102D-F99E-E9AD92ABC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805238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35">
            <a:extLst>
              <a:ext uri="{FF2B5EF4-FFF2-40B4-BE49-F238E27FC236}">
                <a16:creationId xmlns:a16="http://schemas.microsoft.com/office/drawing/2014/main" id="{EE83636A-C733-442C-ABAF-6A233E817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288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TextBox 6">
            <a:extLst>
              <a:ext uri="{FF2B5EF4-FFF2-40B4-BE49-F238E27FC236}">
                <a16:creationId xmlns:a16="http://schemas.microsoft.com/office/drawing/2014/main" id="{252B9DD5-3E98-BDB1-8B93-642E41644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753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Reflexive pronouns represent the same person as the SUBJECT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4823" name="Text Box 36">
            <a:extLst>
              <a:ext uri="{FF2B5EF4-FFF2-40B4-BE49-F238E27FC236}">
                <a16:creationId xmlns:a16="http://schemas.microsoft.com/office/drawing/2014/main" id="{664FD709-8875-FB29-87AD-2B49D52F1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5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34824" name="Text Box 39">
            <a:extLst>
              <a:ext uri="{FF2B5EF4-FFF2-40B4-BE49-F238E27FC236}">
                <a16:creationId xmlns:a16="http://schemas.microsoft.com/office/drawing/2014/main" id="{DEF2D7DE-E0DA-726B-D317-81A6CC93D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34825" name="Text Box 40">
            <a:extLst>
              <a:ext uri="{FF2B5EF4-FFF2-40B4-BE49-F238E27FC236}">
                <a16:creationId xmlns:a16="http://schemas.microsoft.com/office/drawing/2014/main" id="{4E3F3DED-084E-A032-BD4D-4E0DE690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14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34826" name="Text Box 43">
            <a:extLst>
              <a:ext uri="{FF2B5EF4-FFF2-40B4-BE49-F238E27FC236}">
                <a16:creationId xmlns:a16="http://schemas.microsoft.com/office/drawing/2014/main" id="{2CB320A9-1EEB-675D-1A28-F76DCFBF8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90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34827" name="Text Box 45">
            <a:extLst>
              <a:ext uri="{FF2B5EF4-FFF2-40B4-BE49-F238E27FC236}">
                <a16:creationId xmlns:a16="http://schemas.microsoft.com/office/drawing/2014/main" id="{80B4A222-C396-C9FE-6BA8-43A382CBF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276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34828" name="Text Box 46">
            <a:extLst>
              <a:ext uri="{FF2B5EF4-FFF2-40B4-BE49-F238E27FC236}">
                <a16:creationId xmlns:a16="http://schemas.microsoft.com/office/drawing/2014/main" id="{E7AC3A30-CBD4-9331-31DF-E33AD2BB7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814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36">
            <a:extLst>
              <a:ext uri="{FF2B5EF4-FFF2-40B4-BE49-F238E27FC236}">
                <a16:creationId xmlns:a16="http://schemas.microsoft.com/office/drawing/2014/main" id="{0057980D-DA4B-EFAB-5F9A-B9DEF3DBC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908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me / m’</a:t>
            </a:r>
          </a:p>
        </p:txBody>
      </p:sp>
      <p:sp>
        <p:nvSpPr>
          <p:cNvPr id="15" name="Text Box 36">
            <a:extLst>
              <a:ext uri="{FF2B5EF4-FFF2-40B4-BE49-F238E27FC236}">
                <a16:creationId xmlns:a16="http://schemas.microsoft.com/office/drawing/2014/main" id="{78D7DA7A-096D-6411-85AE-F73200C15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718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 / t’</a:t>
            </a:r>
          </a:p>
        </p:txBody>
      </p:sp>
      <p:sp>
        <p:nvSpPr>
          <p:cNvPr id="16" name="Text Box 36">
            <a:extLst>
              <a:ext uri="{FF2B5EF4-FFF2-40B4-BE49-F238E27FC236}">
                <a16:creationId xmlns:a16="http://schemas.microsoft.com/office/drawing/2014/main" id="{B419663F-B86A-815E-A49D-964043B19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14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 / s’</a:t>
            </a:r>
          </a:p>
        </p:txBody>
      </p:sp>
      <p:sp>
        <p:nvSpPr>
          <p:cNvPr id="17" name="Text Box 36">
            <a:extLst>
              <a:ext uri="{FF2B5EF4-FFF2-40B4-BE49-F238E27FC236}">
                <a16:creationId xmlns:a16="http://schemas.microsoft.com/office/drawing/2014/main" id="{948D4FE6-6823-E440-EE6C-4227FAF9B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908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8" name="Text Box 36">
            <a:extLst>
              <a:ext uri="{FF2B5EF4-FFF2-40B4-BE49-F238E27FC236}">
                <a16:creationId xmlns:a16="http://schemas.microsoft.com/office/drawing/2014/main" id="{7E2B0A46-3EA6-7AC0-6DC3-0AE23B3C4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718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9" name="Text Box 36">
            <a:extLst>
              <a:ext uri="{FF2B5EF4-FFF2-40B4-BE49-F238E27FC236}">
                <a16:creationId xmlns:a16="http://schemas.microsoft.com/office/drawing/2014/main" id="{133D70A4-DC8A-3D3F-385F-E7258FF44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8814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 / s’</a:t>
            </a:r>
          </a:p>
        </p:txBody>
      </p:sp>
      <p:sp>
        <p:nvSpPr>
          <p:cNvPr id="20" name="Text Box 36">
            <a:extLst>
              <a:ext uri="{FF2B5EF4-FFF2-40B4-BE49-F238E27FC236}">
                <a16:creationId xmlns:a16="http://schemas.microsoft.com/office/drawing/2014/main" id="{D35A5A11-A1E2-B0D7-3DC2-D647D2FFC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7811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</a:rPr>
              <a:t>me, myself</a:t>
            </a:r>
          </a:p>
        </p:txBody>
      </p:sp>
      <p:sp>
        <p:nvSpPr>
          <p:cNvPr id="22" name="Text Box 36">
            <a:extLst>
              <a:ext uri="{FF2B5EF4-FFF2-40B4-BE49-F238E27FC236}">
                <a16:creationId xmlns:a16="http://schemas.microsoft.com/office/drawing/2014/main" id="{B6E499BF-548D-85A3-1AAE-0D062CA46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363913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</a:rPr>
              <a:t>you, yourself</a:t>
            </a:r>
          </a:p>
        </p:txBody>
      </p:sp>
      <p:sp>
        <p:nvSpPr>
          <p:cNvPr id="23" name="Text Box 36">
            <a:extLst>
              <a:ext uri="{FF2B5EF4-FFF2-40B4-BE49-F238E27FC236}">
                <a16:creationId xmlns:a16="http://schemas.microsoft.com/office/drawing/2014/main" id="{7E20478C-899E-5402-8867-E399306A9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76675"/>
            <a:ext cx="121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</a:rPr>
              <a:t>him(self), her(self), it(self)</a:t>
            </a:r>
          </a:p>
        </p:txBody>
      </p:sp>
      <p:sp>
        <p:nvSpPr>
          <p:cNvPr id="24" name="Text Box 36">
            <a:extLst>
              <a:ext uri="{FF2B5EF4-FFF2-40B4-BE49-F238E27FC236}">
                <a16:creationId xmlns:a16="http://schemas.microsoft.com/office/drawing/2014/main" id="{B2EF9FC2-44C4-6976-0F62-635388C52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667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</a:rPr>
              <a:t>us, ourselves</a:t>
            </a: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4D2BE3BB-97EB-C6F8-5D3E-8A2EB6B44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352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</a:rPr>
              <a:t>you, yourself</a:t>
            </a:r>
          </a:p>
        </p:txBody>
      </p:sp>
      <p:sp>
        <p:nvSpPr>
          <p:cNvPr id="27" name="Text Box 36">
            <a:extLst>
              <a:ext uri="{FF2B5EF4-FFF2-40B4-BE49-F238E27FC236}">
                <a16:creationId xmlns:a16="http://schemas.microsoft.com/office/drawing/2014/main" id="{17D5CBBB-A85B-F523-8489-A9FD9373D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9735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</a:rPr>
              <a:t>them, themselves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57E33F-4C37-96F4-6A00-BB84BA8CC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76800"/>
            <a:ext cx="75326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Reflexive pronouns ALWAYS have to agree with their subjects (present, past, infinitive, imperative)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They can be either DIRECT or INDIRECT objects, depending upon the sentence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>
            <a:extLst>
              <a:ext uri="{FF2B5EF4-FFF2-40B4-BE49-F238E27FC236}">
                <a16:creationId xmlns:a16="http://schemas.microsoft.com/office/drawing/2014/main" id="{21222941-606F-30E4-0797-858FC97B7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685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</a:t>
            </a:r>
          </a:p>
        </p:txBody>
      </p:sp>
      <p:sp>
        <p:nvSpPr>
          <p:cNvPr id="35843" name="Line 33">
            <a:extLst>
              <a:ext uri="{FF2B5EF4-FFF2-40B4-BE49-F238E27FC236}">
                <a16:creationId xmlns:a16="http://schemas.microsoft.com/office/drawing/2014/main" id="{DFBABD09-FC82-4F27-8F77-AEBE0F3F04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71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34">
            <a:extLst>
              <a:ext uri="{FF2B5EF4-FFF2-40B4-BE49-F238E27FC236}">
                <a16:creationId xmlns:a16="http://schemas.microsoft.com/office/drawing/2014/main" id="{0823872B-FE4A-1654-4439-C5F5E31E8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657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35">
            <a:extLst>
              <a:ext uri="{FF2B5EF4-FFF2-40B4-BE49-F238E27FC236}">
                <a16:creationId xmlns:a16="http://schemas.microsoft.com/office/drawing/2014/main" id="{7F916D22-49A8-6E2F-5E31-BEB1F1B45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3622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Text Box 36">
            <a:extLst>
              <a:ext uri="{FF2B5EF4-FFF2-40B4-BE49-F238E27FC236}">
                <a16:creationId xmlns:a16="http://schemas.microsoft.com/office/drawing/2014/main" id="{3F845FDF-E033-8792-D914-CBAE421A3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33" name="Text Box 38">
            <a:extLst>
              <a:ext uri="{FF2B5EF4-FFF2-40B4-BE49-F238E27FC236}">
                <a16:creationId xmlns:a16="http://schemas.microsoft.com/office/drawing/2014/main" id="{91A69EB8-F6BE-FF91-B5FF-AC638ECBC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2411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me lave</a:t>
            </a:r>
          </a:p>
        </p:txBody>
      </p:sp>
      <p:sp>
        <p:nvSpPr>
          <p:cNvPr id="35848" name="Text Box 39">
            <a:extLst>
              <a:ext uri="{FF2B5EF4-FFF2-40B4-BE49-F238E27FC236}">
                <a16:creationId xmlns:a16="http://schemas.microsoft.com/office/drawing/2014/main" id="{03CD4506-A96A-BEDE-9628-FC0B5E592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099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35849" name="Text Box 40">
            <a:extLst>
              <a:ext uri="{FF2B5EF4-FFF2-40B4-BE49-F238E27FC236}">
                <a16:creationId xmlns:a16="http://schemas.microsoft.com/office/drawing/2014/main" id="{7F56ED03-07E5-B9E3-C84B-72D8B0A9E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147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35850" name="Text Box 43">
            <a:extLst>
              <a:ext uri="{FF2B5EF4-FFF2-40B4-BE49-F238E27FC236}">
                <a16:creationId xmlns:a16="http://schemas.microsoft.com/office/drawing/2014/main" id="{DD2D1924-0A0A-EA82-899C-8F24207E3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4241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35851" name="Text Box 45">
            <a:extLst>
              <a:ext uri="{FF2B5EF4-FFF2-40B4-BE49-F238E27FC236}">
                <a16:creationId xmlns:a16="http://schemas.microsoft.com/office/drawing/2014/main" id="{BDE05FEF-A796-C0F6-3DE5-03D6428F7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1099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35852" name="Text Box 46">
            <a:extLst>
              <a:ext uri="{FF2B5EF4-FFF2-40B4-BE49-F238E27FC236}">
                <a16:creationId xmlns:a16="http://schemas.microsoft.com/office/drawing/2014/main" id="{9E16D340-CC27-B713-49B3-564070D29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7147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39" name="Text Box 55">
            <a:extLst>
              <a:ext uri="{FF2B5EF4-FFF2-40B4-BE49-F238E27FC236}">
                <a16:creationId xmlns:a16="http://schemas.microsoft.com/office/drawing/2014/main" id="{58B2F9A4-17DE-5802-4912-7039DF270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10991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 laves</a:t>
            </a:r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E29D6967-AC16-6C11-241A-5DC89BE68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7147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 lave</a:t>
            </a:r>
          </a:p>
        </p:txBody>
      </p:sp>
      <p:sp>
        <p:nvSpPr>
          <p:cNvPr id="41" name="Text Box 57">
            <a:extLst>
              <a:ext uri="{FF2B5EF4-FFF2-40B4-BE49-F238E27FC236}">
                <a16:creationId xmlns:a16="http://schemas.microsoft.com/office/drawing/2014/main" id="{18DCA641-3EAA-3DDB-0224-4CB7D6FFC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438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nous lavons</a:t>
            </a:r>
          </a:p>
        </p:txBody>
      </p:sp>
      <p:sp>
        <p:nvSpPr>
          <p:cNvPr id="42" name="Text Box 58">
            <a:extLst>
              <a:ext uri="{FF2B5EF4-FFF2-40B4-BE49-F238E27FC236}">
                <a16:creationId xmlns:a16="http://schemas.microsoft.com/office/drawing/2014/main" id="{BCAC533B-FAD5-A67A-1E9B-39C930900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10991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vous lavez</a:t>
            </a:r>
          </a:p>
        </p:txBody>
      </p:sp>
      <p:sp>
        <p:nvSpPr>
          <p:cNvPr id="43" name="Text Box 59">
            <a:extLst>
              <a:ext uri="{FF2B5EF4-FFF2-40B4-BE49-F238E27FC236}">
                <a16:creationId xmlns:a16="http://schemas.microsoft.com/office/drawing/2014/main" id="{5F41081F-8F6F-6F56-F2D4-5241661AD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147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 lavent</a:t>
            </a:r>
          </a:p>
        </p:txBody>
      </p:sp>
      <p:sp>
        <p:nvSpPr>
          <p:cNvPr id="35858" name="TextBox 1">
            <a:extLst>
              <a:ext uri="{FF2B5EF4-FFF2-40B4-BE49-F238E27FC236}">
                <a16:creationId xmlns:a16="http://schemas.microsoft.com/office/drawing/2014/main" id="{ACB9CBF0-B9B3-73CC-AA1C-B6C237DC2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286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2A7545B-D06E-604E-D834-22DBA5F03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590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 lavé(e)(s)</a:t>
            </a:r>
          </a:p>
        </p:txBody>
      </p:sp>
      <p:sp>
        <p:nvSpPr>
          <p:cNvPr id="35860" name="TextBox 45">
            <a:extLst>
              <a:ext uri="{FF2B5EF4-FFF2-40B4-BE49-F238E27FC236}">
                <a16:creationId xmlns:a16="http://schemas.microsoft.com/office/drawing/2014/main" id="{5A3E2458-A921-BF31-C178-28D7D6D9B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SE LAVER</a:t>
            </a:r>
          </a:p>
        </p:txBody>
      </p:sp>
      <p:sp>
        <p:nvSpPr>
          <p:cNvPr id="35861" name="TextBox 47">
            <a:extLst>
              <a:ext uri="{FF2B5EF4-FFF2-40B4-BE49-F238E27FC236}">
                <a16:creationId xmlns:a16="http://schemas.microsoft.com/office/drawing/2014/main" id="{2CEC6451-F2F6-CC58-0F21-96AA22932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764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>
                <a:solidFill>
                  <a:schemeClr val="tx1"/>
                </a:solidFill>
                <a:latin typeface="Corbel" panose="020B0503020204020204" pitchFamily="34" charset="0"/>
              </a:rPr>
              <a:t>= to wash oneself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EC7E1E-F5A0-E7AC-8C1C-8D49CA020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800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negative: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6508A97-C43C-636C-5F89-D72A3BE59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006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me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lave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32F68D5-9116-E1D2-7C61-E6E499190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292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infinitive: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99B8FDF-C3BB-92FE-3467-FB4167E3F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62638"/>
            <a:ext cx="2363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passé composé: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E49273A-598A-BE65-2B4D-1C55F616D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329238"/>
            <a:ext cx="5475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vais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me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laver / je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vais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me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laver </a:t>
            </a:r>
            <a:endParaRPr lang="en-US" altLang="en-US" sz="2400" b="1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661CD8B-0F63-F55F-B0AD-6F3998447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862638"/>
            <a:ext cx="571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je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me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suis lavé(e)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/ je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ne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me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suis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lavé(e)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  <p:bldP spid="40" grpId="0"/>
      <p:bldP spid="41" grpId="0"/>
      <p:bldP spid="42" grpId="0"/>
      <p:bldP spid="43" grpId="0"/>
      <p:bldP spid="45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>
            <a:extLst>
              <a:ext uri="{FF2B5EF4-FFF2-40B4-BE49-F238E27FC236}">
                <a16:creationId xmlns:a16="http://schemas.microsoft.com/office/drawing/2014/main" id="{47AC9330-DAE7-FCB1-60C0-5A22FF704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685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</a:t>
            </a:r>
          </a:p>
        </p:txBody>
      </p:sp>
      <p:sp>
        <p:nvSpPr>
          <p:cNvPr id="36867" name="Line 33">
            <a:extLst>
              <a:ext uri="{FF2B5EF4-FFF2-40B4-BE49-F238E27FC236}">
                <a16:creationId xmlns:a16="http://schemas.microsoft.com/office/drawing/2014/main" id="{57B11999-BC79-107C-2DD0-6053B3AD4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71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34">
            <a:extLst>
              <a:ext uri="{FF2B5EF4-FFF2-40B4-BE49-F238E27FC236}">
                <a16:creationId xmlns:a16="http://schemas.microsoft.com/office/drawing/2014/main" id="{42B42D86-830F-C9FF-DA20-94EF98A5E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657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35">
            <a:extLst>
              <a:ext uri="{FF2B5EF4-FFF2-40B4-BE49-F238E27FC236}">
                <a16:creationId xmlns:a16="http://schemas.microsoft.com/office/drawing/2014/main" id="{07569528-AA30-CF1F-4370-E7A1F05013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3622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Text Box 36">
            <a:extLst>
              <a:ext uri="{FF2B5EF4-FFF2-40B4-BE49-F238E27FC236}">
                <a16:creationId xmlns:a16="http://schemas.microsoft.com/office/drawing/2014/main" id="{B6AFE8E3-2AC4-7136-B214-7EB3CBDE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33" name="Text Box 38">
            <a:extLst>
              <a:ext uri="{FF2B5EF4-FFF2-40B4-BE49-F238E27FC236}">
                <a16:creationId xmlns:a16="http://schemas.microsoft.com/office/drawing/2014/main" id="{4600A430-1C40-745D-2823-B69A2B2BF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424113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m’habille</a:t>
            </a:r>
          </a:p>
        </p:txBody>
      </p:sp>
      <p:sp>
        <p:nvSpPr>
          <p:cNvPr id="36872" name="Text Box 39">
            <a:extLst>
              <a:ext uri="{FF2B5EF4-FFF2-40B4-BE49-F238E27FC236}">
                <a16:creationId xmlns:a16="http://schemas.microsoft.com/office/drawing/2014/main" id="{983D210D-6BEB-B314-5916-E31069DE1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1099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36873" name="Text Box 40">
            <a:extLst>
              <a:ext uri="{FF2B5EF4-FFF2-40B4-BE49-F238E27FC236}">
                <a16:creationId xmlns:a16="http://schemas.microsoft.com/office/drawing/2014/main" id="{D298B379-199D-C198-29AC-D3DC72B9F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147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36874" name="Text Box 43">
            <a:extLst>
              <a:ext uri="{FF2B5EF4-FFF2-40B4-BE49-F238E27FC236}">
                <a16:creationId xmlns:a16="http://schemas.microsoft.com/office/drawing/2014/main" id="{ECEE619B-3F84-B008-930D-84A97CCFF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4241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36875" name="Text Box 45">
            <a:extLst>
              <a:ext uri="{FF2B5EF4-FFF2-40B4-BE49-F238E27FC236}">
                <a16:creationId xmlns:a16="http://schemas.microsoft.com/office/drawing/2014/main" id="{46B46FA2-A4E2-662D-6F73-0C7327085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1099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36876" name="Text Box 46">
            <a:extLst>
              <a:ext uri="{FF2B5EF4-FFF2-40B4-BE49-F238E27FC236}">
                <a16:creationId xmlns:a16="http://schemas.microsoft.com/office/drawing/2014/main" id="{43B4FB85-9C88-67E7-6CB2-B1D0A5176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7147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39" name="Text Box 55">
            <a:extLst>
              <a:ext uri="{FF2B5EF4-FFF2-40B4-BE49-F238E27FC236}">
                <a16:creationId xmlns:a16="http://schemas.microsoft.com/office/drawing/2014/main" id="{0C8FA671-6593-9F17-4260-78D944F3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109913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t’habilles</a:t>
            </a:r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1F2A5888-4D5B-823B-D690-675E545C2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3714750"/>
            <a:ext cx="1357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s’habille</a:t>
            </a:r>
          </a:p>
        </p:txBody>
      </p:sp>
      <p:sp>
        <p:nvSpPr>
          <p:cNvPr id="41" name="Text Box 57">
            <a:extLst>
              <a:ext uri="{FF2B5EF4-FFF2-40B4-BE49-F238E27FC236}">
                <a16:creationId xmlns:a16="http://schemas.microsoft.com/office/drawing/2014/main" id="{4EF8716F-8653-DBC8-E69F-D32A83E43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52688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nous habillons</a:t>
            </a:r>
          </a:p>
        </p:txBody>
      </p:sp>
      <p:sp>
        <p:nvSpPr>
          <p:cNvPr id="42" name="Text Box 58">
            <a:extLst>
              <a:ext uri="{FF2B5EF4-FFF2-40B4-BE49-F238E27FC236}">
                <a16:creationId xmlns:a16="http://schemas.microsoft.com/office/drawing/2014/main" id="{63BCDD31-C05D-4661-5298-91062E252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vous habillez</a:t>
            </a:r>
          </a:p>
        </p:txBody>
      </p:sp>
      <p:sp>
        <p:nvSpPr>
          <p:cNvPr id="43" name="Text Box 59">
            <a:extLst>
              <a:ext uri="{FF2B5EF4-FFF2-40B4-BE49-F238E27FC236}">
                <a16:creationId xmlns:a16="http://schemas.microsoft.com/office/drawing/2014/main" id="{AE7521E1-5F5E-DD2E-B9BF-9513E7EE2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290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s’habillent</a:t>
            </a:r>
          </a:p>
        </p:txBody>
      </p:sp>
      <p:sp>
        <p:nvSpPr>
          <p:cNvPr id="36882" name="TextBox 1">
            <a:extLst>
              <a:ext uri="{FF2B5EF4-FFF2-40B4-BE49-F238E27FC236}">
                <a16:creationId xmlns:a16="http://schemas.microsoft.com/office/drawing/2014/main" id="{F795B043-A2D8-B9FD-ADBC-0B7736BDA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286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F643C7F-74FE-6D87-B3FE-35CE259B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590800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 habillé(e)(s)</a:t>
            </a:r>
          </a:p>
        </p:txBody>
      </p:sp>
      <p:sp>
        <p:nvSpPr>
          <p:cNvPr id="36884" name="TextBox 45">
            <a:extLst>
              <a:ext uri="{FF2B5EF4-FFF2-40B4-BE49-F238E27FC236}">
                <a16:creationId xmlns:a16="http://schemas.microsoft.com/office/drawing/2014/main" id="{55E19CF7-7331-BC93-BD95-ABB374495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Corbel" panose="020B0503020204020204" pitchFamily="34" charset="0"/>
              </a:rPr>
              <a:t>S’HABILLER</a:t>
            </a:r>
          </a:p>
        </p:txBody>
      </p:sp>
      <p:sp>
        <p:nvSpPr>
          <p:cNvPr id="36885" name="TextBox 47">
            <a:extLst>
              <a:ext uri="{FF2B5EF4-FFF2-40B4-BE49-F238E27FC236}">
                <a16:creationId xmlns:a16="http://schemas.microsoft.com/office/drawing/2014/main" id="{3EE46A76-EC7C-EDBB-BED9-02C53C502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6764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>
                <a:solidFill>
                  <a:schemeClr val="tx1"/>
                </a:solidFill>
                <a:latin typeface="Corbel" panose="020B0503020204020204" pitchFamily="34" charset="0"/>
              </a:rPr>
              <a:t>= to dress oneself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1E585D4-B43C-3BEA-B18B-FE9728A0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00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negative: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E826953-9C91-9FFE-B2D8-07ADB9694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8006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elles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s’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habillent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DC5EC6E-2C8A-8554-D456-AB666A6A9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292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infinitive: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20EECCB-1C5F-25CA-DE34-920F249B4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5862638"/>
            <a:ext cx="2363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passé composé: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D6F48F7-F8F4-038E-12C1-6BD88B225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29238"/>
            <a:ext cx="632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elles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vont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s’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habiller / elles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vont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s’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habiller </a:t>
            </a:r>
            <a:endParaRPr lang="en-US" altLang="en-US" sz="2400" b="1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C05D1B2-8E15-DD0F-65AF-72148D8FC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2638"/>
            <a:ext cx="7315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elles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 se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sont habillées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/ elles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ne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se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sont </a:t>
            </a:r>
            <a:r>
              <a:rPr lang="en-US" altLang="en-US" sz="2400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habillées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  <p:bldP spid="40" grpId="0"/>
      <p:bldP spid="41" grpId="0"/>
      <p:bldP spid="42" grpId="0"/>
      <p:bldP spid="43" grpId="0"/>
      <p:bldP spid="45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5">
            <a:extLst>
              <a:ext uri="{FF2B5EF4-FFF2-40B4-BE49-F238E27FC236}">
                <a16:creationId xmlns:a16="http://schemas.microsoft.com/office/drawing/2014/main" id="{C6EDADDB-4707-971A-A8BB-A9EFA2CC9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685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86FDFE41-FCE5-1CC0-8BC3-2D313709B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600200"/>
            <a:ext cx="4572000" cy="2308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en-US" sz="2400" dirty="0">
                <a:latin typeface="Corbel" pitchFamily="34" charset="0"/>
              </a:rPr>
              <a:t>Reflexive verbs with BODY PARTS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Je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me lave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les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mains.	</a:t>
            </a: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    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laves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la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figure.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    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	Elle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se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brosse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les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dents.     </a:t>
            </a:r>
            <a:endParaRPr lang="en-US" sz="2000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5F4553-8135-BF18-318E-290CB471F996}"/>
              </a:ext>
            </a:extLst>
          </p:cNvPr>
          <p:cNvSpPr/>
          <p:nvPr/>
        </p:nvSpPr>
        <p:spPr>
          <a:xfrm>
            <a:off x="5724525" y="2195513"/>
            <a:ext cx="2916238" cy="600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I </a:t>
            </a:r>
            <a:r>
              <a:rPr lang="en-US" sz="2200" i="1" dirty="0">
                <a:solidFill>
                  <a:srgbClr val="0000FF"/>
                </a:solidFill>
                <a:latin typeface="Corbel" pitchFamily="34" charset="0"/>
              </a:rPr>
              <a:t>am washing </a:t>
            </a:r>
            <a:r>
              <a:rPr lang="en-US" sz="2200" i="1" dirty="0">
                <a:solidFill>
                  <a:srgbClr val="FF0000"/>
                </a:solidFill>
                <a:latin typeface="Corbel" pitchFamily="34" charset="0"/>
              </a:rPr>
              <a:t>my</a:t>
            </a: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 hands.</a:t>
            </a:r>
            <a:endParaRPr lang="en-US" sz="2200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F48A71-E92E-9015-8F57-B0175B363064}"/>
              </a:ext>
            </a:extLst>
          </p:cNvPr>
          <p:cNvSpPr/>
          <p:nvPr/>
        </p:nvSpPr>
        <p:spPr>
          <a:xfrm>
            <a:off x="5724525" y="2752725"/>
            <a:ext cx="3190875" cy="600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You </a:t>
            </a:r>
            <a:r>
              <a:rPr lang="en-US" sz="2200" i="1" dirty="0">
                <a:solidFill>
                  <a:srgbClr val="0000FF"/>
                </a:solidFill>
                <a:latin typeface="Corbel" pitchFamily="34" charset="0"/>
              </a:rPr>
              <a:t>are washing </a:t>
            </a:r>
            <a:r>
              <a:rPr lang="en-US" sz="2200" i="1" dirty="0">
                <a:solidFill>
                  <a:srgbClr val="FF0000"/>
                </a:solidFill>
                <a:latin typeface="Corbel" pitchFamily="34" charset="0"/>
              </a:rPr>
              <a:t>your</a:t>
            </a: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 face.</a:t>
            </a:r>
            <a:endParaRPr lang="en-US" sz="2200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351928-9450-4E1B-BC25-7FE336E21A4B}"/>
              </a:ext>
            </a:extLst>
          </p:cNvPr>
          <p:cNvSpPr/>
          <p:nvPr/>
        </p:nvSpPr>
        <p:spPr>
          <a:xfrm>
            <a:off x="5724525" y="3286125"/>
            <a:ext cx="2689225" cy="600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She </a:t>
            </a:r>
            <a:r>
              <a:rPr lang="en-US" sz="2200" i="1" dirty="0">
                <a:solidFill>
                  <a:srgbClr val="0000FF"/>
                </a:solidFill>
                <a:latin typeface="Corbel" pitchFamily="34" charset="0"/>
              </a:rPr>
              <a:t>brushes </a:t>
            </a:r>
            <a:r>
              <a:rPr lang="en-US" sz="2200" i="1" dirty="0">
                <a:solidFill>
                  <a:srgbClr val="FF0000"/>
                </a:solidFill>
                <a:latin typeface="Corbel" pitchFamily="34" charset="0"/>
              </a:rPr>
              <a:t>her</a:t>
            </a: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 teeth.</a:t>
            </a:r>
            <a:endParaRPr lang="en-US" sz="2200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E9C074-EA96-0D14-55D8-AE60C4024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4800"/>
            <a:ext cx="716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To describe actions performed to one’s body: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9116BF-72E4-0659-2FDC-9FC8EBA86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648200"/>
            <a:ext cx="7391400" cy="461963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subject + reflexive verb + definite article + part of body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AFA1FC-24FD-769F-CA35-CE2E9EB3C53B}"/>
              </a:ext>
            </a:extLst>
          </p:cNvPr>
          <p:cNvSpPr/>
          <p:nvPr/>
        </p:nvSpPr>
        <p:spPr>
          <a:xfrm>
            <a:off x="1828800" y="5368925"/>
            <a:ext cx="2971800" cy="1184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We are combing our hair.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He shaved his head.</a:t>
            </a:r>
            <a:endParaRPr lang="en-US" sz="2200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D3E14F-332E-AF53-0AD3-74CED4DCA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5395913"/>
            <a:ext cx="38465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200" i="1">
                <a:latin typeface="Corbel" panose="020B0503020204020204" pitchFamily="34" charset="0"/>
              </a:rPr>
              <a:t>Nous </a:t>
            </a:r>
            <a:r>
              <a:rPr lang="en-US" altLang="en-US" sz="2200" i="1">
                <a:solidFill>
                  <a:srgbClr val="0000FF"/>
                </a:solidFill>
                <a:latin typeface="Corbel" panose="020B0503020204020204" pitchFamily="34" charset="0"/>
              </a:rPr>
              <a:t>nous peignons </a:t>
            </a:r>
            <a:r>
              <a:rPr lang="en-US" altLang="en-US" sz="2200" i="1">
                <a:solidFill>
                  <a:srgbClr val="FF0000"/>
                </a:solidFill>
                <a:latin typeface="Corbel" panose="020B0503020204020204" pitchFamily="34" charset="0"/>
              </a:rPr>
              <a:t>les</a:t>
            </a:r>
            <a:r>
              <a:rPr lang="en-US" altLang="en-US" sz="2200" i="1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200" i="1">
                <a:solidFill>
                  <a:schemeClr val="tx1"/>
                </a:solidFill>
                <a:latin typeface="Corbel" panose="020B0503020204020204" pitchFamily="34" charset="0"/>
              </a:rPr>
              <a:t>cheveux.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CA7204-B61B-1DE3-6AB1-D15E7AC7CCCD}"/>
              </a:ext>
            </a:extLst>
          </p:cNvPr>
          <p:cNvSpPr/>
          <p:nvPr/>
        </p:nvSpPr>
        <p:spPr>
          <a:xfrm>
            <a:off x="4840288" y="5953125"/>
            <a:ext cx="2316162" cy="600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i="1" dirty="0">
                <a:solidFill>
                  <a:schemeClr val="tx2"/>
                </a:solidFill>
                <a:latin typeface="Corbel" pitchFamily="34" charset="0"/>
              </a:rPr>
              <a:t>Il </a:t>
            </a:r>
            <a:r>
              <a:rPr lang="en-US" sz="2200" i="1" dirty="0" err="1">
                <a:solidFill>
                  <a:srgbClr val="0000FF"/>
                </a:solidFill>
                <a:latin typeface="Corbel" pitchFamily="34" charset="0"/>
              </a:rPr>
              <a:t>s’est</a:t>
            </a:r>
            <a:r>
              <a:rPr lang="en-US" sz="2200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200" i="1" dirty="0" err="1">
                <a:solidFill>
                  <a:srgbClr val="0000FF"/>
                </a:solidFill>
                <a:latin typeface="Corbel" pitchFamily="34" charset="0"/>
              </a:rPr>
              <a:t>rasé</a:t>
            </a:r>
            <a:r>
              <a:rPr lang="en-US" sz="2200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200" i="1" dirty="0">
                <a:solidFill>
                  <a:srgbClr val="FF0000"/>
                </a:solidFill>
                <a:latin typeface="Corbel" pitchFamily="34" charset="0"/>
              </a:rPr>
              <a:t>la</a:t>
            </a:r>
            <a:r>
              <a:rPr lang="en-US" sz="2200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200" i="1" dirty="0">
                <a:latin typeface="Corbel" pitchFamily="34" charset="0"/>
              </a:rPr>
              <a:t>tête.</a:t>
            </a:r>
            <a:r>
              <a:rPr lang="en-US" sz="2200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endParaRPr lang="en-US" sz="2200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2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>
            <a:extLst>
              <a:ext uri="{FF2B5EF4-FFF2-40B4-BE49-F238E27FC236}">
                <a16:creationId xmlns:a16="http://schemas.microsoft.com/office/drawing/2014/main" id="{C703C9E5-6CC3-CE1F-4951-1718DE38C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685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</a:t>
            </a:r>
          </a:p>
        </p:txBody>
      </p:sp>
      <p:sp>
        <p:nvSpPr>
          <p:cNvPr id="38915" name="TextBox 3">
            <a:extLst>
              <a:ext uri="{FF2B5EF4-FFF2-40B4-BE49-F238E27FC236}">
                <a16:creationId xmlns:a16="http://schemas.microsoft.com/office/drawing/2014/main" id="{F7DA3EB0-EA3C-8AA3-78F8-447CA5389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1676400"/>
            <a:ext cx="716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DIRECT or INDIRECT Object?</a:t>
            </a:r>
          </a:p>
        </p:txBody>
      </p:sp>
      <p:sp>
        <p:nvSpPr>
          <p:cNvPr id="38916" name="TextBox 8">
            <a:extLst>
              <a:ext uri="{FF2B5EF4-FFF2-40B4-BE49-F238E27FC236}">
                <a16:creationId xmlns:a16="http://schemas.microsoft.com/office/drawing/2014/main" id="{21214D8D-8A2D-A91A-A5DE-0E1DB7E30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09800"/>
            <a:ext cx="2438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Je </a:t>
            </a:r>
            <a:r>
              <a:rPr lang="en-US" altLang="en-US" sz="26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me </a:t>
            </a: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réveille.</a:t>
            </a:r>
          </a:p>
        </p:txBody>
      </p:sp>
      <p:sp>
        <p:nvSpPr>
          <p:cNvPr id="38917" name="TextBox 8">
            <a:extLst>
              <a:ext uri="{FF2B5EF4-FFF2-40B4-BE49-F238E27FC236}">
                <a16:creationId xmlns:a16="http://schemas.microsoft.com/office/drawing/2014/main" id="{58C2A8ED-23B2-39C9-C95A-A4A05CD4E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6695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 wake up </a:t>
            </a:r>
            <a:r>
              <a: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who?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77951EE-685D-DD5F-4838-A2B275D4E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2098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myself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77EDC4DA-BE1C-468F-94A1-9E8BFF3E6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51075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DO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68E249-0AA6-AA12-9501-E44157C79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708275"/>
            <a:ext cx="2895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Ils </a:t>
            </a:r>
            <a:r>
              <a:rPr lang="en-US" altLang="en-US" sz="26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se </a:t>
            </a: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sont habillés.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AC6F88E7-5BFD-AE43-0020-23FD66901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738438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They dressed </a:t>
            </a:r>
            <a:r>
              <a: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who?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064E6F85-4AB9-E41E-370F-7711D906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7384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themselves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E7AD1E-CD97-57A2-A9AB-CDA8E1324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41675"/>
            <a:ext cx="2895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Tu vas </a:t>
            </a:r>
            <a:r>
              <a:rPr lang="en-US" altLang="en-US" sz="26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te </a:t>
            </a: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raser.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2D874E0A-6247-D15D-8B89-C2C4B433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76600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You are going to shave </a:t>
            </a:r>
            <a:r>
              <a: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who?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0FCD8557-9045-AA4E-B22B-A35ABBC9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yourself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574FAF-2159-B992-8CB9-9C3959F0C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2895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Nous </a:t>
            </a:r>
            <a:r>
              <a:rPr lang="en-US" altLang="en-US" sz="26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lavons.</a:t>
            </a: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AA39767A-3343-6CA4-A59C-0FE38287F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79095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We wash </a:t>
            </a:r>
            <a:r>
              <a: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who?</a:t>
            </a: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D612759B-DA78-3E07-DEF3-672D34468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7290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ourselves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90A221-931E-869D-9F7D-91084B209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65675"/>
            <a:ext cx="350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Elle </a:t>
            </a:r>
            <a:r>
              <a:rPr lang="en-US" altLang="en-US" sz="26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se </a:t>
            </a: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brosse les dents.</a:t>
            </a: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93C47E6-FE3B-9594-F256-96025689F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8006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She brushes </a:t>
            </a:r>
            <a:r>
              <a: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what?</a:t>
            </a: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C35AA83F-4064-013F-2E9A-4AA49E30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7196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the teeth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D1757B84-ABBB-1D4E-3215-24A6C802D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16255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She brushes </a:t>
            </a:r>
            <a:r>
              <a: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whose?</a:t>
            </a:r>
          </a:p>
        </p:txBody>
      </p:sp>
      <p:sp>
        <p:nvSpPr>
          <p:cNvPr id="23" name="TextBox 8">
            <a:extLst>
              <a:ext uri="{FF2B5EF4-FFF2-40B4-BE49-F238E27FC236}">
                <a16:creationId xmlns:a16="http://schemas.microsoft.com/office/drawing/2014/main" id="{AE8FEDC6-C22C-A251-2DC7-C8855AA0B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1006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of herself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7233C8-13C1-CA27-6073-B859EE8FE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32475"/>
            <a:ext cx="3505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Je vais </a:t>
            </a:r>
            <a:r>
              <a:rPr lang="en-US" altLang="en-US" sz="26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me </a:t>
            </a: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peigner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les cheveux. </a:t>
            </a:r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id="{A33D6077-E9C3-5503-34EF-302D64F73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9436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 comb </a:t>
            </a:r>
            <a:r>
              <a: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what?</a:t>
            </a:r>
          </a:p>
        </p:txBody>
      </p:sp>
      <p:sp>
        <p:nvSpPr>
          <p:cNvPr id="26" name="TextBox 8">
            <a:extLst>
              <a:ext uri="{FF2B5EF4-FFF2-40B4-BE49-F238E27FC236}">
                <a16:creationId xmlns:a16="http://schemas.microsoft.com/office/drawing/2014/main" id="{088B88F8-1C8C-CE47-A38E-D1849A127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30555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 comb </a:t>
            </a:r>
            <a:r>
              <a: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whose?</a:t>
            </a: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E52AD13E-7CE9-3245-41AA-F0BFC3FF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26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the hair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" name="TextBox 8">
            <a:extLst>
              <a:ext uri="{FF2B5EF4-FFF2-40B4-BE49-F238E27FC236}">
                <a16:creationId xmlns:a16="http://schemas.microsoft.com/office/drawing/2014/main" id="{5233A0CF-9C24-7DFD-2379-FF2BD206D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2436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of myself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" name="TextBox 8">
            <a:extLst>
              <a:ext uri="{FF2B5EF4-FFF2-40B4-BE49-F238E27FC236}">
                <a16:creationId xmlns:a16="http://schemas.microsoft.com/office/drawing/2014/main" id="{8DFFF0B3-162E-B7BD-38E1-355AC7A94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384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DO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EFA03A54-743C-C9DC-4741-01B846CB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766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DO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" name="TextBox 8">
            <a:extLst>
              <a:ext uri="{FF2B5EF4-FFF2-40B4-BE49-F238E27FC236}">
                <a16:creationId xmlns:a16="http://schemas.microsoft.com/office/drawing/2014/main" id="{8557C5FE-52C7-6EC5-1E89-4BDAB134F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DO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" name="TextBox 8">
            <a:extLst>
              <a:ext uri="{FF2B5EF4-FFF2-40B4-BE49-F238E27FC236}">
                <a16:creationId xmlns:a16="http://schemas.microsoft.com/office/drawing/2014/main" id="{DC154A79-B9BC-160D-A184-59FA8D42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958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IO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" name="TextBox 8">
            <a:extLst>
              <a:ext uri="{FF2B5EF4-FFF2-40B4-BE49-F238E27FC236}">
                <a16:creationId xmlns:a16="http://schemas.microsoft.com/office/drawing/2014/main" id="{B5B7B2D4-4B8B-3589-55DB-E36A9D41F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IO</a:t>
            </a:r>
            <a:endParaRPr lang="en-US" altLang="en-US" sz="2400" i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5">
            <a:extLst>
              <a:ext uri="{FF2B5EF4-FFF2-40B4-BE49-F238E27FC236}">
                <a16:creationId xmlns:a16="http://schemas.microsoft.com/office/drawing/2014/main" id="{0A44729D-E270-B466-B122-2A72F894F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685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</a:t>
            </a:r>
          </a:p>
        </p:txBody>
      </p:sp>
      <p:sp>
        <p:nvSpPr>
          <p:cNvPr id="39939" name="TextBox 45">
            <a:extLst>
              <a:ext uri="{FF2B5EF4-FFF2-40B4-BE49-F238E27FC236}">
                <a16:creationId xmlns:a16="http://schemas.microsoft.com/office/drawing/2014/main" id="{67D03333-6E5D-9165-FBF1-06AD540DF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240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AU PASSÉ COMPOSÉ</a:t>
            </a:r>
          </a:p>
        </p:txBody>
      </p:sp>
      <p:sp>
        <p:nvSpPr>
          <p:cNvPr id="39940" name="TextBox 47">
            <a:extLst>
              <a:ext uri="{FF2B5EF4-FFF2-40B4-BE49-F238E27FC236}">
                <a16:creationId xmlns:a16="http://schemas.microsoft.com/office/drawing/2014/main" id="{4E2D0499-BEF8-039E-E1F3-F1F0E3316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828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In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general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, the past participle agrees with the subject:</a:t>
            </a:r>
          </a:p>
        </p:txBody>
      </p:sp>
      <p:sp>
        <p:nvSpPr>
          <p:cNvPr id="39941" name="TextBox 49">
            <a:extLst>
              <a:ext uri="{FF2B5EF4-FFF2-40B4-BE49-F238E27FC236}">
                <a16:creationId xmlns:a16="http://schemas.microsoft.com/office/drawing/2014/main" id="{98419787-1BB6-48A0-5B17-A7ABBA7BD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590800"/>
            <a:ext cx="6846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Marc s’est promen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.      Mélanie s’est promen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aussi.</a:t>
            </a:r>
            <a:endParaRPr lang="en-US" altLang="en-US" sz="2400" b="1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8" name="TextBox 47">
            <a:extLst>
              <a:ext uri="{FF2B5EF4-FFF2-40B4-BE49-F238E27FC236}">
                <a16:creationId xmlns:a16="http://schemas.microsoft.com/office/drawing/2014/main" id="{0E628C53-A2F8-A156-07C1-FD276E3C0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0386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However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, there is </a:t>
            </a:r>
            <a:r>
              <a:rPr lang="en-US" altLang="en-US" sz="2400">
                <a:solidFill>
                  <a:srgbClr val="0000FF"/>
                </a:solidFill>
                <a:latin typeface="Corbel" panose="020B0503020204020204" pitchFamily="34" charset="0"/>
              </a:rPr>
              <a:t>NO AGREEMENT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when talking about body parts: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679221-AF91-81D1-96FB-0AF123F7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945063"/>
            <a:ext cx="739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Paul et Vincent se sont lavé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.   Ils se sont lav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les cheveux.</a:t>
            </a:r>
            <a:endParaRPr lang="en-US" altLang="en-US" sz="240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8AD356-B33A-2BC7-4FE5-D773337D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956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Tu t’es réposé.                   Nous   </a:t>
            </a:r>
            <a:endParaRPr lang="en-US" altLang="en-US" sz="2400" b="1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A8DE2A-A854-24B4-7CD9-2E5DB1E2A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2004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nous sommes réposé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2AA469-A39A-6CFF-621F-9D13B5108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86400"/>
            <a:ext cx="548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Marie s’est levé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. 		  Elle</a:t>
            </a:r>
            <a:endParaRPr lang="en-US" altLang="en-US" sz="2400" b="1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E7A6C3-2D19-7A74-D5B3-BE53934D9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491163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s’est  lev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la main.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646EB2-1DA4-C0AE-86CC-A75BBBAA2E4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5948363"/>
            <a:ext cx="685800" cy="604837"/>
            <a:chOff x="2438400" y="6024265"/>
            <a:chExt cx="685800" cy="605135"/>
          </a:xfrm>
        </p:grpSpPr>
        <p:sp>
          <p:nvSpPr>
            <p:cNvPr id="39955" name="TextBox 8">
              <a:extLst>
                <a:ext uri="{FF2B5EF4-FFF2-40B4-BE49-F238E27FC236}">
                  <a16:creationId xmlns:a16="http://schemas.microsoft.com/office/drawing/2014/main" id="{0F60B12A-6A64-F443-0317-DEF741CA9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6229290"/>
              <a:ext cx="685800" cy="40011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  <a:latin typeface="Corbel" panose="020B0503020204020204" pitchFamily="34" charset="0"/>
                  <a:ea typeface="ＭＳ Ｐゴシック" panose="020B0600070205080204" pitchFamily="34" charset="-128"/>
                </a:rPr>
                <a:t>DO</a:t>
              </a:r>
              <a:endPara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endParaRPr>
            </a:p>
          </p:txBody>
        </p:sp>
        <p:cxnSp>
          <p:nvCxnSpPr>
            <p:cNvPr id="39956" name="Straight Arrow Connector 2">
              <a:extLst>
                <a:ext uri="{FF2B5EF4-FFF2-40B4-BE49-F238E27FC236}">
                  <a16:creationId xmlns:a16="http://schemas.microsoft.com/office/drawing/2014/main" id="{2F7B0505-4F09-1325-EE6E-376A51056266}"/>
                </a:ext>
              </a:extLst>
            </p:cNvPr>
            <p:cNvCxnSpPr>
              <a:cxnSpLocks noChangeShapeType="1"/>
              <a:stCxn id="39955" idx="0"/>
            </p:cNvCxnSpPr>
            <p:nvPr/>
          </p:nvCxnSpPr>
          <p:spPr bwMode="auto">
            <a:xfrm flipV="1">
              <a:off x="2781300" y="6024265"/>
              <a:ext cx="0" cy="2050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E4F1BB-73A3-71FC-ED28-DF2215EA1412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5943600"/>
            <a:ext cx="685800" cy="604838"/>
            <a:chOff x="2438400" y="6024265"/>
            <a:chExt cx="685800" cy="605135"/>
          </a:xfrm>
        </p:grpSpPr>
        <p:sp>
          <p:nvSpPr>
            <p:cNvPr id="39953" name="TextBox 8">
              <a:extLst>
                <a:ext uri="{FF2B5EF4-FFF2-40B4-BE49-F238E27FC236}">
                  <a16:creationId xmlns:a16="http://schemas.microsoft.com/office/drawing/2014/main" id="{E545EBFC-C4F4-918E-20FD-738BFDF42D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6229290"/>
              <a:ext cx="685800" cy="40011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  <a:latin typeface="Corbel" panose="020B0503020204020204" pitchFamily="34" charset="0"/>
                  <a:ea typeface="ＭＳ Ｐゴシック" panose="020B0600070205080204" pitchFamily="34" charset="-128"/>
                </a:rPr>
                <a:t>DO</a:t>
              </a:r>
              <a:endPara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endParaRPr>
            </a:p>
          </p:txBody>
        </p:sp>
        <p:cxnSp>
          <p:nvCxnSpPr>
            <p:cNvPr id="39954" name="Straight Arrow Connector 47">
              <a:extLst>
                <a:ext uri="{FF2B5EF4-FFF2-40B4-BE49-F238E27FC236}">
                  <a16:creationId xmlns:a16="http://schemas.microsoft.com/office/drawing/2014/main" id="{3ACDDA63-E82F-C462-5FB1-4EF91D8680E5}"/>
                </a:ext>
              </a:extLst>
            </p:cNvPr>
            <p:cNvCxnSpPr>
              <a:cxnSpLocks noChangeShapeType="1"/>
              <a:stCxn id="39953" idx="0"/>
            </p:cNvCxnSpPr>
            <p:nvPr/>
          </p:nvCxnSpPr>
          <p:spPr bwMode="auto">
            <a:xfrm flipV="1">
              <a:off x="2781300" y="6024265"/>
              <a:ext cx="0" cy="2050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E5A4703-24E0-0A7B-7B27-064228DBF52C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5943600"/>
            <a:ext cx="685800" cy="604838"/>
            <a:chOff x="2438400" y="6024265"/>
            <a:chExt cx="685800" cy="605135"/>
          </a:xfrm>
        </p:grpSpPr>
        <p:sp>
          <p:nvSpPr>
            <p:cNvPr id="39951" name="TextBox 8">
              <a:extLst>
                <a:ext uri="{FF2B5EF4-FFF2-40B4-BE49-F238E27FC236}">
                  <a16:creationId xmlns:a16="http://schemas.microsoft.com/office/drawing/2014/main" id="{AA6F8AC4-0DB2-59B5-8CCF-EB9DDA5EE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6229290"/>
              <a:ext cx="685800" cy="40011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  <a:latin typeface="Corbel" panose="020B0503020204020204" pitchFamily="34" charset="0"/>
                  <a:ea typeface="ＭＳ Ｐゴシック" panose="020B0600070205080204" pitchFamily="34" charset="-128"/>
                </a:rPr>
                <a:t>IO</a:t>
              </a:r>
              <a:endParaRPr lang="en-US" altLang="en-US" sz="2000" i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endParaRPr>
            </a:p>
          </p:txBody>
        </p:sp>
        <p:cxnSp>
          <p:nvCxnSpPr>
            <p:cNvPr id="39952" name="Straight Arrow Connector 56">
              <a:extLst>
                <a:ext uri="{FF2B5EF4-FFF2-40B4-BE49-F238E27FC236}">
                  <a16:creationId xmlns:a16="http://schemas.microsoft.com/office/drawing/2014/main" id="{6A09621B-4742-3A94-C1CA-1F46338ADBC6}"/>
                </a:ext>
              </a:extLst>
            </p:cNvPr>
            <p:cNvCxnSpPr>
              <a:cxnSpLocks noChangeShapeType="1"/>
              <a:stCxn id="39951" idx="0"/>
            </p:cNvCxnSpPr>
            <p:nvPr/>
          </p:nvCxnSpPr>
          <p:spPr bwMode="auto">
            <a:xfrm flipV="1">
              <a:off x="2781300" y="6024265"/>
              <a:ext cx="0" cy="2050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  <p:bldP spid="34" grpId="0"/>
      <p:bldP spid="3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">
            <a:extLst>
              <a:ext uri="{FF2B5EF4-FFF2-40B4-BE49-F238E27FC236}">
                <a16:creationId xmlns:a16="http://schemas.microsoft.com/office/drawing/2014/main" id="{DAC15FA2-A33F-3057-4DE1-2AEFCDCD7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685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LES VERBES RÉFLÉCHIS</a:t>
            </a:r>
          </a:p>
        </p:txBody>
      </p:sp>
      <p:sp>
        <p:nvSpPr>
          <p:cNvPr id="40963" name="Text Box 5">
            <a:extLst>
              <a:ext uri="{FF2B5EF4-FFF2-40B4-BE49-F238E27FC236}">
                <a16:creationId xmlns:a16="http://schemas.microsoft.com/office/drawing/2014/main" id="{C0935F4E-5B6F-1193-8D02-D574E4272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600200"/>
            <a:ext cx="7391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Asking questions with INVERSION: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en-US" altLang="en-US" sz="100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présent:		Comment 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t’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appelles-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tu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6F46F1-9BB6-D2B6-F16C-5D9D96C40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91000"/>
            <a:ext cx="63023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infintive:		Quand vas-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tu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 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réveiller?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2E39A0-8343-4870-E172-49FB42805BBD}"/>
              </a:ext>
            </a:extLst>
          </p:cNvPr>
          <p:cNvSpPr/>
          <p:nvPr/>
        </p:nvSpPr>
        <p:spPr>
          <a:xfrm>
            <a:off x="1447800" y="5638800"/>
            <a:ext cx="7608888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en-US" sz="2400" dirty="0">
                <a:latin typeface="Corbel" pitchFamily="34" charset="0"/>
              </a:rPr>
              <a:t>passé </a:t>
            </a:r>
            <a:r>
              <a:rPr lang="en-US" altLang="en-US" sz="2400" dirty="0" err="1">
                <a:latin typeface="Corbel" pitchFamily="34" charset="0"/>
              </a:rPr>
              <a:t>composé</a:t>
            </a:r>
            <a:r>
              <a:rPr lang="en-US" altLang="en-US" sz="2400" dirty="0">
                <a:latin typeface="Corbel" pitchFamily="34" charset="0"/>
              </a:rPr>
              <a:t>:	À </a:t>
            </a:r>
            <a:r>
              <a:rPr lang="en-US" altLang="en-US" sz="2400" dirty="0" err="1">
                <a:latin typeface="Corbel" pitchFamily="34" charset="0"/>
              </a:rPr>
              <a:t>quelle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heure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t’</a:t>
            </a:r>
            <a:r>
              <a:rPr lang="en-US" altLang="en-US" sz="2400" dirty="0" err="1">
                <a:latin typeface="Corbel" pitchFamily="34" charset="0"/>
              </a:rPr>
              <a:t>es</a:t>
            </a:r>
            <a:r>
              <a:rPr lang="en-US" altLang="en-US" sz="2400" dirty="0">
                <a:latin typeface="Corbel" pitchFamily="34" charset="0"/>
              </a:rPr>
              <a:t> –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levé</a:t>
            </a:r>
            <a:r>
              <a:rPr lang="en-US" altLang="en-US" sz="2400" dirty="0">
                <a:latin typeface="Corbel" pitchFamily="34" charset="0"/>
              </a:rPr>
              <a:t>?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		</a:t>
            </a:r>
            <a:endParaRPr lang="en-US" sz="1600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E453D6-65BD-291A-BF24-2CDF4651E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200400"/>
            <a:ext cx="1905000" cy="369888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reflexive pronoun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8D5748-729C-768A-E436-22A166833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33600"/>
            <a:ext cx="1741488" cy="369888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subject pronoun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09D16D-5C81-65EA-2A30-1352911CF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733800"/>
            <a:ext cx="1905000" cy="369888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reflexive pronoun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1D750B-B642-660D-0049-7D0FF7FE8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4887913"/>
            <a:ext cx="1741487" cy="369887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subject pronoun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B35C21-E449-5D1E-DCCC-803FED5CE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335713"/>
            <a:ext cx="1905000" cy="369887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reflexive pronoun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31560E-3E9E-5090-E7EE-D428E8D92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181600"/>
            <a:ext cx="1741488" cy="369888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subject pronoun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7764A56-057E-C646-08C7-80F736AFAF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753100" y="30480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343DA02-50B5-B399-1017-78F3F35505B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32475" y="4735513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043A3DC-81FB-C831-5A99-D82B435DB89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72200" y="6172200"/>
            <a:ext cx="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B60A039-B3B9-017A-3E09-4E624CF89B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62800" y="2511425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C79D7A0-C900-F484-91F4-80F804D86A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48400" y="41148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B4B722-5E13-62EF-3F3F-89445DDFE7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10400" y="55626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 animBg="1"/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>
            <a:extLst>
              <a:ext uri="{FF2B5EF4-FFF2-40B4-BE49-F238E27FC236}">
                <a16:creationId xmlns:a16="http://schemas.microsoft.com/office/drawing/2014/main" id="{3E19EB14-F77C-316E-CFA8-D676EF7AC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L’IMPÉRATIF</a:t>
            </a:r>
          </a:p>
        </p:txBody>
      </p:sp>
      <p:sp>
        <p:nvSpPr>
          <p:cNvPr id="41987" name="Text Box 6">
            <a:extLst>
              <a:ext uri="{FF2B5EF4-FFF2-40B4-BE49-F238E27FC236}">
                <a16:creationId xmlns:a16="http://schemas.microsoft.com/office/drawing/2014/main" id="{9C909B91-AF0F-45A7-64F8-7D4D23DE5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00188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latin typeface="Corbel" panose="020B0503020204020204" pitchFamily="34" charset="0"/>
              </a:rPr>
              <a:t>used to make suggestions, give orders and advice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E4423A-D413-E827-52F3-ADA8F8724903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133600"/>
          <a:ext cx="8077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parler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finir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vendre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être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aller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011" name="Text Box 141">
            <a:extLst>
              <a:ext uri="{FF2B5EF4-FFF2-40B4-BE49-F238E27FC236}">
                <a16:creationId xmlns:a16="http://schemas.microsoft.com/office/drawing/2014/main" id="{5A84F8C1-464D-0356-2BB0-56527DD30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57513"/>
            <a:ext cx="9144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(tu)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  <a:p>
            <a:pPr>
              <a:spcBef>
                <a:spcPts val="24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(nous)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(vous)</a:t>
            </a:r>
            <a:endParaRPr lang="en-US" altLang="en-US" sz="1800" b="1">
              <a:solidFill>
                <a:schemeClr val="bg2"/>
              </a:solidFill>
              <a:latin typeface="Corbel" panose="020B0503020204020204" pitchFamily="34" charset="0"/>
            </a:endParaRPr>
          </a:p>
        </p:txBody>
      </p:sp>
      <p:sp>
        <p:nvSpPr>
          <p:cNvPr id="7" name="Text Box 139">
            <a:extLst>
              <a:ext uri="{FF2B5EF4-FFF2-40B4-BE49-F238E27FC236}">
                <a16:creationId xmlns:a16="http://schemas.microsoft.com/office/drawing/2014/main" id="{A28DC409-46BB-03C9-852F-D67797113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97188"/>
            <a:ext cx="1295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parl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8" name="Text Box 142">
            <a:extLst>
              <a:ext uri="{FF2B5EF4-FFF2-40B4-BE49-F238E27FC236}">
                <a16:creationId xmlns:a16="http://schemas.microsoft.com/office/drawing/2014/main" id="{99EAFD1B-EE8C-7EE4-06B5-AED217F3E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973388"/>
            <a:ext cx="14478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>
                <a:solidFill>
                  <a:srgbClr val="0000FF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issons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fin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issez</a:t>
            </a:r>
          </a:p>
        </p:txBody>
      </p:sp>
      <p:sp>
        <p:nvSpPr>
          <p:cNvPr id="9" name="Text Box 143">
            <a:extLst>
              <a:ext uri="{FF2B5EF4-FFF2-40B4-BE49-F238E27FC236}">
                <a16:creationId xmlns:a16="http://schemas.microsoft.com/office/drawing/2014/main" id="{996D47C2-11C6-0C68-76E5-00D9DD5AB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73388"/>
            <a:ext cx="1752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vend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0" name="Text Box 144">
            <a:extLst>
              <a:ext uri="{FF2B5EF4-FFF2-40B4-BE49-F238E27FC236}">
                <a16:creationId xmlns:a16="http://schemas.microsoft.com/office/drawing/2014/main" id="{2071BDFE-1C4B-7BF8-753F-B592731B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971800"/>
            <a:ext cx="1219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sois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soyons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soyez</a:t>
            </a:r>
          </a:p>
        </p:txBody>
      </p:sp>
      <p:sp>
        <p:nvSpPr>
          <p:cNvPr id="11" name="Text Box 144">
            <a:extLst>
              <a:ext uri="{FF2B5EF4-FFF2-40B4-BE49-F238E27FC236}">
                <a16:creationId xmlns:a16="http://schemas.microsoft.com/office/drawing/2014/main" id="{28089A71-DB3B-7836-E08E-1B86F624D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971800"/>
            <a:ext cx="914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v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a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all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latin typeface="Corbel" panose="020B0503020204020204" pitchFamily="34" charset="0"/>
              </a:rPr>
              <a:t>all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2" name="Text Box 68">
            <a:extLst>
              <a:ext uri="{FF2B5EF4-FFF2-40B4-BE49-F238E27FC236}">
                <a16:creationId xmlns:a16="http://schemas.microsoft.com/office/drawing/2014/main" id="{0FD39823-4B3C-2F3B-949B-82233FD24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76800"/>
            <a:ext cx="75438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>
                <a:latin typeface="Corbel" panose="020B0503020204020204" pitchFamily="34" charset="0"/>
              </a:rPr>
              <a:t>for all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–er </a:t>
            </a:r>
            <a:r>
              <a:rPr lang="en-US" altLang="en-US" sz="1800">
                <a:latin typeface="Corbel" panose="020B0503020204020204" pitchFamily="34" charset="0"/>
              </a:rPr>
              <a:t>verbs, including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aller</a:t>
            </a:r>
            <a:r>
              <a:rPr lang="en-US" altLang="en-US" sz="1800">
                <a:latin typeface="Corbel" panose="020B0503020204020204" pitchFamily="34" charset="0"/>
              </a:rPr>
              <a:t>, the</a:t>
            </a:r>
            <a:r>
              <a:rPr lang="en-US" altLang="en-US" sz="1800" b="1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–s </a:t>
            </a:r>
            <a:r>
              <a:rPr lang="en-US" altLang="en-US" sz="1800">
                <a:latin typeface="Corbel" panose="020B0503020204020204" pitchFamily="34" charset="0"/>
              </a:rPr>
              <a:t>of the 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</a:rPr>
              <a:t>tu</a:t>
            </a:r>
            <a:r>
              <a:rPr lang="en-US" altLang="en-US" sz="1800">
                <a:latin typeface="Corbel" panose="020B0503020204020204" pitchFamily="34" charset="0"/>
              </a:rPr>
              <a:t> form is dropped: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	  ex:   Tu parles anglais.   		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Parle</a:t>
            </a:r>
            <a:r>
              <a:rPr lang="en-US" altLang="en-US" sz="1800">
                <a:latin typeface="Corbel" panose="020B0503020204020204" pitchFamily="34" charset="0"/>
              </a:rPr>
              <a:t> français s’il te plaît.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          	            Tu vas au café. 		</a:t>
            </a:r>
            <a:r>
              <a:rPr lang="en-US" altLang="en-US" sz="1800" b="1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Va </a:t>
            </a:r>
            <a:r>
              <a:rPr lang="en-US" altLang="en-US" sz="1800">
                <a:latin typeface="Corbel" panose="020B0503020204020204" pitchFamily="34" charset="0"/>
              </a:rPr>
              <a:t>à la bibliothèque.</a:t>
            </a:r>
          </a:p>
        </p:txBody>
      </p:sp>
      <p:sp>
        <p:nvSpPr>
          <p:cNvPr id="13" name="Text Box 138">
            <a:extLst>
              <a:ext uri="{FF2B5EF4-FFF2-40B4-BE49-F238E27FC236}">
                <a16:creationId xmlns:a16="http://schemas.microsoft.com/office/drawing/2014/main" id="{081F4A2E-2498-7693-D700-BBD485744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96000"/>
            <a:ext cx="75438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>
                <a:latin typeface="Corbel" panose="020B0503020204020204" pitchFamily="34" charset="0"/>
              </a:rPr>
              <a:t>negative imperative: 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1800">
                <a:latin typeface="Corbel" panose="020B0503020204020204" pitchFamily="34" charset="0"/>
              </a:rPr>
              <a:t> + VERB +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1800">
                <a:solidFill>
                  <a:schemeClr val="bg2"/>
                </a:solidFill>
                <a:latin typeface="Corbel" panose="020B0503020204020204" pitchFamily="34" charset="0"/>
              </a:rPr>
              <a:t>	                   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Ne choisis pas </a:t>
            </a:r>
            <a:r>
              <a:rPr lang="en-US" altLang="en-US" sz="1800">
                <a:latin typeface="Corbel" panose="020B0503020204020204" pitchFamily="34" charset="0"/>
              </a:rPr>
              <a:t>ce blouson.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5">
            <a:extLst>
              <a:ext uri="{FF2B5EF4-FFF2-40B4-BE49-F238E27FC236}">
                <a16:creationId xmlns:a16="http://schemas.microsoft.com/office/drawing/2014/main" id="{C2E5E442-9BEB-DFF5-60DC-2C3DCC55E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5000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L’IMPÉRATIF</a:t>
            </a:r>
          </a:p>
        </p:txBody>
      </p:sp>
      <p:sp>
        <p:nvSpPr>
          <p:cNvPr id="43011" name="Text Box 6">
            <a:extLst>
              <a:ext uri="{FF2B5EF4-FFF2-40B4-BE49-F238E27FC236}">
                <a16:creationId xmlns:a16="http://schemas.microsoft.com/office/drawing/2014/main" id="{EAF94513-D31E-F1CF-4883-F5E0B60B9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757238"/>
            <a:ext cx="6553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i="1">
                <a:latin typeface="Corbel" panose="020B0503020204020204" pitchFamily="34" charset="0"/>
              </a:rPr>
              <a:t>with  </a:t>
            </a:r>
            <a:r>
              <a:rPr lang="en-US" altLang="en-US" sz="2400">
                <a:latin typeface="Corbel" panose="020B0503020204020204" pitchFamily="34" charset="0"/>
              </a:rPr>
              <a:t>REFLEXIVE VERBS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1E9CDA-4F3F-30B8-11DA-1CB6F4A4E4CF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022475"/>
          <a:ext cx="8610600" cy="237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322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affirmative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negative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75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142">
            <a:extLst>
              <a:ext uri="{FF2B5EF4-FFF2-40B4-BE49-F238E27FC236}">
                <a16:creationId xmlns:a16="http://schemas.microsoft.com/office/drawing/2014/main" id="{58D658C5-4526-7F6B-36E8-A501C7C62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49538"/>
            <a:ext cx="2476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Repose</a:t>
            </a: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-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toi!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Reposons</a:t>
            </a: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-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nous!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Reposez</a:t>
            </a: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-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vous!</a:t>
            </a:r>
          </a:p>
        </p:txBody>
      </p:sp>
      <p:sp>
        <p:nvSpPr>
          <p:cNvPr id="43024" name="Text Box 6">
            <a:extLst>
              <a:ext uri="{FF2B5EF4-FFF2-40B4-BE49-F238E27FC236}">
                <a16:creationId xmlns:a16="http://schemas.microsoft.com/office/drawing/2014/main" id="{9D4BE47E-09F2-E766-1383-C61F832D1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4049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reposer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000" i="1">
                <a:latin typeface="Corbel" panose="020B0503020204020204" pitchFamily="34" charset="0"/>
              </a:rPr>
              <a:t>= to rest</a:t>
            </a:r>
            <a:endParaRPr lang="en-US" altLang="en-US" sz="2400">
              <a:latin typeface="Corbel" panose="020B0503020204020204" pitchFamily="34" charset="0"/>
            </a:endParaRPr>
          </a:p>
        </p:txBody>
      </p:sp>
      <p:sp>
        <p:nvSpPr>
          <p:cNvPr id="7" name="Text Box 142">
            <a:extLst>
              <a:ext uri="{FF2B5EF4-FFF2-40B4-BE49-F238E27FC236}">
                <a16:creationId xmlns:a16="http://schemas.microsoft.com/office/drawing/2014/main" id="{E5E41B71-73B8-E5D0-385E-F5AD5ACA0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78113"/>
            <a:ext cx="1371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i="1">
                <a:solidFill>
                  <a:schemeClr val="tx1"/>
                </a:solidFill>
                <a:latin typeface="Corbel" panose="020B0503020204020204" pitchFamily="34" charset="0"/>
              </a:rPr>
              <a:t>Rest!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i="1">
                <a:solidFill>
                  <a:schemeClr val="tx1"/>
                </a:solidFill>
                <a:latin typeface="Corbel" panose="020B0503020204020204" pitchFamily="34" charset="0"/>
              </a:rPr>
              <a:t>Let’s rest!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i="1">
                <a:solidFill>
                  <a:schemeClr val="tx1"/>
                </a:solidFill>
                <a:latin typeface="Corbel" panose="020B0503020204020204" pitchFamily="34" charset="0"/>
              </a:rPr>
              <a:t>Rest!</a:t>
            </a:r>
          </a:p>
        </p:txBody>
      </p:sp>
      <p:sp>
        <p:nvSpPr>
          <p:cNvPr id="8" name="Text Box 142">
            <a:extLst>
              <a:ext uri="{FF2B5EF4-FFF2-40B4-BE49-F238E27FC236}">
                <a16:creationId xmlns:a16="http://schemas.microsoft.com/office/drawing/2014/main" id="{694254C0-9B1F-9851-73FF-5F77D8E54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47950"/>
            <a:ext cx="29337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Ne 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te repose </a:t>
            </a: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!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 nous reposons </a:t>
            </a: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!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Ne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 vous reposez </a:t>
            </a:r>
            <a:r>
              <a:rPr lang="en-US" altLang="en-US" sz="2200" b="1">
                <a:solidFill>
                  <a:srgbClr val="FF0000"/>
                </a:solidFill>
                <a:latin typeface="Corbel" panose="020B0503020204020204" pitchFamily="34" charset="0"/>
              </a:rPr>
              <a:t>pas</a:t>
            </a:r>
            <a:r>
              <a:rPr lang="en-US" altLang="en-US" sz="2200" b="1">
                <a:solidFill>
                  <a:srgbClr val="0000FF"/>
                </a:solidFill>
                <a:latin typeface="Corbel" panose="020B0503020204020204" pitchFamily="34" charset="0"/>
              </a:rPr>
              <a:t>!</a:t>
            </a:r>
          </a:p>
        </p:txBody>
      </p:sp>
      <p:sp>
        <p:nvSpPr>
          <p:cNvPr id="9" name="Text Box 142">
            <a:extLst>
              <a:ext uri="{FF2B5EF4-FFF2-40B4-BE49-F238E27FC236}">
                <a16:creationId xmlns:a16="http://schemas.microsoft.com/office/drawing/2014/main" id="{08ECAE11-BB0E-3A31-691B-31FDD2EF5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647950"/>
            <a:ext cx="1828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i="1">
                <a:solidFill>
                  <a:schemeClr val="tx1"/>
                </a:solidFill>
                <a:latin typeface="Corbel" panose="020B0503020204020204" pitchFamily="34" charset="0"/>
              </a:rPr>
              <a:t>Don’t rest!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Let’s not rest!</a:t>
            </a:r>
          </a:p>
          <a:p>
            <a:pPr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sz="2200" i="1">
                <a:solidFill>
                  <a:schemeClr val="tx1"/>
                </a:solidFill>
                <a:latin typeface="Corbel" panose="020B0503020204020204" pitchFamily="34" charset="0"/>
              </a:rPr>
              <a:t>Don’t rest!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FBE53A1-B4F5-F566-000A-C5202BAD498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219575"/>
            <a:ext cx="990600" cy="733425"/>
            <a:chOff x="1524000" y="4999910"/>
            <a:chExt cx="990600" cy="734200"/>
          </a:xfrm>
        </p:grpSpPr>
        <p:sp>
          <p:nvSpPr>
            <p:cNvPr id="43038" name="Text Box 138">
              <a:extLst>
                <a:ext uri="{FF2B5EF4-FFF2-40B4-BE49-F238E27FC236}">
                  <a16:creationId xmlns:a16="http://schemas.microsoft.com/office/drawing/2014/main" id="{95242FB3-3C67-8C00-A906-202177D8F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5334000"/>
              <a:ext cx="990600" cy="4001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spcAft>
                  <a:spcPts val="1200"/>
                </a:spcAft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en-US" sz="2000">
                  <a:latin typeface="Corbel" panose="020B0503020204020204" pitchFamily="34" charset="0"/>
                </a:rPr>
                <a:t>AFTER</a:t>
              </a:r>
              <a:endParaRPr lang="en-US" altLang="en-US" sz="1800">
                <a:latin typeface="Comic Sans MS" panose="030F0702030302020204" pitchFamily="66" charset="0"/>
              </a:endParaRPr>
            </a:p>
          </p:txBody>
        </p:sp>
        <p:cxnSp>
          <p:nvCxnSpPr>
            <p:cNvPr id="43039" name="Straight Arrow Connector 11">
              <a:extLst>
                <a:ext uri="{FF2B5EF4-FFF2-40B4-BE49-F238E27FC236}">
                  <a16:creationId xmlns:a16="http://schemas.microsoft.com/office/drawing/2014/main" id="{46C19CA5-27EC-22B6-9A0E-50A268E3F2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905000" y="4999910"/>
              <a:ext cx="0" cy="33409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A39AA30-0EFE-460C-2A44-9C913185F7A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219575"/>
            <a:ext cx="1219200" cy="733425"/>
            <a:chOff x="4724400" y="4999910"/>
            <a:chExt cx="1219200" cy="734200"/>
          </a:xfrm>
        </p:grpSpPr>
        <p:sp>
          <p:nvSpPr>
            <p:cNvPr id="43036" name="Text Box 138">
              <a:extLst>
                <a:ext uri="{FF2B5EF4-FFF2-40B4-BE49-F238E27FC236}">
                  <a16:creationId xmlns:a16="http://schemas.microsoft.com/office/drawing/2014/main" id="{4EA245CA-FB0E-FD54-795F-AD7127929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5334000"/>
              <a:ext cx="1219200" cy="4001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spcAft>
                  <a:spcPts val="1200"/>
                </a:spcAft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en-US" sz="2000">
                  <a:latin typeface="Corbel" panose="020B0503020204020204" pitchFamily="34" charset="0"/>
                </a:rPr>
                <a:t>BEFORE</a:t>
              </a:r>
              <a:endParaRPr lang="en-US" altLang="en-US" sz="1800">
                <a:latin typeface="Comic Sans MS" panose="030F0702030302020204" pitchFamily="66" charset="0"/>
              </a:endParaRPr>
            </a:p>
          </p:txBody>
        </p:sp>
        <p:cxnSp>
          <p:nvCxnSpPr>
            <p:cNvPr id="43037" name="Straight Arrow Connector 13">
              <a:extLst>
                <a:ext uri="{FF2B5EF4-FFF2-40B4-BE49-F238E27FC236}">
                  <a16:creationId xmlns:a16="http://schemas.microsoft.com/office/drawing/2014/main" id="{CEE5008E-224E-AEC7-B411-4539D8D6F1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05400" y="4999910"/>
              <a:ext cx="0" cy="33409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6AB724D-5312-6C1A-61C1-42A90DACB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54638"/>
            <a:ext cx="1235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se taire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B21CB5-2F09-A203-9966-3213086A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600" y="5354638"/>
            <a:ext cx="14732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be quiet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110F12-C3B5-FC77-38E5-9D5D23FD6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5354638"/>
            <a:ext cx="359251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Tais-toi!	Taisez-vous!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45B915-AFBD-4377-637A-BF22F6471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907088"/>
            <a:ext cx="139065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s’asseoir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36625DF-660C-3B77-0250-85DFCC6C9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600" y="5907088"/>
            <a:ext cx="1543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to sit down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A566ED-F19D-9BAF-1CB8-8028907A4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5907088"/>
            <a:ext cx="3841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Assieds-toi!	Asseyez-vous!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337D82BA-B36F-AAC0-B2EB-5FBECA8A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14478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spc="100" dirty="0">
                <a:solidFill>
                  <a:srgbClr val="FF0000"/>
                </a:solidFill>
                <a:latin typeface="Corbel" charset="0"/>
              </a:rPr>
              <a:t>ALLER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7171" name="Line 33">
            <a:extLst>
              <a:ext uri="{FF2B5EF4-FFF2-40B4-BE49-F238E27FC236}">
                <a16:creationId xmlns:a16="http://schemas.microsoft.com/office/drawing/2014/main" id="{308C93E0-F2DA-00F5-3035-5930FE3B4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2812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4">
            <a:extLst>
              <a:ext uri="{FF2B5EF4-FFF2-40B4-BE49-F238E27FC236}">
                <a16:creationId xmlns:a16="http://schemas.microsoft.com/office/drawing/2014/main" id="{50226005-77D0-B739-CE60-6178C202E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7384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35">
            <a:extLst>
              <a:ext uri="{FF2B5EF4-FFF2-40B4-BE49-F238E27FC236}">
                <a16:creationId xmlns:a16="http://schemas.microsoft.com/office/drawing/2014/main" id="{E9EB10CA-1232-5140-198F-C93F6D3D5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8240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36">
            <a:extLst>
              <a:ext uri="{FF2B5EF4-FFF2-40B4-BE49-F238E27FC236}">
                <a16:creationId xmlns:a16="http://schemas.microsoft.com/office/drawing/2014/main" id="{DF03D3F4-1AE6-DE26-0CE4-BB6C3E6D3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430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1720AA2D-1113-86A8-1411-EA6E49081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43075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</a:t>
            </a:r>
          </a:p>
        </p:txBody>
      </p:sp>
      <p:sp>
        <p:nvSpPr>
          <p:cNvPr id="7176" name="Text Box 39">
            <a:extLst>
              <a:ext uri="{FF2B5EF4-FFF2-40B4-BE49-F238E27FC236}">
                <a16:creationId xmlns:a16="http://schemas.microsoft.com/office/drawing/2014/main" id="{754286F1-2904-27A7-18AC-97B576C44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812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7177" name="Text Box 40">
            <a:extLst>
              <a:ext uri="{FF2B5EF4-FFF2-40B4-BE49-F238E27FC236}">
                <a16:creationId xmlns:a16="http://schemas.microsoft.com/office/drawing/2014/main" id="{07221D33-61B4-C5FF-8B94-6E5BEAF76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09875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 / on</a:t>
            </a:r>
          </a:p>
        </p:txBody>
      </p:sp>
      <p:sp>
        <p:nvSpPr>
          <p:cNvPr id="7178" name="Text Box 43">
            <a:extLst>
              <a:ext uri="{FF2B5EF4-FFF2-40B4-BE49-F238E27FC236}">
                <a16:creationId xmlns:a16="http://schemas.microsoft.com/office/drawing/2014/main" id="{1D6CFAED-99D0-3C36-80AB-04D371C99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7430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7179" name="Text Box 45">
            <a:extLst>
              <a:ext uri="{FF2B5EF4-FFF2-40B4-BE49-F238E27FC236}">
                <a16:creationId xmlns:a16="http://schemas.microsoft.com/office/drawing/2014/main" id="{B4339B29-92AA-E0FA-9AEA-44CCC1BC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12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7180" name="Text Box 46">
            <a:extLst>
              <a:ext uri="{FF2B5EF4-FFF2-40B4-BE49-F238E27FC236}">
                <a16:creationId xmlns:a16="http://schemas.microsoft.com/office/drawing/2014/main" id="{F99A12CA-57A2-A65A-5DE6-7461A1317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8146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4AE06059-BF8B-F360-528E-252491F52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812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C455C6D9-41C2-5047-44AA-E28E936F5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146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B57EE476-DAFE-F464-52EB-6B0D0D882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7430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FB701089-5621-070A-D9B5-83A308B85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81238"/>
            <a:ext cx="1828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allez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87EF9F2F-3447-66FC-D96C-FC3B5DB8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146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vont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B39932-DFBC-BC7A-201C-35622C84A1ED}"/>
              </a:ext>
            </a:extLst>
          </p:cNvPr>
          <p:cNvSpPr/>
          <p:nvPr/>
        </p:nvSpPr>
        <p:spPr>
          <a:xfrm>
            <a:off x="3079750" y="609600"/>
            <a:ext cx="9112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>
                <a:solidFill>
                  <a:schemeClr val="tx2"/>
                </a:solidFill>
                <a:latin typeface="Corbel" charset="0"/>
              </a:rPr>
              <a:t>to go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20C4C64C-FED6-2D46-C1D9-554F45E89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733800"/>
            <a:ext cx="4038600" cy="1262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dirty="0">
                <a:latin typeface="Corbel" charset="0"/>
              </a:rPr>
              <a:t>prepositions used with </a:t>
            </a:r>
            <a:r>
              <a:rPr lang="en-US" sz="2200" dirty="0" err="1">
                <a:solidFill>
                  <a:srgbClr val="0000FF"/>
                </a:solidFill>
                <a:latin typeface="Corbel" charset="0"/>
              </a:rPr>
              <a:t>aller</a:t>
            </a:r>
            <a:r>
              <a:rPr lang="en-US" sz="2200" dirty="0">
                <a:latin typeface="Corbel" charset="0"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lang="en-US" sz="2200" i="1" spc="100" dirty="0">
                <a:latin typeface="Corbel" charset="0"/>
              </a:rPr>
              <a:t>	</a:t>
            </a:r>
            <a:r>
              <a:rPr lang="en-US" sz="2200" spc="100" dirty="0">
                <a:latin typeface="Corbel" charset="0"/>
              </a:rPr>
              <a:t>à</a:t>
            </a:r>
          </a:p>
          <a:p>
            <a:pPr>
              <a:spcBef>
                <a:spcPts val="600"/>
              </a:spcBef>
              <a:defRPr/>
            </a:pPr>
            <a:r>
              <a:rPr lang="en-US" sz="2200" spc="100" dirty="0">
                <a:latin typeface="Corbel" charset="0"/>
              </a:rPr>
              <a:t>	chez	</a:t>
            </a:r>
            <a:endParaRPr lang="en-US" sz="2200" i="1" dirty="0">
              <a:latin typeface="Corbe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BB98F0-6D9E-8962-DCC4-539AC651E3B6}"/>
              </a:ext>
            </a:extLst>
          </p:cNvPr>
          <p:cNvSpPr/>
          <p:nvPr/>
        </p:nvSpPr>
        <p:spPr>
          <a:xfrm>
            <a:off x="3429000" y="4191000"/>
            <a:ext cx="11430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to, at, for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73B585-455E-1BF9-4CD1-A5558493DD53}"/>
              </a:ext>
            </a:extLst>
          </p:cNvPr>
          <p:cNvSpPr/>
          <p:nvPr/>
        </p:nvSpPr>
        <p:spPr>
          <a:xfrm>
            <a:off x="3429000" y="4572000"/>
            <a:ext cx="19907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home of , place of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84C2B070-DD57-87A6-A3FA-4E6821499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48275"/>
            <a:ext cx="6248400" cy="1077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i="1" spc="100" dirty="0" err="1">
                <a:latin typeface="Corbel" charset="0"/>
              </a:rPr>
              <a:t>Exemples</a:t>
            </a:r>
            <a:r>
              <a:rPr lang="en-US" i="1" spc="100" dirty="0">
                <a:latin typeface="Corbel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pc="100" dirty="0">
                <a:latin typeface="Corbel" charset="0"/>
              </a:rPr>
              <a:t>	</a:t>
            </a:r>
            <a:r>
              <a:rPr lang="en-US" dirty="0">
                <a:latin typeface="Corbel" charset="0"/>
              </a:rPr>
              <a:t>Je</a:t>
            </a:r>
            <a:r>
              <a:rPr lang="en-US" spc="100" dirty="0">
                <a:latin typeface="Corbel" charset="0"/>
              </a:rPr>
              <a:t> ______ </a:t>
            </a:r>
            <a:r>
              <a:rPr lang="en-US" dirty="0">
                <a:latin typeface="Corbel" charset="0"/>
              </a:rPr>
              <a:t>au </a:t>
            </a:r>
            <a:r>
              <a:rPr lang="en-US" dirty="0" err="1">
                <a:latin typeface="Corbel" charset="0"/>
              </a:rPr>
              <a:t>musée</a:t>
            </a:r>
            <a:r>
              <a:rPr lang="en-US" spc="100" dirty="0">
                <a:latin typeface="Corbel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pc="100" dirty="0">
                <a:latin typeface="Corbel" charset="0"/>
              </a:rPr>
              <a:t>	</a:t>
            </a:r>
            <a:r>
              <a:rPr lang="en-US" dirty="0">
                <a:latin typeface="Corbel" charset="0"/>
              </a:rPr>
              <a:t>Nous</a:t>
            </a:r>
            <a:r>
              <a:rPr lang="en-US" spc="100" dirty="0">
                <a:latin typeface="Corbel" charset="0"/>
              </a:rPr>
              <a:t> _______ </a:t>
            </a:r>
            <a:r>
              <a:rPr lang="en-US" dirty="0">
                <a:latin typeface="Corbel" charset="0"/>
              </a:rPr>
              <a:t>à la </a:t>
            </a:r>
            <a:r>
              <a:rPr lang="en-US" dirty="0" err="1">
                <a:latin typeface="Corbel" charset="0"/>
              </a:rPr>
              <a:t>bibliothèque</a:t>
            </a:r>
            <a:r>
              <a:rPr lang="en-US" dirty="0">
                <a:latin typeface="Corbel" charset="0"/>
              </a:rPr>
              <a:t>.</a:t>
            </a:r>
            <a:r>
              <a:rPr lang="en-US" spc="100" dirty="0">
                <a:latin typeface="Corbel" charset="0"/>
              </a:rPr>
              <a:t>	</a:t>
            </a:r>
            <a:endParaRPr lang="en-US" i="1" dirty="0">
              <a:latin typeface="Corbe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91130C-C397-90D2-FBE0-6B0408BA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5467350"/>
            <a:ext cx="619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719643-D9F6-0189-155F-B1D3534EA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8674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3841AE6-2DD5-6C27-E98A-AB99C03D68E2}"/>
              </a:ext>
            </a:extLst>
          </p:cNvPr>
          <p:cNvSpPr/>
          <p:nvPr/>
        </p:nvSpPr>
        <p:spPr>
          <a:xfrm>
            <a:off x="7010400" y="3843338"/>
            <a:ext cx="1447800" cy="126206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FF"/>
                </a:solidFill>
                <a:latin typeface="Corbel" charset="0"/>
              </a:rPr>
              <a:t>FORMS: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charset="0"/>
              </a:rPr>
              <a:t>au / aux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rbel" charset="0"/>
              </a:rPr>
              <a:t>à la, à l’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7A3CD86-AA7C-DA58-AB8C-9498FE617E3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38700" y="4391025"/>
            <a:ext cx="19431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5" name="TextBox 1">
            <a:extLst>
              <a:ext uri="{FF2B5EF4-FFF2-40B4-BE49-F238E27FC236}">
                <a16:creationId xmlns:a16="http://schemas.microsoft.com/office/drawing/2014/main" id="{962ABE42-F940-03A8-9997-EC00DDA0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764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2CCCD8-E461-81EB-769E-390071148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9812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être allé(e)(s)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71770A87-F469-E688-CE93-1E8E5AD95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00088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Le </a:t>
            </a:r>
            <a:r>
              <a:rPr lang="en-US" altLang="en-US" sz="3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futur</a:t>
            </a: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 simple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3458C700-3B12-0D0A-8835-36BADE0DF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3733800"/>
            <a:ext cx="2819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Corbel" panose="020B0503020204020204" pitchFamily="34" charset="0"/>
              </a:rPr>
              <a:t>le verbe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avoir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Corbel" panose="020B0503020204020204" pitchFamily="34" charset="0"/>
              </a:rPr>
              <a:t>au présent:</a:t>
            </a:r>
          </a:p>
        </p:txBody>
      </p:sp>
      <p:sp>
        <p:nvSpPr>
          <p:cNvPr id="4" name="Line 33">
            <a:extLst>
              <a:ext uri="{FF2B5EF4-FFF2-40B4-BE49-F238E27FC236}">
                <a16:creationId xmlns:a16="http://schemas.microsoft.com/office/drawing/2014/main" id="{BEF42069-4D42-E874-BCDD-9580BFC18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267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>
            <a:extLst>
              <a:ext uri="{FF2B5EF4-FFF2-40B4-BE49-F238E27FC236}">
                <a16:creationId xmlns:a16="http://schemas.microsoft.com/office/drawing/2014/main" id="{D0DCF7AC-EE92-5CFE-CE18-06E83D2CA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953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E2851AE4-79F3-43D1-B3B9-78942F2DD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6718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8">
            <a:extLst>
              <a:ext uri="{FF2B5EF4-FFF2-40B4-BE49-F238E27FC236}">
                <a16:creationId xmlns:a16="http://schemas.microsoft.com/office/drawing/2014/main" id="{F3DB85C5-DB54-9B46-2818-B30C61184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3733800"/>
            <a:ext cx="87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-ai</a:t>
            </a:r>
          </a:p>
        </p:txBody>
      </p:sp>
      <p:sp>
        <p:nvSpPr>
          <p:cNvPr id="8" name="Text Box 55">
            <a:extLst>
              <a:ext uri="{FF2B5EF4-FFF2-40B4-BE49-F238E27FC236}">
                <a16:creationId xmlns:a16="http://schemas.microsoft.com/office/drawing/2014/main" id="{5943EB88-5754-9F81-99D7-1A446963A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4419600"/>
            <a:ext cx="72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-as</a:t>
            </a:r>
          </a:p>
        </p:txBody>
      </p:sp>
      <p:sp>
        <p:nvSpPr>
          <p:cNvPr id="9" name="Text Box 56">
            <a:extLst>
              <a:ext uri="{FF2B5EF4-FFF2-40B4-BE49-F238E27FC236}">
                <a16:creationId xmlns:a16="http://schemas.microsoft.com/office/drawing/2014/main" id="{734F82EA-7789-F13D-F58D-BAA251D78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50244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-a</a:t>
            </a:r>
          </a:p>
        </p:txBody>
      </p:sp>
      <p:sp>
        <p:nvSpPr>
          <p:cNvPr id="10" name="Text Box 57">
            <a:extLst>
              <a:ext uri="{FF2B5EF4-FFF2-40B4-BE49-F238E27FC236}">
                <a16:creationId xmlns:a16="http://schemas.microsoft.com/office/drawing/2014/main" id="{C7FB8980-0DDC-26D5-9BD0-EACB59C8E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7480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-ons</a:t>
            </a:r>
          </a:p>
        </p:txBody>
      </p:sp>
      <p:sp>
        <p:nvSpPr>
          <p:cNvPr id="11" name="Text Box 58">
            <a:extLst>
              <a:ext uri="{FF2B5EF4-FFF2-40B4-BE49-F238E27FC236}">
                <a16:creationId xmlns:a16="http://schemas.microsoft.com/office/drawing/2014/main" id="{BC6B97F5-D0C0-8AF5-C385-71D880E50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19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-ez</a:t>
            </a:r>
          </a:p>
        </p:txBody>
      </p:sp>
      <p:sp>
        <p:nvSpPr>
          <p:cNvPr id="12" name="Text Box 59">
            <a:extLst>
              <a:ext uri="{FF2B5EF4-FFF2-40B4-BE49-F238E27FC236}">
                <a16:creationId xmlns:a16="http://schemas.microsoft.com/office/drawing/2014/main" id="{4723487A-2C0A-C803-A046-1F848B4DD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024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-ont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60B3BDBC-3467-0E4E-316F-1BD45ACC5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1887538"/>
            <a:ext cx="8401050" cy="1016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orbel" panose="020B0503020204020204" pitchFamily="34" charset="0"/>
              </a:rPr>
              <a:t>The </a:t>
            </a:r>
            <a:r>
              <a:rPr lang="en-US" altLang="en-US" sz="2400" dirty="0" err="1">
                <a:solidFill>
                  <a:srgbClr val="0000FF"/>
                </a:solidFill>
                <a:latin typeface="Corbel" panose="020B0503020204020204" pitchFamily="34" charset="0"/>
              </a:rPr>
              <a:t>futur</a:t>
            </a:r>
            <a:r>
              <a:rPr lang="en-US" altLang="en-US" sz="2400" dirty="0">
                <a:latin typeface="Corbel" panose="020B0503020204020204" pitchFamily="34" charset="0"/>
              </a:rPr>
              <a:t> is a simple tense </a:t>
            </a:r>
            <a:r>
              <a:rPr lang="en-US" sz="2400" dirty="0">
                <a:latin typeface="Corbel" pitchFamily="34" charset="0"/>
              </a:rPr>
              <a:t>used to describe what </a:t>
            </a: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WILL HAPPEN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altLang="en-US" sz="2400" dirty="0">
              <a:latin typeface="Corbel" panose="020B0503020204020204" pitchFamily="34" charset="0"/>
            </a:endParaRP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F5A5B76E-801F-10C3-4568-0836CC6D1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2890838"/>
            <a:ext cx="4533900" cy="46196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FUTURE STEM +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avoir</a:t>
            </a: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 au présent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6A2F77-0F9B-0A0D-606C-0A5164386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81313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formation: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6485C164-D1B5-5D22-3F63-3C0E378FB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51275"/>
            <a:ext cx="144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</a:rPr>
              <a:t>no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«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av </a:t>
            </a:r>
            <a:r>
              <a:rPr lang="en-US" altLang="en-US" sz="2400"/>
              <a:t>»</a:t>
            </a:r>
            <a:endParaRPr lang="en-US" altLang="en-US" sz="2400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in the plural forms</a:t>
            </a:r>
          </a:p>
        </p:txBody>
      </p:sp>
      <p:sp>
        <p:nvSpPr>
          <p:cNvPr id="17" name="Double Brace 16">
            <a:extLst>
              <a:ext uri="{FF2B5EF4-FFF2-40B4-BE49-F238E27FC236}">
                <a16:creationId xmlns:a16="http://schemas.microsoft.com/office/drawing/2014/main" id="{69477EAE-C6FC-662D-EA26-D1FBC757C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3841750"/>
            <a:ext cx="1905000" cy="1111250"/>
          </a:xfrm>
          <a:prstGeom prst="bracePair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28D90F20-8336-7103-216F-B87C4FAE1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00088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anose="020B0503020204020204" pitchFamily="34" charset="0"/>
              </a:rPr>
              <a:t>Le </a:t>
            </a:r>
            <a:r>
              <a:rPr lang="en-US" altLang="en-US" sz="2400" dirty="0" err="1">
                <a:solidFill>
                  <a:schemeClr val="tx1"/>
                </a:solidFill>
                <a:latin typeface="Corbel" panose="020B0503020204020204" pitchFamily="34" charset="0"/>
              </a:rPr>
              <a:t>futur</a:t>
            </a:r>
            <a:r>
              <a:rPr lang="en-US" altLang="en-US" sz="2400" dirty="0">
                <a:solidFill>
                  <a:schemeClr val="tx1"/>
                </a:solidFill>
                <a:latin typeface="Corbel" panose="020B0503020204020204" pitchFamily="34" charset="0"/>
              </a:rPr>
              <a:t> simple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C50A0932-E947-EE2E-AC8A-46C55CB81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7526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PARLER</a:t>
            </a:r>
          </a:p>
        </p:txBody>
      </p:sp>
      <p:sp>
        <p:nvSpPr>
          <p:cNvPr id="4" name="Line 33">
            <a:extLst>
              <a:ext uri="{FF2B5EF4-FFF2-40B4-BE49-F238E27FC236}">
                <a16:creationId xmlns:a16="http://schemas.microsoft.com/office/drawing/2014/main" id="{4944E696-5E1E-11A6-B102-A88AF4D7AC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512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>
            <a:extLst>
              <a:ext uri="{FF2B5EF4-FFF2-40B4-BE49-F238E27FC236}">
                <a16:creationId xmlns:a16="http://schemas.microsoft.com/office/drawing/2014/main" id="{6C58DE8D-A95B-B862-8DEF-865C4D181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9370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049D865E-31DC-2470-2C7C-68EB1D141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6558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8CDC3E0F-F43A-8044-55E4-1FE87DD4C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32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5F22F253-4D28-9C26-5E64-EE31C2A2B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7178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parler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ai</a:t>
            </a:r>
          </a:p>
        </p:txBody>
      </p:sp>
      <p:sp>
        <p:nvSpPr>
          <p:cNvPr id="9" name="Text Box 39">
            <a:extLst>
              <a:ext uri="{FF2B5EF4-FFF2-40B4-BE49-F238E27FC236}">
                <a16:creationId xmlns:a16="http://schemas.microsoft.com/office/drawing/2014/main" id="{8A39D63A-0674-039E-CD04-42E3B8E0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403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372B83DF-FCBC-095A-7055-F6AEFC618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008438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11" name="Text Box 43">
            <a:extLst>
              <a:ext uri="{FF2B5EF4-FFF2-40B4-BE49-F238E27FC236}">
                <a16:creationId xmlns:a16="http://schemas.microsoft.com/office/drawing/2014/main" id="{85E406BF-66EC-2C62-1786-1B7190E95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717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47AB4ECC-58E7-8D5D-4D0F-7732BF697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403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3" name="Text Box 46">
            <a:extLst>
              <a:ext uri="{FF2B5EF4-FFF2-40B4-BE49-F238E27FC236}">
                <a16:creationId xmlns:a16="http://schemas.microsoft.com/office/drawing/2014/main" id="{E33A85CA-805B-0337-D9B1-D275887D0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0084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412F2252-00E4-625B-4E6E-6B338FDD7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03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parler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FFD7FBDE-5452-176D-B4C3-58BC9BAD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008438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parler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E8890A63-7A4A-6808-C020-BD5008B71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7320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parler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E4E41C1E-0DCB-924E-15FB-BD0AE72CE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403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parler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7827D79F-F4CC-675F-AEC6-330FBCD3B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008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parler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ont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204A1E5C-6F2E-87C8-5042-06CA29D41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860550"/>
            <a:ext cx="1905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will talk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0948095-B5D8-EC63-FA0B-03FD2ED8EDAC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5165725"/>
          <a:ext cx="60960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futur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b="0" i="1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proche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futur</a:t>
                      </a:r>
                      <a:endParaRPr lang="en-US" b="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je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vais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parler</a:t>
                      </a:r>
                      <a:endParaRPr lang="en-US" sz="2400" dirty="0">
                        <a:solidFill>
                          <a:srgbClr val="0000FF"/>
                        </a:solidFill>
                        <a:latin typeface="Corbel" pitchFamily="34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je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parler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ai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 Box 5">
            <a:extLst>
              <a:ext uri="{FF2B5EF4-FFF2-40B4-BE49-F238E27FC236}">
                <a16:creationId xmlns:a16="http://schemas.microsoft.com/office/drawing/2014/main" id="{FB9121A8-48E4-FC69-C42B-A9B23FF52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918200"/>
            <a:ext cx="19050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am going to talk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4CA541E8-7C06-07FF-9D4C-0047D6478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918200"/>
            <a:ext cx="1219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talk</a:t>
            </a:r>
          </a:p>
        </p:txBody>
      </p:sp>
    </p:spTree>
    <p:extLst>
      <p:ext uri="{BB962C8B-B14F-4D97-AF65-F5344CB8AC3E}">
        <p14:creationId xmlns:p14="http://schemas.microsoft.com/office/powerpoint/2010/main" val="110642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FEA716B9-B57C-276E-0CE5-7B47A6060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00088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Le futur simple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3C516423-0D7A-1E6F-AEB9-45D24C6F5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854200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ATTENDRE</a:t>
            </a:r>
          </a:p>
        </p:txBody>
      </p:sp>
      <p:sp>
        <p:nvSpPr>
          <p:cNvPr id="4" name="Line 33">
            <a:extLst>
              <a:ext uri="{FF2B5EF4-FFF2-40B4-BE49-F238E27FC236}">
                <a16:creationId xmlns:a16="http://schemas.microsoft.com/office/drawing/2014/main" id="{5E006899-7C71-6964-07D4-B17929FC1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343275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>
            <a:extLst>
              <a:ext uri="{FF2B5EF4-FFF2-40B4-BE49-F238E27FC236}">
                <a16:creationId xmlns:a16="http://schemas.microsoft.com/office/drawing/2014/main" id="{5DAF5F1F-D09E-F389-EFDB-BA5DEB51A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029075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5ABD1215-8225-5679-A901-BDB691FAD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47963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7CEA4671-6111-716D-6CC4-9831EE71D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82416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j’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68F68C15-830D-CD63-BA96-621573811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809875"/>
            <a:ext cx="152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attendr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ai</a:t>
            </a:r>
          </a:p>
        </p:txBody>
      </p:sp>
      <p:sp>
        <p:nvSpPr>
          <p:cNvPr id="9" name="Text Box 39">
            <a:extLst>
              <a:ext uri="{FF2B5EF4-FFF2-40B4-BE49-F238E27FC236}">
                <a16:creationId xmlns:a16="http://schemas.microsoft.com/office/drawing/2014/main" id="{449D875B-4A86-29DC-88B0-7ADCCC734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49567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153DFF56-C258-93A5-4F52-8F2CAA963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00513"/>
            <a:ext cx="152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 / on</a:t>
            </a:r>
          </a:p>
        </p:txBody>
      </p:sp>
      <p:sp>
        <p:nvSpPr>
          <p:cNvPr id="11" name="Text Box 43">
            <a:extLst>
              <a:ext uri="{FF2B5EF4-FFF2-40B4-BE49-F238E27FC236}">
                <a16:creationId xmlns:a16="http://schemas.microsoft.com/office/drawing/2014/main" id="{459779BC-B8F0-6B74-8166-80CA96709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098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E9A91C37-A6DE-F014-47BF-48C4E6D8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4956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3" name="Text Box 46">
            <a:extLst>
              <a:ext uri="{FF2B5EF4-FFF2-40B4-BE49-F238E27FC236}">
                <a16:creationId xmlns:a16="http://schemas.microsoft.com/office/drawing/2014/main" id="{9A6DD6AC-138D-5262-AD3C-A73BA7E3C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10051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6309E680-49A8-F871-1167-B4760F322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95675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attendr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0110F33D-BD22-F025-31C8-35BF6E2B0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00513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attendr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2DE05FF7-3A5E-5591-DBCC-9834F7A8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241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attendr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D4A71FAB-5CC6-B2E1-308C-D14DA012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4956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attendr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C8E0620A-CB12-99E4-C7B7-58AE2CC0D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00513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attendr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ont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C903D2EB-254F-27D0-2812-405BCE303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52625"/>
            <a:ext cx="25908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will wait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E3AD471-3E34-8CC6-5128-1710B00CF71A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5257800"/>
          <a:ext cx="60960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futur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b="0" i="1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proche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futur</a:t>
                      </a:r>
                      <a:endParaRPr lang="en-US" b="0" i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je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vais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attendre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Corbel" pitchFamily="34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j’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attendr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ai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4FBFADD-1F45-7995-533E-F5501F32C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820738"/>
            <a:ext cx="21336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note: the final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E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of </a:t>
            </a:r>
            <a:r>
              <a:rPr lang="en-US" altLang="en-US" sz="1800" b="1">
                <a:solidFill>
                  <a:srgbClr val="FF0000"/>
                </a:solidFill>
                <a:latin typeface="Corbel" panose="020B0503020204020204" pitchFamily="34" charset="0"/>
              </a:rPr>
              <a:t>re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verbs is dropped before adding the endings</a:t>
            </a:r>
          </a:p>
        </p:txBody>
      </p:sp>
      <p:sp>
        <p:nvSpPr>
          <p:cNvPr id="22" name="Double Bracket 21">
            <a:extLst>
              <a:ext uri="{FF2B5EF4-FFF2-40B4-BE49-F238E27FC236}">
                <a16:creationId xmlns:a16="http://schemas.microsoft.com/office/drawing/2014/main" id="{5A2D103D-E7F3-5CE0-06BE-6BA701D4C5CC}"/>
              </a:ext>
            </a:extLst>
          </p:cNvPr>
          <p:cNvSpPr/>
          <p:nvPr/>
        </p:nvSpPr>
        <p:spPr bwMode="auto">
          <a:xfrm>
            <a:off x="6819900" y="762000"/>
            <a:ext cx="2095500" cy="1292225"/>
          </a:xfrm>
          <a:prstGeom prst="bracketPair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4B55DF-AFFD-06F4-B9EA-16C6D8400186}"/>
              </a:ext>
            </a:extLst>
          </p:cNvPr>
          <p:cNvCxnSpPr/>
          <p:nvPr/>
        </p:nvCxnSpPr>
        <p:spPr bwMode="auto">
          <a:xfrm flipH="1">
            <a:off x="6953250" y="1955800"/>
            <a:ext cx="914400" cy="7175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5">
            <a:extLst>
              <a:ext uri="{FF2B5EF4-FFF2-40B4-BE49-F238E27FC236}">
                <a16:creationId xmlns:a16="http://schemas.microsoft.com/office/drawing/2014/main" id="{09F36BC9-2649-CF79-756A-74EA833FC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010275"/>
            <a:ext cx="1981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am going to wait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DDCB327C-5D0D-039A-CAE2-96E0D0E87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6010275"/>
            <a:ext cx="14859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wait</a:t>
            </a:r>
          </a:p>
        </p:txBody>
      </p:sp>
    </p:spTree>
    <p:extLst>
      <p:ext uri="{BB962C8B-B14F-4D97-AF65-F5344CB8AC3E}">
        <p14:creationId xmlns:p14="http://schemas.microsoft.com/office/powerpoint/2010/main" val="406621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 animBg="1"/>
      <p:bldP spid="24" grpId="0"/>
      <p:bldP spid="2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4">
            <a:extLst>
              <a:ext uri="{FF2B5EF4-FFF2-40B4-BE49-F238E27FC236}">
                <a16:creationId xmlns:a16="http://schemas.microsoft.com/office/drawing/2014/main" id="{5015F2C4-8A54-8BEF-6151-8B501CC0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00088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Le futur : 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IRREGULAR stems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A3E45592-6911-EC6E-87FA-95F06E05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470150"/>
            <a:ext cx="1143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aller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8FE5161B-B2FE-5104-DF57-177D9938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460625"/>
            <a:ext cx="533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ir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27EFE643-40A2-5262-8D04-FD736BD18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922588"/>
            <a:ext cx="1143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BC617605-5DA8-01CF-7C54-F73696ACD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3384550"/>
            <a:ext cx="1143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courir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382E3B00-8A58-CE21-2FBD-5B09E8F87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5259388"/>
            <a:ext cx="1143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faire: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08510035-D974-C4A5-8BDC-76E7AEA98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543175"/>
            <a:ext cx="1524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pleuvoir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35623409-4779-7CB1-A5C6-F4B347F07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986088"/>
            <a:ext cx="1524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pouvoir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AE8AB67C-D3E1-66BC-1DBA-4C45A33A9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419475"/>
            <a:ext cx="1524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recevoir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478CDAB2-87E4-7938-63EB-49DF4DEBD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3884613"/>
            <a:ext cx="1143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devoir: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88B036D2-AB34-BB05-821A-811EC88D2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4346575"/>
            <a:ext cx="1295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envoyer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F141103C-2C73-62A7-DB60-585FF56FD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4781550"/>
            <a:ext cx="1143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être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CE457DC9-2E3D-5CE0-E5D3-07F65C859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862388"/>
            <a:ext cx="1143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savoir: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C953BAE1-C538-5FEB-E15B-7C0D5D614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324350"/>
            <a:ext cx="1524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venir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B913F885-66EC-7177-A52C-7A6D5CB46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781550"/>
            <a:ext cx="1524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DCD54B6F-C148-2470-0E8B-AB779CCF4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38750"/>
            <a:ext cx="1524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vouloir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2A01C82C-F747-29EF-4787-C91E1EDC0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922588"/>
            <a:ext cx="9906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aur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B5F47166-16E6-EAA8-D1D5-AC28EDCFC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379788"/>
            <a:ext cx="1219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courr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6" name="Text Box 5">
            <a:extLst>
              <a:ext uri="{FF2B5EF4-FFF2-40B4-BE49-F238E27FC236}">
                <a16:creationId xmlns:a16="http://schemas.microsoft.com/office/drawing/2014/main" id="{EFCF9214-B2AB-4666-2EA5-5A613F954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254625"/>
            <a:ext cx="12192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fer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D9F7EEAC-DFC9-4272-C54F-67F681759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43175"/>
            <a:ext cx="12192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pleuvr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DD5DC89C-4CFD-6E08-D5B3-AA06C6516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86088"/>
            <a:ext cx="1219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pourr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9" name="Text Box 5">
            <a:extLst>
              <a:ext uri="{FF2B5EF4-FFF2-40B4-BE49-F238E27FC236}">
                <a16:creationId xmlns:a16="http://schemas.microsoft.com/office/drawing/2014/main" id="{4C682EBF-89EC-5A7A-14BE-2618D514B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419475"/>
            <a:ext cx="12192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recevr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09236479-C4EB-DF6B-ACB5-BB6D5A171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4613"/>
            <a:ext cx="1219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devr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1" name="Text Box 5">
            <a:extLst>
              <a:ext uri="{FF2B5EF4-FFF2-40B4-BE49-F238E27FC236}">
                <a16:creationId xmlns:a16="http://schemas.microsoft.com/office/drawing/2014/main" id="{C434CD3F-90F7-2BB5-0A43-8DED2AD56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346575"/>
            <a:ext cx="12192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enverr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2" name="Text Box 5">
            <a:extLst>
              <a:ext uri="{FF2B5EF4-FFF2-40B4-BE49-F238E27FC236}">
                <a16:creationId xmlns:a16="http://schemas.microsoft.com/office/drawing/2014/main" id="{271CC63F-0450-997A-A589-DB1619FA7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786313"/>
            <a:ext cx="1219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ser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3" name="Text Box 5">
            <a:extLst>
              <a:ext uri="{FF2B5EF4-FFF2-40B4-BE49-F238E27FC236}">
                <a16:creationId xmlns:a16="http://schemas.microsoft.com/office/drawing/2014/main" id="{388601A0-2259-44E9-2A23-6E79ED10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862388"/>
            <a:ext cx="1219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saur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id="{F9F12CC4-8759-7ABF-7CF0-8C8E8E7FF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324350"/>
            <a:ext cx="12192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viendr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5" name="Text Box 5">
            <a:extLst>
              <a:ext uri="{FF2B5EF4-FFF2-40B4-BE49-F238E27FC236}">
                <a16:creationId xmlns:a16="http://schemas.microsoft.com/office/drawing/2014/main" id="{F90CDB20-4999-F3AE-4C4B-EC577B8CE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76788"/>
            <a:ext cx="1219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verr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6" name="Text Box 5">
            <a:extLst>
              <a:ext uri="{FF2B5EF4-FFF2-40B4-BE49-F238E27FC236}">
                <a16:creationId xmlns:a16="http://schemas.microsoft.com/office/drawing/2014/main" id="{35C64048-8C1D-B7D3-913A-0CFC845C2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33988"/>
            <a:ext cx="1219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voudr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7" name="Text Box 5">
            <a:extLst>
              <a:ext uri="{FF2B5EF4-FFF2-40B4-BE49-F238E27FC236}">
                <a16:creationId xmlns:a16="http://schemas.microsoft.com/office/drawing/2014/main" id="{4EF05BE7-B7D1-C24C-CEE0-F54580855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463800"/>
            <a:ext cx="1143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go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8" name="Text Box 5">
            <a:extLst>
              <a:ext uri="{FF2B5EF4-FFF2-40B4-BE49-F238E27FC236}">
                <a16:creationId xmlns:a16="http://schemas.microsoft.com/office/drawing/2014/main" id="{9D493CE2-62CC-4E13-D40A-A8C8F0BEE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916238"/>
            <a:ext cx="13335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have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9" name="Text Box 5">
            <a:extLst>
              <a:ext uri="{FF2B5EF4-FFF2-40B4-BE49-F238E27FC236}">
                <a16:creationId xmlns:a16="http://schemas.microsoft.com/office/drawing/2014/main" id="{3881BA5C-CF0E-765D-FC97-68DC306A7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78200"/>
            <a:ext cx="1524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run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0" name="Text Box 5">
            <a:extLst>
              <a:ext uri="{FF2B5EF4-FFF2-40B4-BE49-F238E27FC236}">
                <a16:creationId xmlns:a16="http://schemas.microsoft.com/office/drawing/2014/main" id="{63C3B24C-EF37-885D-DD7C-01BBD2173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253038"/>
            <a:ext cx="21336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do / make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1" name="Text Box 5">
            <a:extLst>
              <a:ext uri="{FF2B5EF4-FFF2-40B4-BE49-F238E27FC236}">
                <a16:creationId xmlns:a16="http://schemas.microsoft.com/office/drawing/2014/main" id="{0BF68478-75C9-BB4B-0500-435E2CB8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76675"/>
            <a:ext cx="1676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have to 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2" name="Text Box 5">
            <a:extLst>
              <a:ext uri="{FF2B5EF4-FFF2-40B4-BE49-F238E27FC236}">
                <a16:creationId xmlns:a16="http://schemas.microsoft.com/office/drawing/2014/main" id="{6DEEE430-DDCD-6AF7-7FFF-81321B6AF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338638"/>
            <a:ext cx="1600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send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69113C08-EA75-E30A-C961-A01A23B5B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773613"/>
            <a:ext cx="1143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be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4" name="Text Box 5">
            <a:extLst>
              <a:ext uri="{FF2B5EF4-FFF2-40B4-BE49-F238E27FC236}">
                <a16:creationId xmlns:a16="http://schemas.microsoft.com/office/drawing/2014/main" id="{735204CD-1437-EBE7-B87E-BBB2044D5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540000"/>
            <a:ext cx="13335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rain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5" name="Text Box 5">
            <a:extLst>
              <a:ext uri="{FF2B5EF4-FFF2-40B4-BE49-F238E27FC236}">
                <a16:creationId xmlns:a16="http://schemas.microsoft.com/office/drawing/2014/main" id="{FA991BB7-5F1C-73B2-D1D5-F7FC158EE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992438"/>
            <a:ext cx="16764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be able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2FBD5D58-6DA3-0FCE-3EDB-5EBFCEA04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429000"/>
            <a:ext cx="1524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receive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77DAD6ED-F922-33D7-75A6-3D422C91D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235575"/>
            <a:ext cx="21336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want / like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8" name="Text Box 5">
            <a:extLst>
              <a:ext uri="{FF2B5EF4-FFF2-40B4-BE49-F238E27FC236}">
                <a16:creationId xmlns:a16="http://schemas.microsoft.com/office/drawing/2014/main" id="{85B5215C-E274-8C2B-B6D2-8BC1C7C6E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83025"/>
            <a:ext cx="16764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know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9" name="Text Box 5">
            <a:extLst>
              <a:ext uri="{FF2B5EF4-FFF2-40B4-BE49-F238E27FC236}">
                <a16:creationId xmlns:a16="http://schemas.microsoft.com/office/drawing/2014/main" id="{B7DE0AEE-2B4A-BC38-585C-D16D621F7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343400"/>
            <a:ext cx="16002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come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0" name="Text Box 5">
            <a:extLst>
              <a:ext uri="{FF2B5EF4-FFF2-40B4-BE49-F238E27FC236}">
                <a16:creationId xmlns:a16="http://schemas.microsoft.com/office/drawing/2014/main" id="{23223085-28F3-3A5D-47BB-6505393DE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800600"/>
            <a:ext cx="1143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will see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ED95DAC4-0564-265F-ECC8-6CB47F4A4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66294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spc="100" dirty="0">
                <a:solidFill>
                  <a:srgbClr val="FF0000"/>
                </a:solidFill>
                <a:latin typeface="Corbel" charset="0"/>
              </a:rPr>
              <a:t>LE FUTUR PROCHE: </a:t>
            </a:r>
            <a:r>
              <a:rPr lang="en-US" sz="2800" b="1" spc="100" dirty="0">
                <a:solidFill>
                  <a:srgbClr val="0000FF"/>
                </a:solidFill>
                <a:latin typeface="Corbel" charset="0"/>
              </a:rPr>
              <a:t>ALLER + </a:t>
            </a:r>
            <a:r>
              <a:rPr lang="en-US" sz="2800" b="1" spc="100" dirty="0" err="1">
                <a:solidFill>
                  <a:srgbClr val="0000FF"/>
                </a:solidFill>
                <a:latin typeface="Corbel" charset="0"/>
              </a:rPr>
              <a:t>infinitif</a:t>
            </a:r>
            <a:endParaRPr lang="en-US" sz="2400" b="1" i="1" dirty="0">
              <a:solidFill>
                <a:srgbClr val="0000FF"/>
              </a:solidFill>
              <a:latin typeface="Corbe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AD4A3A-6259-82A1-02AE-E0BACF82D2DB}"/>
              </a:ext>
            </a:extLst>
          </p:cNvPr>
          <p:cNvSpPr/>
          <p:nvPr/>
        </p:nvSpPr>
        <p:spPr>
          <a:xfrm>
            <a:off x="6324600" y="1981200"/>
            <a:ext cx="24384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= going to ________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8196" name="Rectangle 1">
            <a:extLst>
              <a:ext uri="{FF2B5EF4-FFF2-40B4-BE49-F238E27FC236}">
                <a16:creationId xmlns:a16="http://schemas.microsoft.com/office/drawing/2014/main" id="{935D3CE0-954B-6E61-C15D-B003BBDEE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00200"/>
            <a:ext cx="655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express the near future (plans &amp; intentions)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	PRESENT of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+ INFINITIF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F92837-2C12-5116-427C-E33035780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2667000"/>
            <a:ext cx="70104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exemples: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Ils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vont finir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leurs devoirs.	</a:t>
            </a: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They are going to finish their homework.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Je </a:t>
            </a: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vais aller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en ville.	</a:t>
            </a: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I’m going to go downtown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9CE3A1A-336E-D26A-7E14-795F1D4DFD30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4191000"/>
          <a:ext cx="82296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Negative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Inversion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rbel" pitchFamily="34" charset="0"/>
                        </a:rPr>
                        <a:t>forme</a:t>
                      </a:r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rbel" pitchFamily="34" charset="0"/>
                        </a:rPr>
                        <a:t>SUB +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ne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latin typeface="Corbel" pitchFamily="34" charset="0"/>
                        </a:rPr>
                        <a:t>+ PRES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aller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+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pas</a:t>
                      </a:r>
                      <a:r>
                        <a:rPr lang="en-US" sz="1600" dirty="0">
                          <a:solidFill>
                            <a:schemeClr val="accent2">
                              <a:lumMod val="90000"/>
                            </a:schemeClr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dirty="0">
                          <a:latin typeface="Corbel" pitchFamily="34" charset="0"/>
                        </a:rPr>
                        <a:t>+</a:t>
                      </a:r>
                      <a:r>
                        <a:rPr lang="en-US" sz="1600" baseline="0" dirty="0">
                          <a:latin typeface="Corbel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Corbel" pitchFamily="34" charset="0"/>
                        </a:rPr>
                        <a:t>inf</a:t>
                      </a:r>
                      <a:r>
                        <a:rPr lang="en-US" sz="1600" dirty="0">
                          <a:latin typeface="Corbel" pitchFamily="34" charset="0"/>
                        </a:rPr>
                        <a:t>…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Que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word + PRES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aller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–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sub +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inf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…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rbel" pitchFamily="34" charset="0"/>
                        </a:rPr>
                        <a:t>exemple</a:t>
                      </a:r>
                      <a:endParaRPr lang="en-US" sz="1800" dirty="0">
                        <a:latin typeface="Corbel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Sylvie 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ne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va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pas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regarder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la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télé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.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Que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va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-t-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elle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Corbel" pitchFamily="34" charset="0"/>
                        </a:rPr>
                        <a:t>manger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?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166E014-EB23-7CBD-07B9-C6E793014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705475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EXCEPTION: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 chercher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1C4049-677D-56FB-88E7-ACAE09B3B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484813"/>
            <a:ext cx="5943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 b="1">
              <a:solidFill>
                <a:srgbClr val="0000FF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get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:  	        Alice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va chercher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son cousin à l’aéroport.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to pick up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:     Je dois </a:t>
            </a: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aller chercher </a:t>
            </a: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un livre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                         à la bibliothèque.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936FA19F-03E8-6049-738D-BE37C517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85800"/>
            <a:ext cx="14478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spc="100" dirty="0">
                <a:solidFill>
                  <a:srgbClr val="FF0000"/>
                </a:solidFill>
                <a:latin typeface="Corbel" charset="0"/>
              </a:rPr>
              <a:t>VENIR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9219" name="Line 33">
            <a:extLst>
              <a:ext uri="{FF2B5EF4-FFF2-40B4-BE49-F238E27FC236}">
                <a16:creationId xmlns:a16="http://schemas.microsoft.com/office/drawing/2014/main" id="{88D38B8C-7412-0731-CF45-6FAAF719A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29076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34">
            <a:extLst>
              <a:ext uri="{FF2B5EF4-FFF2-40B4-BE49-F238E27FC236}">
                <a16:creationId xmlns:a16="http://schemas.microsoft.com/office/drawing/2014/main" id="{EA904AE9-BDCD-C53D-A3A3-E484DA68E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74796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35">
            <a:extLst>
              <a:ext uri="{FF2B5EF4-FFF2-40B4-BE49-F238E27FC236}">
                <a16:creationId xmlns:a16="http://schemas.microsoft.com/office/drawing/2014/main" id="{62FE2706-6051-08B6-C642-69FA610B5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833563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36">
            <a:extLst>
              <a:ext uri="{FF2B5EF4-FFF2-40B4-BE49-F238E27FC236}">
                <a16:creationId xmlns:a16="http://schemas.microsoft.com/office/drawing/2014/main" id="{8C770A0C-13E3-68A1-FA73-FD2A934C0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752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7" name="Text Box 38">
            <a:extLst>
              <a:ext uri="{FF2B5EF4-FFF2-40B4-BE49-F238E27FC236}">
                <a16:creationId xmlns:a16="http://schemas.microsoft.com/office/drawing/2014/main" id="{13F2CEF4-2F13-4AEE-21FC-42D0E2B5C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7526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ns</a:t>
            </a:r>
          </a:p>
        </p:txBody>
      </p:sp>
      <p:sp>
        <p:nvSpPr>
          <p:cNvPr id="9224" name="Text Box 39">
            <a:extLst>
              <a:ext uri="{FF2B5EF4-FFF2-40B4-BE49-F238E27FC236}">
                <a16:creationId xmlns:a16="http://schemas.microsoft.com/office/drawing/2014/main" id="{31BEB513-B58F-508A-913F-1E95E5FDB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907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9225" name="Text Box 40">
            <a:extLst>
              <a:ext uri="{FF2B5EF4-FFF2-40B4-BE49-F238E27FC236}">
                <a16:creationId xmlns:a16="http://schemas.microsoft.com/office/drawing/2014/main" id="{EB50F51B-1BE0-D96E-51A8-604E69481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194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 / on</a:t>
            </a:r>
          </a:p>
        </p:txBody>
      </p:sp>
      <p:sp>
        <p:nvSpPr>
          <p:cNvPr id="9226" name="Text Box 43">
            <a:extLst>
              <a:ext uri="{FF2B5EF4-FFF2-40B4-BE49-F238E27FC236}">
                <a16:creationId xmlns:a16="http://schemas.microsoft.com/office/drawing/2014/main" id="{91FECF45-99A1-4F4A-18C0-25AFF7164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52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9227" name="Text Box 45">
            <a:extLst>
              <a:ext uri="{FF2B5EF4-FFF2-40B4-BE49-F238E27FC236}">
                <a16:creationId xmlns:a16="http://schemas.microsoft.com/office/drawing/2014/main" id="{5DC0F493-7EB8-FC2E-AE9D-389BCA945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907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9228" name="Text Box 46">
            <a:extLst>
              <a:ext uri="{FF2B5EF4-FFF2-40B4-BE49-F238E27FC236}">
                <a16:creationId xmlns:a16="http://schemas.microsoft.com/office/drawing/2014/main" id="{1017B109-6B3C-D7FA-0BA6-815EC5BEC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241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3" name="Text Box 55">
            <a:extLst>
              <a:ext uri="{FF2B5EF4-FFF2-40B4-BE49-F238E27FC236}">
                <a16:creationId xmlns:a16="http://schemas.microsoft.com/office/drawing/2014/main" id="{69CDCD34-A22B-C7ED-3DD6-D9922C789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290763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ns</a:t>
            </a:r>
          </a:p>
        </p:txBody>
      </p:sp>
      <p:sp>
        <p:nvSpPr>
          <p:cNvPr id="14" name="Text Box 56">
            <a:extLst>
              <a:ext uri="{FF2B5EF4-FFF2-40B4-BE49-F238E27FC236}">
                <a16:creationId xmlns:a16="http://schemas.microsoft.com/office/drawing/2014/main" id="{CB0D963F-F79C-63E3-21B5-9FA4A129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8241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nt</a:t>
            </a:r>
          </a:p>
        </p:txBody>
      </p:sp>
      <p:sp>
        <p:nvSpPr>
          <p:cNvPr id="15" name="Text Box 57">
            <a:extLst>
              <a:ext uri="{FF2B5EF4-FFF2-40B4-BE49-F238E27FC236}">
                <a16:creationId xmlns:a16="http://schemas.microsoft.com/office/drawing/2014/main" id="{4372C7B6-EA2C-1019-8267-DF7D8DDD5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752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nons</a:t>
            </a:r>
          </a:p>
        </p:txBody>
      </p:sp>
      <p:sp>
        <p:nvSpPr>
          <p:cNvPr id="16" name="Text Box 58">
            <a:extLst>
              <a:ext uri="{FF2B5EF4-FFF2-40B4-BE49-F238E27FC236}">
                <a16:creationId xmlns:a16="http://schemas.microsoft.com/office/drawing/2014/main" id="{F298A671-A620-BB4B-FD5D-24F7ECC11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290763"/>
            <a:ext cx="1828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nez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7" name="Text Box 59">
            <a:extLst>
              <a:ext uri="{FF2B5EF4-FFF2-40B4-BE49-F238E27FC236}">
                <a16:creationId xmlns:a16="http://schemas.microsoft.com/office/drawing/2014/main" id="{3B286002-09F6-ADAA-8B45-8AC175374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824163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ienn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559283-638E-7C09-D50D-6619D48F36E8}"/>
              </a:ext>
            </a:extLst>
          </p:cNvPr>
          <p:cNvSpPr/>
          <p:nvPr/>
        </p:nvSpPr>
        <p:spPr>
          <a:xfrm>
            <a:off x="3028950" y="685800"/>
            <a:ext cx="13239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>
                <a:solidFill>
                  <a:schemeClr val="tx2"/>
                </a:solidFill>
                <a:latin typeface="Corbel" charset="0"/>
              </a:rPr>
              <a:t>to come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9408380E-02D5-02E0-98F2-51AF4FC22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4038600" cy="846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Corbel" charset="0"/>
              </a:rPr>
              <a:t>prepositions used with </a:t>
            </a:r>
            <a:r>
              <a:rPr lang="en-US" sz="2000" b="1" dirty="0" err="1">
                <a:solidFill>
                  <a:srgbClr val="0000FF"/>
                </a:solidFill>
                <a:latin typeface="Corbel" charset="0"/>
              </a:rPr>
              <a:t>venir</a:t>
            </a:r>
            <a:r>
              <a:rPr lang="en-US" sz="2000" dirty="0">
                <a:latin typeface="Corbel" charset="0"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lang="en-US" sz="2200" i="1" spc="100" dirty="0">
                <a:latin typeface="Corbel" charset="0"/>
              </a:rPr>
              <a:t>	</a:t>
            </a:r>
            <a:r>
              <a:rPr lang="en-US" sz="2200" spc="100" dirty="0">
                <a:latin typeface="Corbel" charset="0"/>
              </a:rPr>
              <a:t>de	</a:t>
            </a:r>
            <a:endParaRPr lang="en-US" sz="2200" i="1" dirty="0">
              <a:latin typeface="Corbe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EFF061-E39D-C36A-C034-E5915F87D246}"/>
              </a:ext>
            </a:extLst>
          </p:cNvPr>
          <p:cNvSpPr/>
          <p:nvPr/>
        </p:nvSpPr>
        <p:spPr>
          <a:xfrm>
            <a:off x="3048000" y="4038600"/>
            <a:ext cx="17097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 dirty="0">
                <a:solidFill>
                  <a:schemeClr val="tx2"/>
                </a:solidFill>
                <a:latin typeface="Corbel" charset="0"/>
              </a:rPr>
              <a:t>from, of, about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16511D3D-2853-4A60-DA6B-BAD377E20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05400"/>
            <a:ext cx="6248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Exemples:</a:t>
            </a:r>
          </a:p>
          <a:p>
            <a:pPr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	Tu ______ du musée.</a:t>
            </a:r>
          </a:p>
          <a:p>
            <a:pPr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	Ils  __________  de la bibliothèque.	</a:t>
            </a:r>
            <a:endParaRPr lang="en-US" altLang="en-US" sz="1800" i="1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7FFDAE-FF9F-4F15-499D-17F4AD8B5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24475"/>
            <a:ext cx="75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viens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2ECF8C-5C6A-F31E-5BCD-839EA30E9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724525"/>
            <a:ext cx="1163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viennent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B9C2BA-0334-D82A-5BDA-E5255D6D676C}"/>
              </a:ext>
            </a:extLst>
          </p:cNvPr>
          <p:cNvSpPr/>
          <p:nvPr/>
        </p:nvSpPr>
        <p:spPr>
          <a:xfrm>
            <a:off x="6934200" y="3767138"/>
            <a:ext cx="1447800" cy="1169987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FF"/>
                </a:solidFill>
                <a:latin typeface="Corbel" charset="0"/>
              </a:rPr>
              <a:t>FORMS: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charset="0"/>
              </a:rPr>
              <a:t>du / des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charset="0"/>
              </a:rPr>
              <a:t>de la, de l’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orbel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827E05E-B748-57AF-4046-1B83F3D338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62500" y="4238625"/>
            <a:ext cx="19431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2" name="TextBox 1">
            <a:extLst>
              <a:ext uri="{FF2B5EF4-FFF2-40B4-BE49-F238E27FC236}">
                <a16:creationId xmlns:a16="http://schemas.microsoft.com/office/drawing/2014/main" id="{4E445F80-87CA-DC40-B867-269F8333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05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participe passé: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B0839C-8F77-D6D4-9C82-EABF60910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09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avoir vu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68D6069D-4310-DDE1-3BFB-9E36C0F66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76400"/>
            <a:ext cx="4572000" cy="908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Used to describe past events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Composed of two words: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28F4EE-767B-B509-ADED-58ECA1A7F972}"/>
              </a:ext>
            </a:extLst>
          </p:cNvPr>
          <p:cNvSpPr txBox="1"/>
          <p:nvPr/>
        </p:nvSpPr>
        <p:spPr>
          <a:xfrm>
            <a:off x="2057400" y="2738438"/>
            <a:ext cx="5562600" cy="46196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Present tense of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avoir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+ PAST PARTICIPLE</a:t>
            </a:r>
          </a:p>
        </p:txBody>
      </p:sp>
      <p:sp>
        <p:nvSpPr>
          <p:cNvPr id="10244" name="TextBox 3">
            <a:extLst>
              <a:ext uri="{FF2B5EF4-FFF2-40B4-BE49-F238E27FC236}">
                <a16:creationId xmlns:a16="http://schemas.microsoft.com/office/drawing/2014/main" id="{C05B3435-B701-651E-AA35-77D037E7C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 PASSÉ COMPOSÉ</a:t>
            </a:r>
          </a:p>
        </p:txBody>
      </p:sp>
      <p:sp>
        <p:nvSpPr>
          <p:cNvPr id="11" name="Text Box 76">
            <a:extLst>
              <a:ext uri="{FF2B5EF4-FFF2-40B4-BE49-F238E27FC236}">
                <a16:creationId xmlns:a16="http://schemas.microsoft.com/office/drawing/2014/main" id="{335DBB24-76D5-3039-E9DA-95A6EC14F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792538"/>
            <a:ext cx="2133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Meanings: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J’ai visité </a:t>
            </a:r>
            <a:r>
              <a:rPr lang="en-US" altLang="en-US" sz="1800">
                <a:latin typeface="Corbel" panose="020B0503020204020204" pitchFamily="34" charset="0"/>
              </a:rPr>
              <a:t>Montréal. </a:t>
            </a:r>
          </a:p>
        </p:txBody>
      </p:sp>
      <p:grpSp>
        <p:nvGrpSpPr>
          <p:cNvPr id="12" name="Group 78">
            <a:extLst>
              <a:ext uri="{FF2B5EF4-FFF2-40B4-BE49-F238E27FC236}">
                <a16:creationId xmlns:a16="http://schemas.microsoft.com/office/drawing/2014/main" id="{5FCEEA25-69DE-DC5D-3109-727DE92C8EEA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657600"/>
            <a:ext cx="3886200" cy="1295400"/>
            <a:chOff x="2544" y="3120"/>
            <a:chExt cx="2448" cy="816"/>
          </a:xfrm>
        </p:grpSpPr>
        <p:sp>
          <p:nvSpPr>
            <p:cNvPr id="10247" name="Text Box 79">
              <a:extLst>
                <a:ext uri="{FF2B5EF4-FFF2-40B4-BE49-F238E27FC236}">
                  <a16:creationId xmlns:a16="http://schemas.microsoft.com/office/drawing/2014/main" id="{AD91B2E2-D3CE-E043-2D97-18A6A4CFF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166"/>
              <a:ext cx="220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Corbel" panose="020B0503020204020204" pitchFamily="34" charset="0"/>
                </a:rPr>
                <a:t>I </a:t>
              </a:r>
              <a:r>
                <a:rPr lang="en-US" altLang="en-US" sz="1800" b="1" i="1">
                  <a:solidFill>
                    <a:srgbClr val="0000FF"/>
                  </a:solidFill>
                  <a:latin typeface="Corbel" panose="020B0503020204020204" pitchFamily="34" charset="0"/>
                </a:rPr>
                <a:t>visited </a:t>
              </a:r>
              <a:r>
                <a:rPr lang="en-US" altLang="en-US" sz="1800">
                  <a:latin typeface="Corbel" panose="020B0503020204020204" pitchFamily="34" charset="0"/>
                </a:rPr>
                <a:t>Montreal.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Corbel" panose="020B0503020204020204" pitchFamily="34" charset="0"/>
                </a:rPr>
                <a:t>I </a:t>
              </a:r>
              <a:r>
                <a:rPr lang="en-US" altLang="en-US" sz="1800" b="1" i="1">
                  <a:solidFill>
                    <a:srgbClr val="0000FF"/>
                  </a:solidFill>
                  <a:latin typeface="Corbel" panose="020B0503020204020204" pitchFamily="34" charset="0"/>
                </a:rPr>
                <a:t>have visited</a:t>
              </a:r>
              <a:r>
                <a:rPr lang="en-US" altLang="en-US" sz="1800">
                  <a:solidFill>
                    <a:srgbClr val="0000FF"/>
                  </a:solidFill>
                  <a:latin typeface="Corbel" panose="020B0503020204020204" pitchFamily="34" charset="0"/>
                </a:rPr>
                <a:t> </a:t>
              </a:r>
              <a:r>
                <a:rPr lang="en-US" altLang="en-US" sz="1800">
                  <a:latin typeface="Corbel" panose="020B0503020204020204" pitchFamily="34" charset="0"/>
                </a:rPr>
                <a:t>Montreal.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Corbel" panose="020B0503020204020204" pitchFamily="34" charset="0"/>
                </a:rPr>
                <a:t>I </a:t>
              </a:r>
              <a:r>
                <a:rPr lang="en-US" altLang="en-US" sz="1800" b="1" i="1">
                  <a:solidFill>
                    <a:srgbClr val="0000FF"/>
                  </a:solidFill>
                  <a:latin typeface="Corbel" panose="020B0503020204020204" pitchFamily="34" charset="0"/>
                </a:rPr>
                <a:t>did visit</a:t>
              </a:r>
              <a:r>
                <a:rPr lang="en-US" altLang="en-US" sz="1800">
                  <a:solidFill>
                    <a:srgbClr val="0000FF"/>
                  </a:solidFill>
                  <a:latin typeface="Corbel" panose="020B0503020204020204" pitchFamily="34" charset="0"/>
                </a:rPr>
                <a:t> </a:t>
              </a:r>
              <a:r>
                <a:rPr lang="en-US" altLang="en-US" sz="1800">
                  <a:latin typeface="Corbel" panose="020B0503020204020204" pitchFamily="34" charset="0"/>
                </a:rPr>
                <a:t>Montreal.</a:t>
              </a:r>
            </a:p>
          </p:txBody>
        </p:sp>
        <p:sp>
          <p:nvSpPr>
            <p:cNvPr id="10248" name="AutoShape 80">
              <a:extLst>
                <a:ext uri="{FF2B5EF4-FFF2-40B4-BE49-F238E27FC236}">
                  <a16:creationId xmlns:a16="http://schemas.microsoft.com/office/drawing/2014/main" id="{E945CAB5-CB5A-82FA-100F-C06361FF5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3120"/>
              <a:ext cx="240" cy="816"/>
            </a:xfrm>
            <a:prstGeom prst="leftBrace">
              <a:avLst>
                <a:gd name="adj1" fmla="val 2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anose="05000000000000000000" pitchFamily="2" charset="2"/>
                <a:buChar char="¢"/>
                <a:defRPr sz="30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>
            <a:extLst>
              <a:ext uri="{FF2B5EF4-FFF2-40B4-BE49-F238E27FC236}">
                <a16:creationId xmlns:a16="http://schemas.microsoft.com/office/drawing/2014/main" id="{3A257EFC-81AB-2AEF-7944-D92C1E297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LE PASSÉ COMPOSÉ</a:t>
            </a:r>
          </a:p>
        </p:txBody>
      </p:sp>
      <p:graphicFrame>
        <p:nvGraphicFramePr>
          <p:cNvPr id="9" name="Group 74">
            <a:extLst>
              <a:ext uri="{FF2B5EF4-FFF2-40B4-BE49-F238E27FC236}">
                <a16:creationId xmlns:a16="http://schemas.microsoft.com/office/drawing/2014/main" id="{80E274E1-DA28-C2E5-E75E-DC41ECE25E8A}"/>
              </a:ext>
            </a:extLst>
          </p:cNvPr>
          <p:cNvGraphicFramePr>
            <a:graphicFrameLocks/>
          </p:cNvGraphicFramePr>
          <p:nvPr/>
        </p:nvGraphicFramePr>
        <p:xfrm>
          <a:off x="1676400" y="1752600"/>
          <a:ext cx="5181600" cy="2805113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0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                    Present of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avoir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 +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PAST PARTICPLE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                                          (negative)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  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visité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73">
            <a:extLst>
              <a:ext uri="{FF2B5EF4-FFF2-40B4-BE49-F238E27FC236}">
                <a16:creationId xmlns:a16="http://schemas.microsoft.com/office/drawing/2014/main" id="{EE9CB5A6-D306-0EEC-A473-87D2A9C76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81263"/>
            <a:ext cx="2667000" cy="1938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rbel" panose="020B0503020204020204" pitchFamily="34" charset="0"/>
              </a:rPr>
              <a:t>                   </a:t>
            </a:r>
            <a:r>
              <a:rPr lang="en-US" altLang="en-US" sz="1600">
                <a:latin typeface="Corbel" panose="020B0503020204020204" pitchFamily="34" charset="0"/>
              </a:rPr>
              <a:t>j’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ai 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              tu 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n’as pas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il / elle / on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n’a pas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            nous 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avons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            vous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avez</a:t>
            </a:r>
          </a:p>
          <a:p>
            <a:pPr algn="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rbel" panose="020B0503020204020204" pitchFamily="34" charset="0"/>
              </a:rPr>
              <a:t>        ils / elles </a:t>
            </a:r>
            <a:r>
              <a:rPr lang="en-US" altLang="en-US" sz="1600" b="1">
                <a:solidFill>
                  <a:srgbClr val="0000FF"/>
                </a:solidFill>
                <a:latin typeface="Corbel" panose="020B0503020204020204" pitchFamily="34" charset="0"/>
              </a:rPr>
              <a:t>n’ont pas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579E45CB-106E-B241-B391-28958A127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00600"/>
            <a:ext cx="7086600" cy="170815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To form the past participle, replace the _____ of the infinitive by _____.</a:t>
            </a:r>
          </a:p>
          <a:p>
            <a:pPr>
              <a:spcBef>
                <a:spcPts val="6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                          			</a:t>
            </a: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-</a:t>
            </a: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er</a:t>
            </a:r>
            <a:r>
              <a:rPr lang="en-US" sz="2400" i="1" dirty="0">
                <a:latin typeface="Corbel" pitchFamily="34" charset="0"/>
              </a:rPr>
              <a:t>	  	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         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é</a:t>
            </a:r>
          </a:p>
          <a:p>
            <a:pPr>
              <a:spcBef>
                <a:spcPts val="6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                		   	-</a:t>
            </a:r>
            <a:r>
              <a:rPr lang="en-US" sz="2400" i="1" dirty="0" err="1">
                <a:solidFill>
                  <a:schemeClr val="tx2"/>
                </a:solidFill>
                <a:latin typeface="Corbel" pitchFamily="34" charset="0"/>
              </a:rPr>
              <a:t>ir</a:t>
            </a:r>
            <a:r>
              <a:rPr lang="en-US" sz="2400" i="1" dirty="0">
                <a:latin typeface="Corbel" pitchFamily="34" charset="0"/>
              </a:rPr>
              <a:t>                                   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i</a:t>
            </a:r>
            <a:r>
              <a:rPr lang="en-US" sz="2400" dirty="0">
                <a:latin typeface="Corbel" pitchFamily="34" charset="0"/>
              </a:rPr>
              <a:t>            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                  			</a:t>
            </a: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-re</a:t>
            </a:r>
            <a:r>
              <a:rPr lang="en-US" sz="2400" i="1" dirty="0">
                <a:latin typeface="Corbel" pitchFamily="34" charset="0"/>
              </a:rPr>
              <a:t>                                  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u </a:t>
            </a:r>
            <a:r>
              <a:rPr lang="en-US" sz="2400" dirty="0">
                <a:latin typeface="Corbel" pitchFamily="34" charset="0"/>
              </a:rPr>
              <a:t>           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9E0B2B-EFDF-03C0-C6B9-24B7F16E517D}"/>
              </a:ext>
            </a:extLst>
          </p:cNvPr>
          <p:cNvSpPr txBox="1">
            <a:spLocks noChangeArrowheads="1"/>
          </p:cNvSpPr>
          <p:nvPr/>
        </p:nvSpPr>
        <p:spPr>
          <a:xfrm>
            <a:off x="1371600" y="685800"/>
            <a:ext cx="7010400" cy="1527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kern="0" dirty="0">
                <a:latin typeface="Corbel" pitchFamily="34" charset="0"/>
              </a:rPr>
              <a:t>Le passé </a:t>
            </a:r>
            <a:r>
              <a:rPr lang="en-US" altLang="en-US" sz="3200" kern="0" dirty="0" err="1">
                <a:latin typeface="Corbel" pitchFamily="34" charset="0"/>
              </a:rPr>
              <a:t>composé</a:t>
            </a:r>
            <a:r>
              <a:rPr lang="en-US" altLang="en-US" sz="3200" kern="0" dirty="0">
                <a:latin typeface="Corbel" pitchFamily="34" charset="0"/>
              </a:rPr>
              <a:t> avec </a:t>
            </a:r>
            <a:r>
              <a:rPr lang="en-US" altLang="en-US" sz="3200" b="1" kern="0" dirty="0" err="1">
                <a:solidFill>
                  <a:srgbClr val="FF0000"/>
                </a:solidFill>
                <a:latin typeface="Corbel" pitchFamily="34" charset="0"/>
              </a:rPr>
              <a:t>être</a:t>
            </a:r>
            <a:endParaRPr lang="en-US" altLang="en-US" sz="3200" b="1" kern="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2291" name="Text Box 6">
            <a:extLst>
              <a:ext uri="{FF2B5EF4-FFF2-40B4-BE49-F238E27FC236}">
                <a16:creationId xmlns:a16="http://schemas.microsoft.com/office/drawing/2014/main" id="{EDC8415E-CC63-7DAC-16BF-8145F7D49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447800"/>
            <a:ext cx="65532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>
                <a:latin typeface="Corbel" panose="020B0503020204020204" pitchFamily="34" charset="0"/>
              </a:rPr>
              <a:t> used for </a:t>
            </a:r>
            <a:r>
              <a:rPr lang="en-US" altLang="en-US" sz="1600" b="1" i="1">
                <a:solidFill>
                  <a:srgbClr val="0000FF"/>
                </a:solidFill>
                <a:latin typeface="Corbel" panose="020B0503020204020204" pitchFamily="34" charset="0"/>
              </a:rPr>
              <a:t>aller </a:t>
            </a:r>
            <a:r>
              <a:rPr lang="en-US" altLang="en-US" sz="1600">
                <a:latin typeface="Corbel" panose="020B0503020204020204" pitchFamily="34" charset="0"/>
              </a:rPr>
              <a:t>&amp; certain </a:t>
            </a:r>
            <a:r>
              <a:rPr lang="en-US" altLang="en-US" sz="1600" i="1">
                <a:solidFill>
                  <a:srgbClr val="0000FF"/>
                </a:solidFill>
                <a:latin typeface="Corbel" panose="020B0503020204020204" pitchFamily="34" charset="0"/>
              </a:rPr>
              <a:t>verbs of motion</a:t>
            </a:r>
            <a:r>
              <a:rPr lang="en-US" altLang="en-US" sz="160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>
                <a:latin typeface="Corbel" panose="020B0503020204020204" pitchFamily="34" charset="0"/>
              </a:rPr>
              <a:t> past participle must agree with  SUBJECT in gender &amp; number</a:t>
            </a:r>
            <a:endParaRPr lang="en-US" altLang="en-US" sz="1200" i="1">
              <a:latin typeface="Corbel" panose="020B0503020204020204" pitchFamily="34" charset="0"/>
            </a:endParaRPr>
          </a:p>
        </p:txBody>
      </p:sp>
      <p:graphicFrame>
        <p:nvGraphicFramePr>
          <p:cNvPr id="4" name="Group 37">
            <a:extLst>
              <a:ext uri="{FF2B5EF4-FFF2-40B4-BE49-F238E27FC236}">
                <a16:creationId xmlns:a16="http://schemas.microsoft.com/office/drawing/2014/main" id="{341A348C-E4E0-5DCE-0E88-9E152EE1A947}"/>
              </a:ext>
            </a:extLst>
          </p:cNvPr>
          <p:cNvGraphicFramePr>
            <a:graphicFrameLocks/>
          </p:cNvGraphicFramePr>
          <p:nvPr/>
        </p:nvGraphicFramePr>
        <p:xfrm>
          <a:off x="1905000" y="2286000"/>
          <a:ext cx="6019800" cy="396875"/>
        </p:xfrm>
        <a:graphic>
          <a:graphicData uri="http://schemas.openxmlformats.org/drawingml/2006/table">
            <a:tbl>
              <a:tblPr/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Present tense of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être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+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bel" pitchFamily="34" charset="0"/>
                        </a:rPr>
                        <a:t>PAST PARTICIPLE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Box 39">
            <a:extLst>
              <a:ext uri="{FF2B5EF4-FFF2-40B4-BE49-F238E27FC236}">
                <a16:creationId xmlns:a16="http://schemas.microsoft.com/office/drawing/2014/main" id="{C10EF61D-87BE-D83F-6203-75B77EA4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29000"/>
            <a:ext cx="21336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go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arrive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return, go back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stay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come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to come back </a:t>
            </a:r>
          </a:p>
        </p:txBody>
      </p:sp>
      <p:sp>
        <p:nvSpPr>
          <p:cNvPr id="12299" name="Text Box 40">
            <a:extLst>
              <a:ext uri="{FF2B5EF4-FFF2-40B4-BE49-F238E27FC236}">
                <a16:creationId xmlns:a16="http://schemas.microsoft.com/office/drawing/2014/main" id="{0E66C836-EF8F-D610-96C7-0F86683A6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733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300" name="Text Box 42">
            <a:extLst>
              <a:ext uri="{FF2B5EF4-FFF2-40B4-BE49-F238E27FC236}">
                <a16:creationId xmlns:a16="http://schemas.microsoft.com/office/drawing/2014/main" id="{A39A48A3-E3E6-8D01-E803-B006652B6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78138"/>
            <a:ext cx="594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rbel" panose="020B0503020204020204" pitchFamily="34" charset="0"/>
              </a:rPr>
              <a:t>Some verbs conjugated with </a:t>
            </a:r>
            <a:r>
              <a:rPr lang="en-US" altLang="en-US" sz="1600" b="1" i="1">
                <a:solidFill>
                  <a:srgbClr val="0000FF"/>
                </a:solidFill>
                <a:latin typeface="Corbel" panose="020B0503020204020204" pitchFamily="34" charset="0"/>
              </a:rPr>
              <a:t>être</a:t>
            </a:r>
            <a:r>
              <a:rPr lang="en-US" altLang="en-US" sz="1600">
                <a:solidFill>
                  <a:schemeClr val="tx1"/>
                </a:solidFill>
                <a:latin typeface="Corbel" panose="020B0503020204020204" pitchFamily="34" charset="0"/>
              </a:rPr>
              <a:t> au passé composé: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 Box 43">
            <a:extLst>
              <a:ext uri="{FF2B5EF4-FFF2-40B4-BE49-F238E27FC236}">
                <a16:creationId xmlns:a16="http://schemas.microsoft.com/office/drawing/2014/main" id="{787C2B71-88B2-67CE-890A-A20CF577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29000"/>
            <a:ext cx="12954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aller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arriver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rentrer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rester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venir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revenir </a:t>
            </a:r>
          </a:p>
        </p:txBody>
      </p:sp>
      <p:sp>
        <p:nvSpPr>
          <p:cNvPr id="9" name="Text Box 44">
            <a:extLst>
              <a:ext uri="{FF2B5EF4-FFF2-40B4-BE49-F238E27FC236}">
                <a16:creationId xmlns:a16="http://schemas.microsoft.com/office/drawing/2014/main" id="{B20E9787-E839-CF0B-5C74-AEF4D764E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429000"/>
            <a:ext cx="18288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allé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arrivé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rentré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resté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venu (e) (s)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</a:rPr>
              <a:t>revenu (e) (s)</a:t>
            </a:r>
            <a:r>
              <a:rPr lang="en-US" altLang="en-US" sz="180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</a:p>
        </p:txBody>
      </p:sp>
      <p:grpSp>
        <p:nvGrpSpPr>
          <p:cNvPr id="12303" name="Group 54">
            <a:extLst>
              <a:ext uri="{FF2B5EF4-FFF2-40B4-BE49-F238E27FC236}">
                <a16:creationId xmlns:a16="http://schemas.microsoft.com/office/drawing/2014/main" id="{1533D734-7D69-B3A5-4F6C-F3864067027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038600"/>
            <a:ext cx="1981200" cy="457200"/>
            <a:chOff x="336" y="2544"/>
            <a:chExt cx="1248" cy="288"/>
          </a:xfrm>
        </p:grpSpPr>
        <p:sp>
          <p:nvSpPr>
            <p:cNvPr id="12311" name="Line 45">
              <a:extLst>
                <a:ext uri="{FF2B5EF4-FFF2-40B4-BE49-F238E27FC236}">
                  <a16:creationId xmlns:a16="http://schemas.microsoft.com/office/drawing/2014/main" id="{826568A3-1A4F-8F7B-1908-1B30AE269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254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46">
              <a:extLst>
                <a:ext uri="{FF2B5EF4-FFF2-40B4-BE49-F238E27FC236}">
                  <a16:creationId xmlns:a16="http://schemas.microsoft.com/office/drawing/2014/main" id="{848A4C03-52B6-5374-9E11-F8AF14C70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28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4" name="Line 47">
            <a:extLst>
              <a:ext uri="{FF2B5EF4-FFF2-40B4-BE49-F238E27FC236}">
                <a16:creationId xmlns:a16="http://schemas.microsoft.com/office/drawing/2014/main" id="{92414208-67B8-AF9A-2868-298ECD761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05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48">
            <a:extLst>
              <a:ext uri="{FF2B5EF4-FFF2-40B4-BE49-F238E27FC236}">
                <a16:creationId xmlns:a16="http://schemas.microsoft.com/office/drawing/2014/main" id="{4EF98D93-088A-9018-0309-45972C3FE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suis</a:t>
            </a:r>
          </a:p>
        </p:txBody>
      </p:sp>
      <p:sp>
        <p:nvSpPr>
          <p:cNvPr id="12306" name="Text Box 49">
            <a:extLst>
              <a:ext uri="{FF2B5EF4-FFF2-40B4-BE49-F238E27FC236}">
                <a16:creationId xmlns:a16="http://schemas.microsoft.com/office/drawing/2014/main" id="{F929B015-2984-5B3B-578C-79C5E25C2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148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es</a:t>
            </a:r>
          </a:p>
        </p:txBody>
      </p:sp>
      <p:sp>
        <p:nvSpPr>
          <p:cNvPr id="12307" name="Text Box 50">
            <a:extLst>
              <a:ext uri="{FF2B5EF4-FFF2-40B4-BE49-F238E27FC236}">
                <a16:creationId xmlns:a16="http://schemas.microsoft.com/office/drawing/2014/main" id="{67980B40-F27D-D33C-05B2-5ED17BDD2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est</a:t>
            </a:r>
          </a:p>
        </p:txBody>
      </p:sp>
      <p:sp>
        <p:nvSpPr>
          <p:cNvPr id="12308" name="Text Box 51">
            <a:extLst>
              <a:ext uri="{FF2B5EF4-FFF2-40B4-BE49-F238E27FC236}">
                <a16:creationId xmlns:a16="http://schemas.microsoft.com/office/drawing/2014/main" id="{B28C3657-E94D-8FC7-C037-B40D1A257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sommes</a:t>
            </a:r>
          </a:p>
        </p:txBody>
      </p:sp>
      <p:sp>
        <p:nvSpPr>
          <p:cNvPr id="12309" name="Text Box 52">
            <a:extLst>
              <a:ext uri="{FF2B5EF4-FFF2-40B4-BE49-F238E27FC236}">
                <a16:creationId xmlns:a16="http://schemas.microsoft.com/office/drawing/2014/main" id="{B9015A0A-7FC5-832F-C55A-5BFD69A7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48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êtes</a:t>
            </a:r>
          </a:p>
        </p:txBody>
      </p:sp>
      <p:sp>
        <p:nvSpPr>
          <p:cNvPr id="12310" name="Text Box 53">
            <a:extLst>
              <a:ext uri="{FF2B5EF4-FFF2-40B4-BE49-F238E27FC236}">
                <a16:creationId xmlns:a16="http://schemas.microsoft.com/office/drawing/2014/main" id="{A0FC689E-F436-ADF3-980A-166B24136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720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rbel" panose="020B0503020204020204" pitchFamily="34" charset="0"/>
              </a:rPr>
              <a:t>sont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1869</TotalTime>
  <Words>3109</Words>
  <Application>Microsoft Office PowerPoint</Application>
  <PresentationFormat>On-screen Show (4:3)</PresentationFormat>
  <Paragraphs>1077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Comic Sans MS</vt:lpstr>
      <vt:lpstr>Arial</vt:lpstr>
      <vt:lpstr>Wingdings</vt:lpstr>
      <vt:lpstr>Calibri</vt:lpstr>
      <vt:lpstr>Times New Roman</vt:lpstr>
      <vt:lpstr>Corbel</vt:lpstr>
      <vt:lpstr>ＭＳ Ｐゴシック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130</cp:revision>
  <dcterms:created xsi:type="dcterms:W3CDTF">2006-10-11T19:03:17Z</dcterms:created>
  <dcterms:modified xsi:type="dcterms:W3CDTF">2023-09-20T16:35:15Z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2022-10-04T15:10:39Z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4a6fabc4-dda8-473d-a651-ef1d1bd782a4</vt:lpwstr>
  </property>
  <property fmtid="{D5CDD505-2E9C-101B-9397-08002B2CF9AE}" pid="8" name="MSIP_Label_0ee3c538-ec52-435f-ae58-017644bd9513_ContentBits">
    <vt:lpwstr>0</vt:lpwstr>
  </property>
</Properties>
</file>