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70" r:id="rId2"/>
    <p:sldId id="271" r:id="rId3"/>
    <p:sldId id="256" r:id="rId4"/>
    <p:sldId id="261" r:id="rId5"/>
    <p:sldId id="273" r:id="rId6"/>
    <p:sldId id="274" r:id="rId7"/>
    <p:sldId id="272" r:id="rId8"/>
    <p:sldId id="280" r:id="rId9"/>
    <p:sldId id="283" r:id="rId10"/>
    <p:sldId id="282" r:id="rId11"/>
    <p:sldId id="288" r:id="rId12"/>
    <p:sldId id="267" r:id="rId13"/>
    <p:sldId id="265" r:id="rId14"/>
    <p:sldId id="269" r:id="rId15"/>
    <p:sldId id="276" r:id="rId16"/>
    <p:sldId id="277" r:id="rId17"/>
    <p:sldId id="279" r:id="rId18"/>
    <p:sldId id="281" r:id="rId19"/>
    <p:sldId id="285" r:id="rId20"/>
    <p:sldId id="287" r:id="rId21"/>
    <p:sldId id="268" r:id="rId22"/>
    <p:sldId id="266" r:id="rId23"/>
    <p:sldId id="284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3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7D32F-EE57-AB0D-CFBF-B31CF11F3F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5C33CF-8670-EB2F-2795-8605E49F155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45EDCA-5987-49D2-B7EC-A6969FB3BBBA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375720-646F-090D-AB38-8F10AB0A87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55B4674-790B-5216-5989-C7BDE4C7F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3549D-92E0-9128-E14C-B3CF8A1FFC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3FDA0-D565-3668-1800-22964A799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02A6F3-0C10-4B0C-A9E5-50DDC3DD2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3FB65834-4676-687F-D4BB-E59FDBE85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47A03E64-8754-6CE8-9B50-7D5DAE9C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43823812-1FBE-FFDD-3FE9-6837F6E27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35157ACE-4FDA-0702-F0D5-033D939D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99DC819-8B5F-AADC-3BCA-88E751E5C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D0A09B3-BA1F-E845-D009-9C20E422A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D1E7E31-328A-3954-CE11-B86E64F17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D1724-9B88-4B1B-B678-CD0F68A70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5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5F7341-30C1-0D15-ADB6-52CD012DA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742D2-107B-CF2C-9BF7-9A79CFE68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CBF03E-CF15-2133-0ACC-8B1056A16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543C7-6F51-4301-AE99-D208D5A04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56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52A12-00F4-48D7-0148-61E2B9BF9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63A73F-24B8-48E8-08A4-E466CF73B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8C573-02C8-5CDD-5A4A-94F3621C3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574A-B17D-4FEF-86FF-1EFF9564E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2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37CA6-1544-3297-E0D3-74F77324A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D2081C-720B-B25F-9189-861B7FDB4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ECB8B7-7399-7507-3377-A5C255CE5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934E-414F-4AF9-A09E-D3590BA1B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40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31299E-29F0-2EA6-CBE1-A0A01AEA8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5B3FC0-EB0E-BA93-76E4-BCB9E00D4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B827C-9C73-6FF5-0CC4-9DA26FC73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1FAB-1974-4661-A9D4-FA0F60619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3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78A3A-EE57-9218-4D65-D1CD84B05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6EE1C8-1E83-3297-F870-CEC48EDCC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04EC08-8531-DE8E-D26D-4A7973B0A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51CF-0A80-42C0-8373-963EF36C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31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2127A-4A64-3EAE-AE59-9765CF4A1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7DD68-5F97-696E-5800-261C670E6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1F645-4434-8593-F6C4-7211113D7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BE04-9C07-4910-8ADC-DD0EF7DE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74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146487-6B9F-5E34-4534-8CFE34515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C978BED-8F0F-D4E9-08D9-9DDBA1629D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9CC4671-121D-BAB9-A632-1307B4A4B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78FB-AA18-4220-8168-D5B3C4190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0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D9A424-BA9F-EF27-78DB-B2FEA2E7A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AE1DB1-9C26-AAEF-8F67-AED69298A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57DEF3-06B9-E096-2CE7-18E182954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EDE5-5538-41A7-A320-E3B66DD63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5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3EDFCD-8578-1C25-3B44-26740C094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525BC1-4052-97BD-8CDE-2ACBC4628A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745BCD-0459-0290-BE40-8A4723203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29AE5-FFAC-46AB-A75E-23601BF51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14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EC6FC-D5AA-53BE-8490-453A6AB93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BE8D7-01A8-CEA7-4951-76BB05B13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F8455-E10C-DD3C-D6F3-8118A7BDF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5F32-90F1-4EEF-A3AF-CEB0921C5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33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B37026-2920-84F4-BA98-970D48CB7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AEDF0-701D-4BDD-9465-916261438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1B707-15E6-479D-907F-DC205EE75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7DD1D-7173-4A05-BB14-FE986A33D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28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A8B386-014F-2F8A-EA84-A00740515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BF726E-BDF7-BA0A-51B3-5469E161B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E3C7A6B-1F4A-DEC0-E241-61A83997AC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A8265BA-BFE6-0BFE-10B5-CC27C109C6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7276502-C510-A1F3-8A55-692626CD0B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10A4F-55BC-4CF4-A9D1-C542F1CE2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82938865-A943-1417-FADB-17DECCD1E8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E9E767B3-00E8-BA3B-6389-A050D47D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0848DF89-6B5E-972F-F337-89CCB5551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9431B322-11AD-2DF1-D40B-275072E0B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CB21C553-B585-9C38-4AF6-64F8FCF5D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ÊTRE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099" name="Line 33">
            <a:extLst>
              <a:ext uri="{FF2B5EF4-FFF2-40B4-BE49-F238E27FC236}">
                <a16:creationId xmlns:a16="http://schemas.microsoft.com/office/drawing/2014/main" id="{670BE6F1-853C-CBCC-43FC-3431C964D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098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4">
            <a:extLst>
              <a:ext uri="{FF2B5EF4-FFF2-40B4-BE49-F238E27FC236}">
                <a16:creationId xmlns:a16="http://schemas.microsoft.com/office/drawing/2014/main" id="{508963A6-95BF-B94A-C45E-146307D7F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9670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5">
            <a:extLst>
              <a:ext uri="{FF2B5EF4-FFF2-40B4-BE49-F238E27FC236}">
                <a16:creationId xmlns:a16="http://schemas.microsoft.com/office/drawing/2014/main" id="{2F5F1BB4-82F9-9648-DC10-C8C409C70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0526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36">
            <a:extLst>
              <a:ext uri="{FF2B5EF4-FFF2-40B4-BE49-F238E27FC236}">
                <a16:creationId xmlns:a16="http://schemas.microsoft.com/office/drawing/2014/main" id="{73E6ABA9-3BCA-2E63-C423-DFD208530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716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B4C7F4FC-386F-BD7D-8AE8-AA6CD1A5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716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suis</a:t>
            </a:r>
          </a:p>
        </p:txBody>
      </p:sp>
      <p:sp>
        <p:nvSpPr>
          <p:cNvPr id="4104" name="Text Box 39">
            <a:extLst>
              <a:ext uri="{FF2B5EF4-FFF2-40B4-BE49-F238E27FC236}">
                <a16:creationId xmlns:a16="http://schemas.microsoft.com/office/drawing/2014/main" id="{B98C456C-41A9-9533-5332-63BA8B4AA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098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4105" name="Text Box 40">
            <a:extLst>
              <a:ext uri="{FF2B5EF4-FFF2-40B4-BE49-F238E27FC236}">
                <a16:creationId xmlns:a16="http://schemas.microsoft.com/office/drawing/2014/main" id="{3F6665CC-E8A8-3271-54D7-25BAD7770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384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4106" name="Text Box 43">
            <a:extLst>
              <a:ext uri="{FF2B5EF4-FFF2-40B4-BE49-F238E27FC236}">
                <a16:creationId xmlns:a16="http://schemas.microsoft.com/office/drawing/2014/main" id="{94C57797-CCE9-9F39-351F-F1FD0492C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716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4107" name="Text Box 45">
            <a:extLst>
              <a:ext uri="{FF2B5EF4-FFF2-40B4-BE49-F238E27FC236}">
                <a16:creationId xmlns:a16="http://schemas.microsoft.com/office/drawing/2014/main" id="{58A5D26A-0AE6-6CA7-EEF5-2EDB7527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09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4108" name="Text Box 46">
            <a:extLst>
              <a:ext uri="{FF2B5EF4-FFF2-40B4-BE49-F238E27FC236}">
                <a16:creationId xmlns:a16="http://schemas.microsoft.com/office/drawing/2014/main" id="{5BE56F46-3BF9-C20F-37F7-2EAD243A6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32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5DFCA452-D5A0-E02D-4F65-7496DDAA8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09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BCA6168F-6845-F698-6EBF-155C5162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432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CF98F27A-315E-8016-41CD-283CA49C6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716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sommes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D12C906D-CB9A-BDB9-478A-983051C00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098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C6589370-4FA0-AB71-6B1D-157531652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32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sont</a:t>
            </a:r>
          </a:p>
        </p:txBody>
      </p:sp>
      <p:sp>
        <p:nvSpPr>
          <p:cNvPr id="19" name="Text Box 79">
            <a:extLst>
              <a:ext uri="{FF2B5EF4-FFF2-40B4-BE49-F238E27FC236}">
                <a16:creationId xmlns:a16="http://schemas.microsoft.com/office/drawing/2014/main" id="{1CF20E35-616B-26C5-2F59-1DDFDC42C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44925"/>
            <a:ext cx="3962400" cy="1616075"/>
          </a:xfrm>
          <a:prstGeom prst="rect">
            <a:avLst/>
          </a:prstGeom>
          <a:noFill/>
          <a:ln w="12700" cmpd="sng">
            <a:solidFill>
              <a:schemeClr val="accent3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rbel" pitchFamily="34" charset="0"/>
              </a:rPr>
              <a:t>Imperative Forms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Sois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logique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	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logical.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Soyez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généreux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 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generous.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Soyons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optimistes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Let</a:t>
            </a:r>
            <a:r>
              <a:rPr lang="en-US" altLang="en-US" i="1" dirty="0">
                <a:solidFill>
                  <a:schemeClr val="tx2"/>
                </a:solidFill>
                <a:latin typeface="Corbel" pitchFamily="34" charset="0"/>
              </a:rPr>
              <a:t>’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s be optimistic.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104611-7CD0-7F17-C550-16429D2D48E9}"/>
              </a:ext>
            </a:extLst>
          </p:cNvPr>
          <p:cNvSpPr txBox="1"/>
          <p:nvPr/>
        </p:nvSpPr>
        <p:spPr>
          <a:xfrm>
            <a:off x="4848225" y="3844925"/>
            <a:ext cx="3838575" cy="2459038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agree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currently be doing</a:t>
            </a:r>
            <a:r>
              <a:rPr lang="en-US" dirty="0">
                <a:latin typeface="Corbel" pitchFamily="34" charset="0"/>
              </a:rPr>
              <a:t>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on time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early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late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7D1C70-2A66-F588-AEB4-EF00BD9C9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d’accord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3FF5DA-59FA-F178-E868-938C1D921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465455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train 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0679B4-DB03-88B7-BA93-414689C5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040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à l’heure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A4929C-5660-E28A-BF30-8C6831DAB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421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avance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9EF9C9-D4AC-C0B7-294D-1680CBAF8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retard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F9F608-55B7-239A-51D9-4D164267A74E}"/>
              </a:ext>
            </a:extLst>
          </p:cNvPr>
          <p:cNvSpPr/>
          <p:nvPr/>
        </p:nvSpPr>
        <p:spPr>
          <a:xfrm>
            <a:off x="2819400" y="762000"/>
            <a:ext cx="7937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charset="0"/>
              </a:rPr>
              <a:t>to be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122" name="TextBox 1">
            <a:extLst>
              <a:ext uri="{FF2B5EF4-FFF2-40B4-BE49-F238E27FC236}">
                <a16:creationId xmlns:a16="http://schemas.microsoft.com/office/drawing/2014/main" id="{0A673BB7-9D15-6DD7-E202-45DC3B16F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05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EEC1AE-F3C8-6DCB-A484-8C58134A8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été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>
            <a:extLst>
              <a:ext uri="{FF2B5EF4-FFF2-40B4-BE49-F238E27FC236}">
                <a16:creationId xmlns:a16="http://schemas.microsoft.com/office/drawing/2014/main" id="{FC123184-7B4D-2BB2-1CD2-75A69176A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DORMIR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33A132C-96F6-639A-01F9-1D133747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sleep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7412" name="Line 33">
            <a:extLst>
              <a:ext uri="{FF2B5EF4-FFF2-40B4-BE49-F238E27FC236}">
                <a16:creationId xmlns:a16="http://schemas.microsoft.com/office/drawing/2014/main" id="{701A8EA5-6783-78B2-16DA-D4E248F4E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34">
            <a:extLst>
              <a:ext uri="{FF2B5EF4-FFF2-40B4-BE49-F238E27FC236}">
                <a16:creationId xmlns:a16="http://schemas.microsoft.com/office/drawing/2014/main" id="{FE706893-6D14-93C7-2C26-4C68960A2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35">
            <a:extLst>
              <a:ext uri="{FF2B5EF4-FFF2-40B4-BE49-F238E27FC236}">
                <a16:creationId xmlns:a16="http://schemas.microsoft.com/office/drawing/2014/main" id="{7E3315A5-2CD3-4C45-B502-2C73F9C10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36">
            <a:extLst>
              <a:ext uri="{FF2B5EF4-FFF2-40B4-BE49-F238E27FC236}">
                <a16:creationId xmlns:a16="http://schemas.microsoft.com/office/drawing/2014/main" id="{D6E7CC53-A948-8971-1007-5CF9E210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C22B694E-7A92-42DB-4BA8-6632DFF56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17417" name="Text Box 39">
            <a:extLst>
              <a:ext uri="{FF2B5EF4-FFF2-40B4-BE49-F238E27FC236}">
                <a16:creationId xmlns:a16="http://schemas.microsoft.com/office/drawing/2014/main" id="{8B0875FD-54BB-585D-AC46-7AAE5188B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7418" name="Text Box 40">
            <a:extLst>
              <a:ext uri="{FF2B5EF4-FFF2-40B4-BE49-F238E27FC236}">
                <a16:creationId xmlns:a16="http://schemas.microsoft.com/office/drawing/2014/main" id="{8669FFE2-6374-12E8-06F7-679C7033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7419" name="Text Box 43">
            <a:extLst>
              <a:ext uri="{FF2B5EF4-FFF2-40B4-BE49-F238E27FC236}">
                <a16:creationId xmlns:a16="http://schemas.microsoft.com/office/drawing/2014/main" id="{82722ABE-FC56-BAF7-7B43-DDE50E66D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7420" name="Text Box 45">
            <a:extLst>
              <a:ext uri="{FF2B5EF4-FFF2-40B4-BE49-F238E27FC236}">
                <a16:creationId xmlns:a16="http://schemas.microsoft.com/office/drawing/2014/main" id="{0B0D59AF-BE4E-18C8-7A7A-1D1546451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7421" name="Text Box 46">
            <a:extLst>
              <a:ext uri="{FF2B5EF4-FFF2-40B4-BE49-F238E27FC236}">
                <a16:creationId xmlns:a16="http://schemas.microsoft.com/office/drawing/2014/main" id="{792A6222-FE63-1D17-9109-55C68ABCE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275415A3-8B8F-0294-DEE6-9CFA35C01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F75E72E4-7675-9C22-2D7E-F7533B5D1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A23636D5-F516-0C39-A972-57035E985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6E60932B-CAF1-0FD2-749E-04613DF81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AAE43F79-0B7D-17CD-2939-0043B6920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7427" name="TextBox 1">
            <a:extLst>
              <a:ext uri="{FF2B5EF4-FFF2-40B4-BE49-F238E27FC236}">
                <a16:creationId xmlns:a16="http://schemas.microsoft.com/office/drawing/2014/main" id="{4C27D53E-DF37-10FD-2102-4785B4AD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621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559486-3B3C-FDB8-BD1F-909270D3B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669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dormi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119314-AF3F-6F4F-9EDC-45A97C7F6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005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comme dormir: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F86DBB-CFB0-FF02-FDFB-0B788D7A2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19638"/>
            <a:ext cx="3276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mentir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sentir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servir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AAB755-4832-34A9-8882-218541F52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72038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lie; to tell lies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DC699E-F9A0-7BC6-2F7C-9B6625EF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3911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feel; to smell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F620E5-829B-6E20-7862-959ADCE86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9436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serve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620F0AEF-7D4B-AA9A-0D13-0D5167730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0055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FA5ED2-656A-4328-4E61-E75D0E832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8577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menti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BAEB90-EC49-E4FA-C702-A8CF7BECA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3911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senti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7A2C4D-ABDB-D109-064A-114BD385C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8483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servi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>
            <a:extLst>
              <a:ext uri="{FF2B5EF4-FFF2-40B4-BE49-F238E27FC236}">
                <a16:creationId xmlns:a16="http://schemas.microsoft.com/office/drawing/2014/main" id="{7AEB6E1A-0DFE-F525-15FA-699FDFC12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COURIR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97EFB917-2E87-E8CE-FC45-CF644DB3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run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1748" name="Line 33">
            <a:extLst>
              <a:ext uri="{FF2B5EF4-FFF2-40B4-BE49-F238E27FC236}">
                <a16:creationId xmlns:a16="http://schemas.microsoft.com/office/drawing/2014/main" id="{34D076A7-346F-54D0-C691-3C34E4CF9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34">
            <a:extLst>
              <a:ext uri="{FF2B5EF4-FFF2-40B4-BE49-F238E27FC236}">
                <a16:creationId xmlns:a16="http://schemas.microsoft.com/office/drawing/2014/main" id="{8265242F-B67D-6F34-0946-DAED2B38A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35">
            <a:extLst>
              <a:ext uri="{FF2B5EF4-FFF2-40B4-BE49-F238E27FC236}">
                <a16:creationId xmlns:a16="http://schemas.microsoft.com/office/drawing/2014/main" id="{9A6E8777-EB15-93B0-672E-8C5D7D28C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36">
            <a:extLst>
              <a:ext uri="{FF2B5EF4-FFF2-40B4-BE49-F238E27FC236}">
                <a16:creationId xmlns:a16="http://schemas.microsoft.com/office/drawing/2014/main" id="{58576BA0-3762-52AA-1379-3555EC24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E7CEA627-8FAC-8E19-DE58-3E4C40008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cours</a:t>
            </a:r>
          </a:p>
        </p:txBody>
      </p:sp>
      <p:sp>
        <p:nvSpPr>
          <p:cNvPr id="31753" name="Text Box 39">
            <a:extLst>
              <a:ext uri="{FF2B5EF4-FFF2-40B4-BE49-F238E27FC236}">
                <a16:creationId xmlns:a16="http://schemas.microsoft.com/office/drawing/2014/main" id="{D92D954D-6B17-A9CF-F89C-B33D2A703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1754" name="Text Box 40">
            <a:extLst>
              <a:ext uri="{FF2B5EF4-FFF2-40B4-BE49-F238E27FC236}">
                <a16:creationId xmlns:a16="http://schemas.microsoft.com/office/drawing/2014/main" id="{A6D98B2E-70C2-6B61-EC10-F0A06E09E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1755" name="Text Box 43">
            <a:extLst>
              <a:ext uri="{FF2B5EF4-FFF2-40B4-BE49-F238E27FC236}">
                <a16:creationId xmlns:a16="http://schemas.microsoft.com/office/drawing/2014/main" id="{3AD06879-C15B-E8A8-3613-FEE9900E7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1756" name="Text Box 45">
            <a:extLst>
              <a:ext uri="{FF2B5EF4-FFF2-40B4-BE49-F238E27FC236}">
                <a16:creationId xmlns:a16="http://schemas.microsoft.com/office/drawing/2014/main" id="{23F13C73-D333-61CE-EC38-F90110FB4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1757" name="Text Box 46">
            <a:extLst>
              <a:ext uri="{FF2B5EF4-FFF2-40B4-BE49-F238E27FC236}">
                <a16:creationId xmlns:a16="http://schemas.microsoft.com/office/drawing/2014/main" id="{B8517D69-AB7F-BD51-22EC-9F66A233C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F31A1BBD-D56E-C02F-CCD9-4B50D8618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E33354C0-AB4E-FD44-2A16-61396FDFB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D5CDC17-7A4C-926A-1071-06227AE80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CADD77F9-7411-78BA-400E-A5097D756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6D1AD59D-6FDE-CD2F-CCFD-EEF18735A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courent</a:t>
            </a:r>
          </a:p>
        </p:txBody>
      </p:sp>
      <p:sp>
        <p:nvSpPr>
          <p:cNvPr id="31763" name="TextBox 1">
            <a:extLst>
              <a:ext uri="{FF2B5EF4-FFF2-40B4-BE49-F238E27FC236}">
                <a16:creationId xmlns:a16="http://schemas.microsoft.com/office/drawing/2014/main" id="{585FB8C6-8F49-4EE0-4335-607AECE34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5B83ED-06B6-045D-B373-4189B16FE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couru</a:t>
            </a:r>
          </a:p>
        </p:txBody>
      </p:sp>
      <p:sp>
        <p:nvSpPr>
          <p:cNvPr id="21" name="Text Box 79">
            <a:extLst>
              <a:ext uri="{FF2B5EF4-FFF2-40B4-BE49-F238E27FC236}">
                <a16:creationId xmlns:a16="http://schemas.microsoft.com/office/drawing/2014/main" id="{5FD918DD-6F27-90DA-FE22-83F7853E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0563"/>
            <a:ext cx="2254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courir</a:t>
            </a:r>
            <a:r>
              <a:rPr lang="en-US" altLang="en-US" sz="2400" b="1" i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concourir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EAA83A0-D479-E541-042C-270C93F7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E0929601-B7D3-838A-7C6E-DFF01D457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895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concouru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909047A1-4514-CDF7-3939-482922F1F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029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compete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>
            <a:extLst>
              <a:ext uri="{FF2B5EF4-FFF2-40B4-BE49-F238E27FC236}">
                <a16:creationId xmlns:a16="http://schemas.microsoft.com/office/drawing/2014/main" id="{2C451441-4A77-CBB8-A95B-3EFE12DA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TER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BD93260-1BAD-9FB5-D698-6D3F35D1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47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buy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556" name="Line 33">
            <a:extLst>
              <a:ext uri="{FF2B5EF4-FFF2-40B4-BE49-F238E27FC236}">
                <a16:creationId xmlns:a16="http://schemas.microsoft.com/office/drawing/2014/main" id="{01C3D757-1306-7064-72FA-63F27C590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34">
            <a:extLst>
              <a:ext uri="{FF2B5EF4-FFF2-40B4-BE49-F238E27FC236}">
                <a16:creationId xmlns:a16="http://schemas.microsoft.com/office/drawing/2014/main" id="{819F44D4-CB3E-944C-0F3F-C28CB3CE1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35">
            <a:extLst>
              <a:ext uri="{FF2B5EF4-FFF2-40B4-BE49-F238E27FC236}">
                <a16:creationId xmlns:a16="http://schemas.microsoft.com/office/drawing/2014/main" id="{B2DF110F-2922-37F4-EAA2-F92448048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36">
            <a:extLst>
              <a:ext uri="{FF2B5EF4-FFF2-40B4-BE49-F238E27FC236}">
                <a16:creationId xmlns:a16="http://schemas.microsoft.com/office/drawing/2014/main" id="{5D7A969C-7958-DADD-828C-716BBF7C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6B33CD17-0FBD-C648-FA16-F80398B51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23561" name="Text Box 39">
            <a:extLst>
              <a:ext uri="{FF2B5EF4-FFF2-40B4-BE49-F238E27FC236}">
                <a16:creationId xmlns:a16="http://schemas.microsoft.com/office/drawing/2014/main" id="{AF5EB9F2-CE30-B364-571A-FA937F3A2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3562" name="Text Box 40">
            <a:extLst>
              <a:ext uri="{FF2B5EF4-FFF2-40B4-BE49-F238E27FC236}">
                <a16:creationId xmlns:a16="http://schemas.microsoft.com/office/drawing/2014/main" id="{6FE8DEEC-3987-A6B0-4732-C371D931D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3563" name="Text Box 43">
            <a:extLst>
              <a:ext uri="{FF2B5EF4-FFF2-40B4-BE49-F238E27FC236}">
                <a16:creationId xmlns:a16="http://schemas.microsoft.com/office/drawing/2014/main" id="{F05FA1CA-0E13-CD9B-F39C-15CE2B1F7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3564" name="Text Box 45">
            <a:extLst>
              <a:ext uri="{FF2B5EF4-FFF2-40B4-BE49-F238E27FC236}">
                <a16:creationId xmlns:a16="http://schemas.microsoft.com/office/drawing/2014/main" id="{3E5C1CC1-BA8A-7C10-9DE0-060F364F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3565" name="Text Box 46">
            <a:extLst>
              <a:ext uri="{FF2B5EF4-FFF2-40B4-BE49-F238E27FC236}">
                <a16:creationId xmlns:a16="http://schemas.microsoft.com/office/drawing/2014/main" id="{E1FB18A6-F135-50AA-CC0D-BF27E1791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D902E7F6-390B-DE03-CE61-9B141F5A5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6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3FE72775-8C8A-F248-7A45-4034076AE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CE554A86-FE28-7C82-8BFA-1E9624847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18A8D902-715E-8B73-1AAA-5F64CA5A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45DD7202-AADA-74FB-3CE6-E6967E7A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tent</a:t>
            </a:r>
          </a:p>
        </p:txBody>
      </p:sp>
      <p:sp>
        <p:nvSpPr>
          <p:cNvPr id="23571" name="TextBox 1">
            <a:extLst>
              <a:ext uri="{FF2B5EF4-FFF2-40B4-BE49-F238E27FC236}">
                <a16:creationId xmlns:a16="http://schemas.microsoft.com/office/drawing/2014/main" id="{7D6905D9-014E-5D12-B323-18EB255A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717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E2F260-3835-A80E-250A-483E29EB3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765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acheté</a:t>
            </a:r>
          </a:p>
        </p:txBody>
      </p:sp>
      <p:sp>
        <p:nvSpPr>
          <p:cNvPr id="23573" name="Text Box 5">
            <a:extLst>
              <a:ext uri="{FF2B5EF4-FFF2-40B4-BE49-F238E27FC236}">
                <a16:creationId xmlns:a16="http://schemas.microsoft.com/office/drawing/2014/main" id="{CBE51FBD-2EE7-A338-D294-D3D846C60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12FC1577-DBF8-1CA1-7B86-4BD0DA7E8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4783138"/>
            <a:ext cx="225425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acheter: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amener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DBE9AA9D-4CDD-0210-AAC1-49E150C3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18160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58B3CF6F-A6DC-6C66-98F2-C61A9B2CE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62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amené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51FB38EB-5173-FBBA-3135-267494B1D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721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J’am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ne / nous am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nons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B36146EE-7A2C-CF37-038D-84DA648C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38750"/>
            <a:ext cx="26289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bring a person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>
            <a:extLst>
              <a:ext uri="{FF2B5EF4-FFF2-40B4-BE49-F238E27FC236}">
                <a16:creationId xmlns:a16="http://schemas.microsoft.com/office/drawing/2014/main" id="{241C9F6C-369E-1999-FBB2-494989CF8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2400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RER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7C60AB4-B62E-FE4F-AA88-B331F7CBC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47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prefer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580" name="Line 33">
            <a:extLst>
              <a:ext uri="{FF2B5EF4-FFF2-40B4-BE49-F238E27FC236}">
                <a16:creationId xmlns:a16="http://schemas.microsoft.com/office/drawing/2014/main" id="{383ACE50-4C37-3644-F678-114A13100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34">
            <a:extLst>
              <a:ext uri="{FF2B5EF4-FFF2-40B4-BE49-F238E27FC236}">
                <a16:creationId xmlns:a16="http://schemas.microsoft.com/office/drawing/2014/main" id="{5A4F1183-2870-1334-197B-731FC4E82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35">
            <a:extLst>
              <a:ext uri="{FF2B5EF4-FFF2-40B4-BE49-F238E27FC236}">
                <a16:creationId xmlns:a16="http://schemas.microsoft.com/office/drawing/2014/main" id="{0252132B-C678-2327-9B2B-32281ED38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Text Box 36">
            <a:extLst>
              <a:ext uri="{FF2B5EF4-FFF2-40B4-BE49-F238E27FC236}">
                <a16:creationId xmlns:a16="http://schemas.microsoft.com/office/drawing/2014/main" id="{FE5E752D-4AB4-4FE3-A6C3-3BC5F446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A89A969C-0F42-77DB-9901-78434E567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24585" name="Text Box 39">
            <a:extLst>
              <a:ext uri="{FF2B5EF4-FFF2-40B4-BE49-F238E27FC236}">
                <a16:creationId xmlns:a16="http://schemas.microsoft.com/office/drawing/2014/main" id="{D1F0AA04-1CBB-2560-7437-2CF756D4D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4586" name="Text Box 40">
            <a:extLst>
              <a:ext uri="{FF2B5EF4-FFF2-40B4-BE49-F238E27FC236}">
                <a16:creationId xmlns:a16="http://schemas.microsoft.com/office/drawing/2014/main" id="{083AE880-0857-CD69-214A-CD170995C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4587" name="Text Box 43">
            <a:extLst>
              <a:ext uri="{FF2B5EF4-FFF2-40B4-BE49-F238E27FC236}">
                <a16:creationId xmlns:a16="http://schemas.microsoft.com/office/drawing/2014/main" id="{F110E57E-85B9-A261-0637-69A23BC11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4588" name="Text Box 45">
            <a:extLst>
              <a:ext uri="{FF2B5EF4-FFF2-40B4-BE49-F238E27FC236}">
                <a16:creationId xmlns:a16="http://schemas.microsoft.com/office/drawing/2014/main" id="{2201330B-ABBC-1C4E-F816-DFFB58A22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4589" name="Text Box 46">
            <a:extLst>
              <a:ext uri="{FF2B5EF4-FFF2-40B4-BE49-F238E27FC236}">
                <a16:creationId xmlns:a16="http://schemas.microsoft.com/office/drawing/2014/main" id="{AE27FFDD-B945-1E4B-D598-D66A272A6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0F9D67A6-ED31-99B2-EEF1-44D482487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2766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15D2B681-026A-2EC4-A33A-603F31E24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67C525D-31EE-747F-3D62-23E687651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CF770091-A61B-3306-747D-C150EF238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C7048EFD-E538-6357-1B35-C18A3742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rent</a:t>
            </a:r>
          </a:p>
        </p:txBody>
      </p:sp>
      <p:sp>
        <p:nvSpPr>
          <p:cNvPr id="24595" name="TextBox 1">
            <a:extLst>
              <a:ext uri="{FF2B5EF4-FFF2-40B4-BE49-F238E27FC236}">
                <a16:creationId xmlns:a16="http://schemas.microsoft.com/office/drawing/2014/main" id="{4846C2C9-58A1-F53E-6B44-1DC98DE72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717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6615C-E8E2-030F-1917-7455AC79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765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préféré</a:t>
            </a:r>
          </a:p>
        </p:txBody>
      </p:sp>
      <p:sp>
        <p:nvSpPr>
          <p:cNvPr id="24597" name="Text Box 5">
            <a:extLst>
              <a:ext uri="{FF2B5EF4-FFF2-40B4-BE49-F238E27FC236}">
                <a16:creationId xmlns:a16="http://schemas.microsoft.com/office/drawing/2014/main" id="{D7776174-820E-9BD8-469F-B428567E8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A31DF303-7F94-D2BB-8E70-F64B82D3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4799013"/>
            <a:ext cx="225425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préférer: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espérer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3E5BFBD8-AB6A-7328-A628-5DBF9BA48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18160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5717E45-ED03-9C3C-2A78-796F18C08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62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espéré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139CE84C-F4F7-3C5F-FCE6-BF96F5C99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721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j’esp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re / nous esp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rons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20BD3DBC-6181-1508-81D5-DF8F9A347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387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hope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>
            <a:extLst>
              <a:ext uri="{FF2B5EF4-FFF2-40B4-BE49-F238E27FC236}">
                <a16:creationId xmlns:a16="http://schemas.microsoft.com/office/drawing/2014/main" id="{7AC266B7-ADCB-A51B-381A-A1BFBE83F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49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211DD59-4EAA-B632-86B2-A52557532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954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pay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604" name="Line 33">
            <a:extLst>
              <a:ext uri="{FF2B5EF4-FFF2-40B4-BE49-F238E27FC236}">
                <a16:creationId xmlns:a16="http://schemas.microsoft.com/office/drawing/2014/main" id="{885CDCDF-9B63-4479-4702-EDC75E706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860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34">
            <a:extLst>
              <a:ext uri="{FF2B5EF4-FFF2-40B4-BE49-F238E27FC236}">
                <a16:creationId xmlns:a16="http://schemas.microsoft.com/office/drawing/2014/main" id="{15DF0A04-D7E9-90B8-6FE3-78073D32A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71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35">
            <a:extLst>
              <a:ext uri="{FF2B5EF4-FFF2-40B4-BE49-F238E27FC236}">
                <a16:creationId xmlns:a16="http://schemas.microsoft.com/office/drawing/2014/main" id="{1C7AD286-DAD3-B303-2703-790C72580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00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36">
            <a:extLst>
              <a:ext uri="{FF2B5EF4-FFF2-40B4-BE49-F238E27FC236}">
                <a16:creationId xmlns:a16="http://schemas.microsoft.com/office/drawing/2014/main" id="{92AE2F1D-9CBC-D2E7-C3EF-2DAB88BB1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26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E026949F-18FB-C89A-96B0-864DDAFDC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25609" name="Text Box 39">
            <a:extLst>
              <a:ext uri="{FF2B5EF4-FFF2-40B4-BE49-F238E27FC236}">
                <a16:creationId xmlns:a16="http://schemas.microsoft.com/office/drawing/2014/main" id="{FA0F6443-E9D7-F3D7-1E63-B9694F794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5610" name="Text Box 40">
            <a:extLst>
              <a:ext uri="{FF2B5EF4-FFF2-40B4-BE49-F238E27FC236}">
                <a16:creationId xmlns:a16="http://schemas.microsoft.com/office/drawing/2014/main" id="{CDD2F666-7F79-9F12-41F2-166CF9AA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75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5611" name="Text Box 43">
            <a:extLst>
              <a:ext uri="{FF2B5EF4-FFF2-40B4-BE49-F238E27FC236}">
                <a16:creationId xmlns:a16="http://schemas.microsoft.com/office/drawing/2014/main" id="{16F9B532-90BF-8CDE-36AA-5B4559684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38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5612" name="Text Box 45">
            <a:extLst>
              <a:ext uri="{FF2B5EF4-FFF2-40B4-BE49-F238E27FC236}">
                <a16:creationId xmlns:a16="http://schemas.microsoft.com/office/drawing/2014/main" id="{13078CAE-D5B7-724D-64A2-3B4C7B0FF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24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5613" name="Text Box 46">
            <a:extLst>
              <a:ext uri="{FF2B5EF4-FFF2-40B4-BE49-F238E27FC236}">
                <a16:creationId xmlns:a16="http://schemas.microsoft.com/office/drawing/2014/main" id="{2DF0FF73-F129-92CD-B505-5DC817B64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29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56C781AC-9462-7155-1571-F04C98B40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1242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35CC1557-D5B5-C555-526B-B30407C7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290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7AC8DE4-CE27-F92E-B72F-96D82759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526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1C9E9886-FE68-BFF6-2A1B-4439EF53B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24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8AA18D18-A672-50DC-A1D4-ADD1C9C2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7290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5619" name="TextBox 1">
            <a:extLst>
              <a:ext uri="{FF2B5EF4-FFF2-40B4-BE49-F238E27FC236}">
                <a16:creationId xmlns:a16="http://schemas.microsoft.com/office/drawing/2014/main" id="{28124FED-129F-9FCB-F2DD-01A64EFAD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3193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A4193B-82CC-E54F-5212-663F29F1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6241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payé</a:t>
            </a:r>
          </a:p>
        </p:txBody>
      </p:sp>
      <p:sp>
        <p:nvSpPr>
          <p:cNvPr id="25621" name="Text Box 5">
            <a:extLst>
              <a:ext uri="{FF2B5EF4-FFF2-40B4-BE49-F238E27FC236}">
                <a16:creationId xmlns:a16="http://schemas.microsoft.com/office/drawing/2014/main" id="{9E93FD91-B101-C7BB-F71F-1D8CC10F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A54F6C92-0BD9-0376-FDBE-1F0E9C77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32300"/>
            <a:ext cx="22542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payer: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nettoyer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envoyer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FA5C0623-EC71-8A5A-D28D-B8E70D0F3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1965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A0F6A6AD-FA3B-61DE-69F4-8EAAA0DFA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53101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nettoyé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5B6E2591-E1EC-0151-A05D-D7D0B7FE8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54102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netto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e / nous netto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D140A900-3834-34FD-AE7D-66E20C948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4876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clean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0477B620-6B85-AFDC-D053-8BB0EE43C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3055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j’envo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e / nous envo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9B74EA11-0D3C-EA24-52EE-05FC3BBDC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801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send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6DA31F53-7F25-9B83-D652-F045328C3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245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envoyé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2D0A3F13-EAE1-5894-E880-6252FEC66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76400"/>
            <a:ext cx="4572000" cy="908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Used to describe past events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Composed of two words: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141A-9B9A-8023-E4FD-EB82E8DDA08C}"/>
              </a:ext>
            </a:extLst>
          </p:cNvPr>
          <p:cNvSpPr txBox="1"/>
          <p:nvPr/>
        </p:nvSpPr>
        <p:spPr>
          <a:xfrm>
            <a:off x="2057400" y="2738438"/>
            <a:ext cx="5562600" cy="46196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Present tense of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avoir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+ PAST PARTICIPLE</a:t>
            </a:r>
          </a:p>
        </p:txBody>
      </p:sp>
      <p:sp>
        <p:nvSpPr>
          <p:cNvPr id="10244" name="TextBox 3">
            <a:extLst>
              <a:ext uri="{FF2B5EF4-FFF2-40B4-BE49-F238E27FC236}">
                <a16:creationId xmlns:a16="http://schemas.microsoft.com/office/drawing/2014/main" id="{DD968FD8-7A21-689A-46CF-8D816A706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 PASSÉ COMPOSÉ</a:t>
            </a:r>
          </a:p>
        </p:txBody>
      </p:sp>
      <p:sp>
        <p:nvSpPr>
          <p:cNvPr id="11" name="Text Box 76">
            <a:extLst>
              <a:ext uri="{FF2B5EF4-FFF2-40B4-BE49-F238E27FC236}">
                <a16:creationId xmlns:a16="http://schemas.microsoft.com/office/drawing/2014/main" id="{5905132B-7C39-123C-6F9B-2A78A384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792538"/>
            <a:ext cx="2133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Meanings: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J’ai visité </a:t>
            </a:r>
            <a:r>
              <a:rPr lang="en-US" altLang="en-US" sz="1800">
                <a:latin typeface="Corbel" panose="020B0503020204020204" pitchFamily="34" charset="0"/>
              </a:rPr>
              <a:t>Montréal. </a:t>
            </a:r>
          </a:p>
        </p:txBody>
      </p:sp>
      <p:grpSp>
        <p:nvGrpSpPr>
          <p:cNvPr id="12" name="Group 78">
            <a:extLst>
              <a:ext uri="{FF2B5EF4-FFF2-40B4-BE49-F238E27FC236}">
                <a16:creationId xmlns:a16="http://schemas.microsoft.com/office/drawing/2014/main" id="{334219E0-2C84-2871-39D2-4DB10D3FFBB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657600"/>
            <a:ext cx="3886200" cy="1295400"/>
            <a:chOff x="2544" y="3120"/>
            <a:chExt cx="2448" cy="816"/>
          </a:xfrm>
        </p:grpSpPr>
        <p:sp>
          <p:nvSpPr>
            <p:cNvPr id="10247" name="Text Box 79">
              <a:extLst>
                <a:ext uri="{FF2B5EF4-FFF2-40B4-BE49-F238E27FC236}">
                  <a16:creationId xmlns:a16="http://schemas.microsoft.com/office/drawing/2014/main" id="{B437152A-B26A-EE9C-A7FC-A2F51D82F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166"/>
              <a:ext cx="220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visited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have visited</a:t>
              </a:r>
              <a:r>
                <a:rPr lang="en-US" altLang="en-US" sz="1800">
                  <a:solidFill>
                    <a:srgbClr val="0000FF"/>
                  </a:solidFill>
                  <a:latin typeface="Corbel" panose="020B0503020204020204" pitchFamily="34" charset="0"/>
                </a:rPr>
                <a:t>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did visit</a:t>
              </a:r>
              <a:r>
                <a:rPr lang="en-US" altLang="en-US" sz="1800">
                  <a:solidFill>
                    <a:srgbClr val="0000FF"/>
                  </a:solidFill>
                  <a:latin typeface="Corbel" panose="020B0503020204020204" pitchFamily="34" charset="0"/>
                </a:rPr>
                <a:t>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</p:txBody>
        </p:sp>
        <p:sp>
          <p:nvSpPr>
            <p:cNvPr id="10248" name="AutoShape 80">
              <a:extLst>
                <a:ext uri="{FF2B5EF4-FFF2-40B4-BE49-F238E27FC236}">
                  <a16:creationId xmlns:a16="http://schemas.microsoft.com/office/drawing/2014/main" id="{63C737CE-D0DA-1A77-3251-6BCC773F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3120"/>
              <a:ext cx="240" cy="816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>
            <a:extLst>
              <a:ext uri="{FF2B5EF4-FFF2-40B4-BE49-F238E27FC236}">
                <a16:creationId xmlns:a16="http://schemas.microsoft.com/office/drawing/2014/main" id="{0266F513-1B19-BBA7-A69E-8B0896690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 PASSÉ COMPOSÉ</a:t>
            </a:r>
          </a:p>
        </p:txBody>
      </p:sp>
      <p:graphicFrame>
        <p:nvGraphicFramePr>
          <p:cNvPr id="9" name="Group 74">
            <a:extLst>
              <a:ext uri="{FF2B5EF4-FFF2-40B4-BE49-F238E27FC236}">
                <a16:creationId xmlns:a16="http://schemas.microsoft.com/office/drawing/2014/main" id="{470EEAD0-0855-93CF-5318-88FE611A35DD}"/>
              </a:ext>
            </a:extLst>
          </p:cNvPr>
          <p:cNvGraphicFramePr>
            <a:graphicFrameLocks/>
          </p:cNvGraphicFramePr>
          <p:nvPr/>
        </p:nvGraphicFramePr>
        <p:xfrm>
          <a:off x="1676400" y="1752600"/>
          <a:ext cx="5181600" cy="280511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0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                   Present of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avoir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+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                                          (negative)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 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visité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73">
            <a:extLst>
              <a:ext uri="{FF2B5EF4-FFF2-40B4-BE49-F238E27FC236}">
                <a16:creationId xmlns:a16="http://schemas.microsoft.com/office/drawing/2014/main" id="{D04FE70C-A35C-593C-22E6-97C5D730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81263"/>
            <a:ext cx="2667000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                   </a:t>
            </a:r>
            <a:r>
              <a:rPr lang="en-US" altLang="en-US" sz="1600">
                <a:latin typeface="Corbel" panose="020B0503020204020204" pitchFamily="34" charset="0"/>
              </a:rPr>
              <a:t>j’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ai 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  tu 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n’as pas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il / elle / on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n’a pas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nous 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avons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vous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avez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ils / elles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n’ont pas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307C90EA-9FA4-0DD8-A5CC-4D8E8BC06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7086600" cy="170815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To form the past participle, replace the _____ of the infinitive by _____.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                         		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-</a:t>
            </a: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er</a:t>
            </a:r>
            <a:r>
              <a:rPr lang="en-US" sz="2400" i="1" dirty="0">
                <a:latin typeface="Corbel" pitchFamily="34" charset="0"/>
              </a:rPr>
              <a:t>	  	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         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é</a:t>
            </a:r>
          </a:p>
          <a:p>
            <a:pPr>
              <a:spcBef>
                <a:spcPts val="6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                		   	-</a:t>
            </a: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ir</a:t>
            </a:r>
            <a:r>
              <a:rPr lang="en-US" sz="2400" i="1" dirty="0">
                <a:latin typeface="Corbel" pitchFamily="34" charset="0"/>
              </a:rPr>
              <a:t>                                  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2400" dirty="0">
                <a:latin typeface="Corbel" pitchFamily="34" charset="0"/>
              </a:rPr>
              <a:t>            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           		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-re</a:t>
            </a:r>
            <a:r>
              <a:rPr lang="en-US" sz="2400" i="1" dirty="0">
                <a:latin typeface="Corbel" pitchFamily="34" charset="0"/>
              </a:rPr>
              <a:t>                                  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u </a:t>
            </a:r>
            <a:r>
              <a:rPr lang="en-US" sz="2400" dirty="0">
                <a:latin typeface="Corbel" pitchFamily="34" charset="0"/>
              </a:rPr>
              <a:t>           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D92C9-9CCF-4295-C78F-4E4623E4D615}"/>
              </a:ext>
            </a:extLst>
          </p:cNvPr>
          <p:cNvSpPr txBox="1">
            <a:spLocks noChangeArrowheads="1"/>
          </p:cNvSpPr>
          <p:nvPr/>
        </p:nvSpPr>
        <p:spPr>
          <a:xfrm>
            <a:off x="1371600" y="685800"/>
            <a:ext cx="7010400" cy="1527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>
                <a:latin typeface="Corbel" pitchFamily="34" charset="0"/>
              </a:rPr>
              <a:t>Le passé </a:t>
            </a:r>
            <a:r>
              <a:rPr lang="en-US" altLang="en-US" sz="3200" kern="0" dirty="0" err="1">
                <a:latin typeface="Corbel" pitchFamily="34" charset="0"/>
              </a:rPr>
              <a:t>composé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FF0000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2291" name="Text Box 6">
            <a:extLst>
              <a:ext uri="{FF2B5EF4-FFF2-40B4-BE49-F238E27FC236}">
                <a16:creationId xmlns:a16="http://schemas.microsoft.com/office/drawing/2014/main" id="{687D5BAC-969D-7305-AF3A-4E78F51C5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7800"/>
            <a:ext cx="6553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>
                <a:latin typeface="Corbel" panose="020B0503020204020204" pitchFamily="34" charset="0"/>
              </a:rPr>
              <a:t> used for </a:t>
            </a:r>
            <a:r>
              <a:rPr lang="en-US" altLang="en-US" sz="1600" b="1" i="1">
                <a:solidFill>
                  <a:srgbClr val="0000FF"/>
                </a:solidFill>
                <a:latin typeface="Corbel" panose="020B0503020204020204" pitchFamily="34" charset="0"/>
              </a:rPr>
              <a:t>aller </a:t>
            </a:r>
            <a:r>
              <a:rPr lang="en-US" altLang="en-US" sz="1600">
                <a:latin typeface="Corbel" panose="020B0503020204020204" pitchFamily="34" charset="0"/>
              </a:rPr>
              <a:t>&amp; certain </a:t>
            </a:r>
            <a:r>
              <a:rPr lang="en-US" altLang="en-US" sz="1600" i="1">
                <a:solidFill>
                  <a:srgbClr val="0000FF"/>
                </a:solidFill>
                <a:latin typeface="Corbel" panose="020B0503020204020204" pitchFamily="34" charset="0"/>
              </a:rPr>
              <a:t>verbs of motion</a:t>
            </a:r>
            <a:r>
              <a:rPr lang="en-US" altLang="en-US" sz="16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>
                <a:latin typeface="Corbel" panose="020B0503020204020204" pitchFamily="34" charset="0"/>
              </a:rPr>
              <a:t> past participle must agree with  SUBJECT in gender &amp; number</a:t>
            </a:r>
            <a:endParaRPr lang="en-US" altLang="en-US" sz="1200" i="1">
              <a:latin typeface="Corbel" panose="020B0503020204020204" pitchFamily="34" charset="0"/>
            </a:endParaRPr>
          </a:p>
        </p:txBody>
      </p:sp>
      <p:graphicFrame>
        <p:nvGraphicFramePr>
          <p:cNvPr id="4" name="Group 37">
            <a:extLst>
              <a:ext uri="{FF2B5EF4-FFF2-40B4-BE49-F238E27FC236}">
                <a16:creationId xmlns:a16="http://schemas.microsoft.com/office/drawing/2014/main" id="{C01532E7-2898-8A01-4A36-D76FAFEDB4BD}"/>
              </a:ext>
            </a:extLst>
          </p:cNvPr>
          <p:cNvGraphicFramePr>
            <a:graphicFrameLocks/>
          </p:cNvGraphicFramePr>
          <p:nvPr/>
        </p:nvGraphicFramePr>
        <p:xfrm>
          <a:off x="1905000" y="2286000"/>
          <a:ext cx="6019800" cy="396875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Present tense of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être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PARTICIPLE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Box 39">
            <a:extLst>
              <a:ext uri="{FF2B5EF4-FFF2-40B4-BE49-F238E27FC236}">
                <a16:creationId xmlns:a16="http://schemas.microsoft.com/office/drawing/2014/main" id="{300175FB-008D-B2BF-7AEF-07BE5D1EF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21336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go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arrive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return, go back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stay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come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come back </a:t>
            </a:r>
          </a:p>
        </p:txBody>
      </p:sp>
      <p:sp>
        <p:nvSpPr>
          <p:cNvPr id="12299" name="Text Box 40">
            <a:extLst>
              <a:ext uri="{FF2B5EF4-FFF2-40B4-BE49-F238E27FC236}">
                <a16:creationId xmlns:a16="http://schemas.microsoft.com/office/drawing/2014/main" id="{E27EA5BB-8B9A-D065-BF1E-05379C12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33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300" name="Text Box 42">
            <a:extLst>
              <a:ext uri="{FF2B5EF4-FFF2-40B4-BE49-F238E27FC236}">
                <a16:creationId xmlns:a16="http://schemas.microsoft.com/office/drawing/2014/main" id="{32217A32-0814-E2FB-9F9B-64FB7CC25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78138"/>
            <a:ext cx="594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Some verbs conjugated with </a:t>
            </a:r>
            <a:r>
              <a:rPr lang="en-US" altLang="en-US" sz="1600" b="1" i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 au passé composé: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43">
            <a:extLst>
              <a:ext uri="{FF2B5EF4-FFF2-40B4-BE49-F238E27FC236}">
                <a16:creationId xmlns:a16="http://schemas.microsoft.com/office/drawing/2014/main" id="{D270A850-79C0-170C-F77D-C6B527CDF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12954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aller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arriver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rentrer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rester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venir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revenir </a:t>
            </a:r>
          </a:p>
        </p:txBody>
      </p:sp>
      <p:sp>
        <p:nvSpPr>
          <p:cNvPr id="9" name="Text Box 44">
            <a:extLst>
              <a:ext uri="{FF2B5EF4-FFF2-40B4-BE49-F238E27FC236}">
                <a16:creationId xmlns:a16="http://schemas.microsoft.com/office/drawing/2014/main" id="{7E92A225-CA7A-BB2C-28CB-FB5F89E6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429000"/>
            <a:ext cx="18288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allé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arrivé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rentré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resté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venu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revenu (e) (s)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</a:p>
        </p:txBody>
      </p:sp>
      <p:grpSp>
        <p:nvGrpSpPr>
          <p:cNvPr id="12303" name="Group 54">
            <a:extLst>
              <a:ext uri="{FF2B5EF4-FFF2-40B4-BE49-F238E27FC236}">
                <a16:creationId xmlns:a16="http://schemas.microsoft.com/office/drawing/2014/main" id="{0C55C324-46E2-016F-A37C-DB4BE59F31C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038600"/>
            <a:ext cx="1981200" cy="457200"/>
            <a:chOff x="336" y="2544"/>
            <a:chExt cx="1248" cy="288"/>
          </a:xfrm>
        </p:grpSpPr>
        <p:sp>
          <p:nvSpPr>
            <p:cNvPr id="12311" name="Line 45">
              <a:extLst>
                <a:ext uri="{FF2B5EF4-FFF2-40B4-BE49-F238E27FC236}">
                  <a16:creationId xmlns:a16="http://schemas.microsoft.com/office/drawing/2014/main" id="{6818F06D-8F77-0B93-E1A3-95C54F252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54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46">
              <a:extLst>
                <a:ext uri="{FF2B5EF4-FFF2-40B4-BE49-F238E27FC236}">
                  <a16:creationId xmlns:a16="http://schemas.microsoft.com/office/drawing/2014/main" id="{90137ED7-8835-3E16-B4BD-44DE6301F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8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4" name="Line 47">
            <a:extLst>
              <a:ext uri="{FF2B5EF4-FFF2-40B4-BE49-F238E27FC236}">
                <a16:creationId xmlns:a16="http://schemas.microsoft.com/office/drawing/2014/main" id="{717D6D9C-A7DD-8935-4400-861696E18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48">
            <a:extLst>
              <a:ext uri="{FF2B5EF4-FFF2-40B4-BE49-F238E27FC236}">
                <a16:creationId xmlns:a16="http://schemas.microsoft.com/office/drawing/2014/main" id="{B27579D8-D15D-4EB0-C5F3-5EBA0753F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suis</a:t>
            </a:r>
          </a:p>
        </p:txBody>
      </p:sp>
      <p:sp>
        <p:nvSpPr>
          <p:cNvPr id="12306" name="Text Box 49">
            <a:extLst>
              <a:ext uri="{FF2B5EF4-FFF2-40B4-BE49-F238E27FC236}">
                <a16:creationId xmlns:a16="http://schemas.microsoft.com/office/drawing/2014/main" id="{7CAFC776-F316-2404-DA63-A0332DA34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es</a:t>
            </a:r>
          </a:p>
        </p:txBody>
      </p:sp>
      <p:sp>
        <p:nvSpPr>
          <p:cNvPr id="12307" name="Text Box 50">
            <a:extLst>
              <a:ext uri="{FF2B5EF4-FFF2-40B4-BE49-F238E27FC236}">
                <a16:creationId xmlns:a16="http://schemas.microsoft.com/office/drawing/2014/main" id="{AAA0AD09-9314-B278-FAEB-58612DEB1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est</a:t>
            </a:r>
          </a:p>
        </p:txBody>
      </p:sp>
      <p:sp>
        <p:nvSpPr>
          <p:cNvPr id="12308" name="Text Box 51">
            <a:extLst>
              <a:ext uri="{FF2B5EF4-FFF2-40B4-BE49-F238E27FC236}">
                <a16:creationId xmlns:a16="http://schemas.microsoft.com/office/drawing/2014/main" id="{13F58367-194A-D571-A452-89AC5211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sommes</a:t>
            </a:r>
          </a:p>
        </p:txBody>
      </p:sp>
      <p:sp>
        <p:nvSpPr>
          <p:cNvPr id="12309" name="Text Box 52">
            <a:extLst>
              <a:ext uri="{FF2B5EF4-FFF2-40B4-BE49-F238E27FC236}">
                <a16:creationId xmlns:a16="http://schemas.microsoft.com/office/drawing/2014/main" id="{BBD9553C-F127-9B42-9E50-ABE64439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êtes</a:t>
            </a:r>
          </a:p>
        </p:txBody>
      </p:sp>
      <p:sp>
        <p:nvSpPr>
          <p:cNvPr id="12310" name="Text Box 53">
            <a:extLst>
              <a:ext uri="{FF2B5EF4-FFF2-40B4-BE49-F238E27FC236}">
                <a16:creationId xmlns:a16="http://schemas.microsoft.com/office/drawing/2014/main" id="{F14A41F6-9A64-B3BC-E1AB-86D3BE1C2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A800CF-3721-CFF6-3C4A-1BBBD6515FEA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685800"/>
            <a:ext cx="7010400" cy="763588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 err="1">
                <a:latin typeface="Corbel" pitchFamily="34" charset="0"/>
              </a:rPr>
              <a:t>D’autres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verbes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conjugués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315" name="TextBox 2">
            <a:extLst>
              <a:ext uri="{FF2B5EF4-FFF2-40B4-BE49-F238E27FC236}">
                <a16:creationId xmlns:a16="http://schemas.microsoft.com/office/drawing/2014/main" id="{EF95B2FD-1D12-CC5C-EDA0-5F7B925C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83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aller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sortir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6AD35632-AF14-E2F5-FDAA-4AE4DE01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125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arriver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entrer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rentrer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retourner</a:t>
            </a:r>
          </a:p>
        </p:txBody>
      </p:sp>
      <p:sp>
        <p:nvSpPr>
          <p:cNvPr id="13317" name="TextBox 4">
            <a:extLst>
              <a:ext uri="{FF2B5EF4-FFF2-40B4-BE49-F238E27FC236}">
                <a16:creationId xmlns:a16="http://schemas.microsoft.com/office/drawing/2014/main" id="{0EA7072B-D2FB-5ADD-F325-5DBED20C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62375"/>
            <a:ext cx="14478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monter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descendre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passer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tomber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70944-EE02-5F48-2F4A-B2D4FF83A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0"/>
            <a:ext cx="83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sorti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parti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40ED27-EC20-10FB-908C-82FA3B1C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2362200"/>
            <a:ext cx="125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arrivé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entré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rentré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retourné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D520B4-7659-F680-A7C7-15F6DCACE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62375"/>
            <a:ext cx="14478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monté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descendu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passé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tombé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83D24-5767-36CA-47A8-BBAC5877F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057775"/>
            <a:ext cx="14478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venu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revenu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devenu</a:t>
            </a:r>
          </a:p>
        </p:txBody>
      </p:sp>
      <p:sp>
        <p:nvSpPr>
          <p:cNvPr id="13322" name="TextBox 9">
            <a:extLst>
              <a:ext uri="{FF2B5EF4-FFF2-40B4-BE49-F238E27FC236}">
                <a16:creationId xmlns:a16="http://schemas.microsoft.com/office/drawing/2014/main" id="{F1FEEC49-8D94-CE2B-2D6D-6136D284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84763"/>
            <a:ext cx="99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venir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revenir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devenir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FC3AC4-218A-0157-2AA2-0F8CBD2EF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2954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out, get out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F9CA42-D7E3-F3E3-4BDE-CCBE561D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81250"/>
            <a:ext cx="419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arrive, to happen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enter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return, go home, get back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return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E90ACC-BCBB-FAF4-12F6-BDBFBEF6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762375"/>
            <a:ext cx="4191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up, get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down, get down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pass, go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fall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2E5C6F-6984-92A2-E4C2-9B70D2C5F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8575"/>
            <a:ext cx="419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come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come back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become</a:t>
            </a:r>
          </a:p>
        </p:txBody>
      </p:sp>
      <p:sp>
        <p:nvSpPr>
          <p:cNvPr id="13327" name="TextBox 14">
            <a:extLst>
              <a:ext uri="{FF2B5EF4-FFF2-40B4-BE49-F238E27FC236}">
                <a16:creationId xmlns:a16="http://schemas.microsoft.com/office/drawing/2014/main" id="{B3E37516-FD04-815A-49A0-85B3A5A1D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6100763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naître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mourir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91589A-9C37-E703-763E-1D2891CB7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102350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né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mort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A671CE-96A9-8791-A945-A7D4B5FE1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0235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was born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died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>
            <a:extLst>
              <a:ext uri="{FF2B5EF4-FFF2-40B4-BE49-F238E27FC236}">
                <a16:creationId xmlns:a16="http://schemas.microsoft.com/office/drawing/2014/main" id="{4BE0CCAB-08AA-02F9-AC67-A61B197B9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A6CAE6A6-78B6-2F0C-34BF-6004526B1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say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628" name="Line 33">
            <a:extLst>
              <a:ext uri="{FF2B5EF4-FFF2-40B4-BE49-F238E27FC236}">
                <a16:creationId xmlns:a16="http://schemas.microsoft.com/office/drawing/2014/main" id="{D541A8C7-B675-F90B-2BA4-D7815D442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34">
            <a:extLst>
              <a:ext uri="{FF2B5EF4-FFF2-40B4-BE49-F238E27FC236}">
                <a16:creationId xmlns:a16="http://schemas.microsoft.com/office/drawing/2014/main" id="{B33465FE-16CA-8349-D0DF-EEB7675C9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35">
            <a:extLst>
              <a:ext uri="{FF2B5EF4-FFF2-40B4-BE49-F238E27FC236}">
                <a16:creationId xmlns:a16="http://schemas.microsoft.com/office/drawing/2014/main" id="{65F0A6FD-FFED-DD78-A1D5-0E26D8203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36">
            <a:extLst>
              <a:ext uri="{FF2B5EF4-FFF2-40B4-BE49-F238E27FC236}">
                <a16:creationId xmlns:a16="http://schemas.microsoft.com/office/drawing/2014/main" id="{A922A176-7930-17D2-4EC4-6E6E9054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A8DBF06D-20D4-72C5-026E-2F43DBA18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dis</a:t>
            </a:r>
          </a:p>
        </p:txBody>
      </p:sp>
      <p:sp>
        <p:nvSpPr>
          <p:cNvPr id="26633" name="Text Box 39">
            <a:extLst>
              <a:ext uri="{FF2B5EF4-FFF2-40B4-BE49-F238E27FC236}">
                <a16:creationId xmlns:a16="http://schemas.microsoft.com/office/drawing/2014/main" id="{26C16CD1-02DA-A571-D232-12486354F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6634" name="Text Box 40">
            <a:extLst>
              <a:ext uri="{FF2B5EF4-FFF2-40B4-BE49-F238E27FC236}">
                <a16:creationId xmlns:a16="http://schemas.microsoft.com/office/drawing/2014/main" id="{8D7B270E-199A-6993-4400-ADDEF6A8E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6635" name="Text Box 43">
            <a:extLst>
              <a:ext uri="{FF2B5EF4-FFF2-40B4-BE49-F238E27FC236}">
                <a16:creationId xmlns:a16="http://schemas.microsoft.com/office/drawing/2014/main" id="{6657BCCC-5479-33F3-0D13-7B9B878E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6636" name="Text Box 45">
            <a:extLst>
              <a:ext uri="{FF2B5EF4-FFF2-40B4-BE49-F238E27FC236}">
                <a16:creationId xmlns:a16="http://schemas.microsoft.com/office/drawing/2014/main" id="{56A328D9-8D82-6CD7-77FC-94AD622C1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6637" name="Text Box 46">
            <a:extLst>
              <a:ext uri="{FF2B5EF4-FFF2-40B4-BE49-F238E27FC236}">
                <a16:creationId xmlns:a16="http://schemas.microsoft.com/office/drawing/2014/main" id="{0034A99B-84C6-96F2-B2F1-7043289F4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F3C46E61-BE17-F16B-2A91-6E41F34F2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D24B134F-DEF4-F915-766C-6CA2C1642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A1659867-3007-2F3A-021F-42FABE5CA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06CFE209-AE5C-57A8-DB15-D0B5137C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tes</a:t>
            </a:r>
            <a:endParaRPr lang="en-US" altLang="en-US" sz="2400" b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8E25C0A4-444B-15A9-8862-337AF5AE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6643" name="TextBox 1">
            <a:extLst>
              <a:ext uri="{FF2B5EF4-FFF2-40B4-BE49-F238E27FC236}">
                <a16:creationId xmlns:a16="http://schemas.microsoft.com/office/drawing/2014/main" id="{F73E1052-E5CC-A90A-E90D-14FDD5CF6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DE7A63-594C-38FF-8476-CB9D36BB1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dit</a:t>
            </a:r>
          </a:p>
        </p:txBody>
      </p:sp>
      <p:sp>
        <p:nvSpPr>
          <p:cNvPr id="32" name="Text Box 79">
            <a:extLst>
              <a:ext uri="{FF2B5EF4-FFF2-40B4-BE49-F238E27FC236}">
                <a16:creationId xmlns:a16="http://schemas.microsoft.com/office/drawing/2014/main" id="{1D06D638-7250-B272-5384-B7B69BE33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4233863"/>
            <a:ext cx="225425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dire</a:t>
            </a:r>
            <a:r>
              <a:rPr lang="en-US" altLang="en-US" sz="2400" b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lire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contredire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prédire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F807D507-AA39-74E7-B0ED-2527175B9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767263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read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B8838035-CD04-AE07-6ED6-A66810EB3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291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A6C313AB-E8F6-566B-E699-0A731C83B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28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lu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75B07E-EC24-EE98-D824-1676F088C24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1676400" cy="1211263"/>
            <a:chOff x="342900" y="2723356"/>
            <a:chExt cx="1676400" cy="1211262"/>
          </a:xfrm>
        </p:grpSpPr>
        <p:sp>
          <p:nvSpPr>
            <p:cNvPr id="26658" name="Cloud Callout 19">
              <a:extLst>
                <a:ext uri="{FF2B5EF4-FFF2-40B4-BE49-F238E27FC236}">
                  <a16:creationId xmlns:a16="http://schemas.microsoft.com/office/drawing/2014/main" id="{61916F33-2D12-E614-1E00-7FF5923FB5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659" name="TextBox 20">
              <a:extLst>
                <a:ext uri="{FF2B5EF4-FFF2-40B4-BE49-F238E27FC236}">
                  <a16:creationId xmlns:a16="http://schemas.microsoft.com/office/drawing/2014/main" id="{CC9F9BB8-D941-9999-175A-B165C9E69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 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dii 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94B141-579A-2A16-83DD-20C459DCE78F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5981700" y="2733675"/>
            <a:ext cx="1797050" cy="1244600"/>
            <a:chOff x="7010400" y="2751138"/>
            <a:chExt cx="1568889" cy="1104106"/>
          </a:xfrm>
        </p:grpSpPr>
        <p:sp>
          <p:nvSpPr>
            <p:cNvPr id="26656" name="Cloud Callout 24">
              <a:extLst>
                <a:ext uri="{FF2B5EF4-FFF2-40B4-BE49-F238E27FC236}">
                  <a16:creationId xmlns:a16="http://schemas.microsoft.com/office/drawing/2014/main" id="{5E65F62D-FA7C-7673-4C98-B37BB06D6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657" name="TextBox 25">
              <a:extLst>
                <a:ext uri="{FF2B5EF4-FFF2-40B4-BE49-F238E27FC236}">
                  <a16:creationId xmlns:a16="http://schemas.microsoft.com/office/drawing/2014/main" id="{46DAA640-90D5-5013-6FB3-566856ABA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dize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43" name="Text Box 5">
            <a:extLst>
              <a:ext uri="{FF2B5EF4-FFF2-40B4-BE49-F238E27FC236}">
                <a16:creationId xmlns:a16="http://schemas.microsoft.com/office/drawing/2014/main" id="{A0C2EC3E-8D52-28DF-52FE-CD936717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054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contradict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09BB42AD-FC6E-7F89-C651-01FE25F5C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609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contredit</a:t>
            </a:r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0F8E7DE8-09E9-AD3A-5476-5F7B08C8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15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predict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D56956FC-05A1-9C67-61CB-7029D7A23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9705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prédit</a:t>
            </a: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510BA432-18D2-8036-B15A-22623F5D7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95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li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ez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32" grpId="0"/>
      <p:bldP spid="33" grpId="0"/>
      <p:bldP spid="34" grpId="0"/>
      <p:bldP spid="35" grpId="0"/>
      <p:bldP spid="43" grpId="0"/>
      <p:bldP spid="44" grpId="0"/>
      <p:bldP spid="45" grpId="0"/>
      <p:bldP spid="4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B9396053-C8E4-FE4E-3F89-9759D46A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0B14D2D-8E62-9E5B-D805-DDB42011A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24" name="Line 33">
            <a:extLst>
              <a:ext uri="{FF2B5EF4-FFF2-40B4-BE49-F238E27FC236}">
                <a16:creationId xmlns:a16="http://schemas.microsoft.com/office/drawing/2014/main" id="{8F5747E1-BD9D-F6A0-DE1C-5AEC55596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95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>
            <a:extLst>
              <a:ext uri="{FF2B5EF4-FFF2-40B4-BE49-F238E27FC236}">
                <a16:creationId xmlns:a16="http://schemas.microsoft.com/office/drawing/2014/main" id="{940FAB71-0D8F-C421-9AB0-982F2B728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813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>
            <a:extLst>
              <a:ext uri="{FF2B5EF4-FFF2-40B4-BE49-F238E27FC236}">
                <a16:creationId xmlns:a16="http://schemas.microsoft.com/office/drawing/2014/main" id="{2B7BAC01-0551-1356-9A93-B80CEF573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6002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>
            <a:extLst>
              <a:ext uri="{FF2B5EF4-FFF2-40B4-BE49-F238E27FC236}">
                <a16:creationId xmlns:a16="http://schemas.microsoft.com/office/drawing/2014/main" id="{D948D45B-F0A7-1F8A-6359-37DC0ED4F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B5918FAC-B284-3900-22E9-810BC45FC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16621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ai</a:t>
            </a:r>
          </a:p>
        </p:txBody>
      </p:sp>
      <p:sp>
        <p:nvSpPr>
          <p:cNvPr id="5129" name="Text Box 39">
            <a:extLst>
              <a:ext uri="{FF2B5EF4-FFF2-40B4-BE49-F238E27FC236}">
                <a16:creationId xmlns:a16="http://schemas.microsoft.com/office/drawing/2014/main" id="{0AD4A413-17DE-8AEA-9598-13AAFF93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479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5130" name="Text Box 40">
            <a:extLst>
              <a:ext uri="{FF2B5EF4-FFF2-40B4-BE49-F238E27FC236}">
                <a16:creationId xmlns:a16="http://schemas.microsoft.com/office/drawing/2014/main" id="{811495FD-7E47-EAE0-7C2B-B0EE1C2CD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527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5131" name="Text Box 43">
            <a:extLst>
              <a:ext uri="{FF2B5EF4-FFF2-40B4-BE49-F238E27FC236}">
                <a16:creationId xmlns:a16="http://schemas.microsoft.com/office/drawing/2014/main" id="{CD1976EE-C18E-CB43-D3B7-AAF52A262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62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5132" name="Text Box 45">
            <a:extLst>
              <a:ext uri="{FF2B5EF4-FFF2-40B4-BE49-F238E27FC236}">
                <a16:creationId xmlns:a16="http://schemas.microsoft.com/office/drawing/2014/main" id="{80DE62F8-E944-E65C-2684-63FDAB48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479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5133" name="Text Box 46">
            <a:extLst>
              <a:ext uri="{FF2B5EF4-FFF2-40B4-BE49-F238E27FC236}">
                <a16:creationId xmlns:a16="http://schemas.microsoft.com/office/drawing/2014/main" id="{9D152F52-CFE2-5E11-EA28-73DB83E43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9527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5217A208-D0EC-7D26-A03E-227863D95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3479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30B24C49-058D-0311-F523-1DC255DFE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9527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C938F9AA-0DB0-AB65-118B-2F80755F6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6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9152F040-4BB9-A669-F612-FB6795E17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479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D923EC3E-5EF7-308B-FFA6-C714BE8B1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527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99777A-E8D6-1C30-CFE0-64DF48DD9125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New 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hot / cold			           to seem / look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wrong / right			           to intend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scared			           </a:t>
            </a:r>
            <a:r>
              <a:rPr lang="en-US" i="1" dirty="0">
                <a:latin typeface="Corbel"/>
              </a:rPr>
              <a:t>What’s wrong?</a:t>
            </a:r>
            <a:endParaRPr lang="en-US" i="1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sleepy			           What’s the matter?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lucky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777BAE-1BC0-8C0F-38EC-1C4D43E8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chaud / froid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307C99-4426-1467-9B7D-01264F8F7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25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tort / raison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194704-CA5F-AF8B-B3A1-EF205CE6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peur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9E1FCC-E039-351B-55B0-1E4958608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sommeil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173787-F2CC-C8A0-672C-2FC02ADAD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de la chance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BFE8D3-2392-3C05-3CFB-99FA1ED11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l’air + adj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EFD8B9-FADE-36E8-9DC8-B70011E38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l’intention de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50913C-0293-07A3-13F2-8B39B0C92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qu’il y a?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4847DA-AD42-896F-B6F6-02BAA36EA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que tu as?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210DE8-99AE-7CC3-1D49-42F9C1151C55}"/>
              </a:ext>
            </a:extLst>
          </p:cNvPr>
          <p:cNvSpPr txBox="1"/>
          <p:nvPr/>
        </p:nvSpPr>
        <p:spPr>
          <a:xfrm>
            <a:off x="6477000" y="2185988"/>
            <a:ext cx="2286000" cy="16240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Use to talk about: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age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hunger / thirst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needs / desires</a:t>
            </a:r>
          </a:p>
        </p:txBody>
      </p:sp>
      <p:sp>
        <p:nvSpPr>
          <p:cNvPr id="5150" name="TextBox 1">
            <a:extLst>
              <a:ext uri="{FF2B5EF4-FFF2-40B4-BE49-F238E27FC236}">
                <a16:creationId xmlns:a16="http://schemas.microsoft.com/office/drawing/2014/main" id="{D555918B-FF0F-475C-28D2-7292C3EE3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95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A28718-9EAF-48C2-FD44-821B6A308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>
            <a:extLst>
              <a:ext uri="{FF2B5EF4-FFF2-40B4-BE49-F238E27FC236}">
                <a16:creationId xmlns:a16="http://schemas.microsoft.com/office/drawing/2014/main" id="{B6D042C5-9980-8322-BFA3-B5F2E49D4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ÉCRIRE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3ED78360-12BE-FC63-BF86-14115584D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write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652" name="Line 33">
            <a:extLst>
              <a:ext uri="{FF2B5EF4-FFF2-40B4-BE49-F238E27FC236}">
                <a16:creationId xmlns:a16="http://schemas.microsoft.com/office/drawing/2014/main" id="{96E055BE-B0C9-5F5E-4643-543B8F926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34">
            <a:extLst>
              <a:ext uri="{FF2B5EF4-FFF2-40B4-BE49-F238E27FC236}">
                <a16:creationId xmlns:a16="http://schemas.microsoft.com/office/drawing/2014/main" id="{1B1FF92C-4CAC-20D3-68AC-BA2110BDA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35">
            <a:extLst>
              <a:ext uri="{FF2B5EF4-FFF2-40B4-BE49-F238E27FC236}">
                <a16:creationId xmlns:a16="http://schemas.microsoft.com/office/drawing/2014/main" id="{767E948B-5126-C82E-243D-7C6196CF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36">
            <a:extLst>
              <a:ext uri="{FF2B5EF4-FFF2-40B4-BE49-F238E27FC236}">
                <a16:creationId xmlns:a16="http://schemas.microsoft.com/office/drawing/2014/main" id="{C037B851-38FD-4FF1-663D-ABBD5AA64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CFDDEF5F-36A1-364C-AB74-8B3C094A9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écris</a:t>
            </a:r>
          </a:p>
        </p:txBody>
      </p:sp>
      <p:sp>
        <p:nvSpPr>
          <p:cNvPr id="27657" name="Text Box 39">
            <a:extLst>
              <a:ext uri="{FF2B5EF4-FFF2-40B4-BE49-F238E27FC236}">
                <a16:creationId xmlns:a16="http://schemas.microsoft.com/office/drawing/2014/main" id="{F1AE80DD-3AF2-8B8F-9EDC-3B4EDB87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7658" name="Text Box 40">
            <a:extLst>
              <a:ext uri="{FF2B5EF4-FFF2-40B4-BE49-F238E27FC236}">
                <a16:creationId xmlns:a16="http://schemas.microsoft.com/office/drawing/2014/main" id="{3E64CCA1-97B8-9344-3ECA-CB0EE520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7659" name="Text Box 43">
            <a:extLst>
              <a:ext uri="{FF2B5EF4-FFF2-40B4-BE49-F238E27FC236}">
                <a16:creationId xmlns:a16="http://schemas.microsoft.com/office/drawing/2014/main" id="{791ABF30-7239-9E31-FD2D-F1CEBC5FB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7660" name="Text Box 45">
            <a:extLst>
              <a:ext uri="{FF2B5EF4-FFF2-40B4-BE49-F238E27FC236}">
                <a16:creationId xmlns:a16="http://schemas.microsoft.com/office/drawing/2014/main" id="{7B340CAE-C9BC-CE92-FD7F-5D6A4A0D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7661" name="Text Box 46">
            <a:extLst>
              <a:ext uri="{FF2B5EF4-FFF2-40B4-BE49-F238E27FC236}">
                <a16:creationId xmlns:a16="http://schemas.microsoft.com/office/drawing/2014/main" id="{03A4244E-31F0-28E9-4EDE-44CCBD6B1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D7FBB9B8-46C9-7620-1361-23DE85848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19417102-E1B5-B4C2-0301-21146485C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3F07C234-EBAE-E880-AF14-C02F19404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B7FF376B-AF85-B1D2-CDA6-17CC9AF14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928C1D1A-78B0-B9C5-1D62-743351BDB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7667" name="TextBox 1">
            <a:extLst>
              <a:ext uri="{FF2B5EF4-FFF2-40B4-BE49-F238E27FC236}">
                <a16:creationId xmlns:a16="http://schemas.microsoft.com/office/drawing/2014/main" id="{6947EAE3-DEC6-9DFC-5107-8A519D81B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046363-0609-85AE-B5E7-935380AC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écrit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14652CB5-82CA-3495-EB47-ADAD7755F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0563"/>
            <a:ext cx="2254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écrire</a:t>
            </a:r>
            <a:r>
              <a:rPr lang="en-US" altLang="en-US" sz="2400" b="1" i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décrire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FCBA8192-B293-2BF8-F457-31064AEC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60347A06-AE17-AA7B-B0AF-EB05775B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895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décrit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A9332E5F-CEF6-04C6-5F93-FD2806782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312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je décris / nous décri</a:t>
            </a: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42A78DF-6728-E46C-DE39-7EB041D6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029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describe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5722B2-B6C0-7443-83AB-27D55E0D11D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166938"/>
            <a:ext cx="1676400" cy="1025525"/>
            <a:chOff x="342900" y="2723356"/>
            <a:chExt cx="1676400" cy="1211262"/>
          </a:xfrm>
        </p:grpSpPr>
        <p:sp>
          <p:nvSpPr>
            <p:cNvPr id="27678" name="Cloud Callout 19">
              <a:extLst>
                <a:ext uri="{FF2B5EF4-FFF2-40B4-BE49-F238E27FC236}">
                  <a16:creationId xmlns:a16="http://schemas.microsoft.com/office/drawing/2014/main" id="{1645AB3F-85C6-61A1-9FEB-CE98C3855C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9" name="TextBox 20">
              <a:extLst>
                <a:ext uri="{FF2B5EF4-FFF2-40B4-BE49-F238E27FC236}">
                  <a16:creationId xmlns:a16="http://schemas.microsoft.com/office/drawing/2014/main" id="{E0165B51-0547-144D-1D88-B61D83012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 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écrii 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2125CC-453E-4060-FBFF-F4544C1ABF6A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5969000" y="2778125"/>
            <a:ext cx="1663700" cy="1160463"/>
            <a:chOff x="7010400" y="2751138"/>
            <a:chExt cx="1568889" cy="1104106"/>
          </a:xfrm>
        </p:grpSpPr>
        <p:sp>
          <p:nvSpPr>
            <p:cNvPr id="27676" name="Cloud Callout 24">
              <a:extLst>
                <a:ext uri="{FF2B5EF4-FFF2-40B4-BE49-F238E27FC236}">
                  <a16:creationId xmlns:a16="http://schemas.microsoft.com/office/drawing/2014/main" id="{C2E05979-49ED-78B0-A043-8B701DD9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7" name="TextBox 25">
              <a:extLst>
                <a:ext uri="{FF2B5EF4-FFF2-40B4-BE49-F238E27FC236}">
                  <a16:creationId xmlns:a16="http://schemas.microsoft.com/office/drawing/2014/main" id="{653138E0-3B11-A1D8-4197-4D1FBBE21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écrive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>
            <a:extLst>
              <a:ext uri="{FF2B5EF4-FFF2-40B4-BE49-F238E27FC236}">
                <a16:creationId xmlns:a16="http://schemas.microsoft.com/office/drawing/2014/main" id="{776EFDD9-5E8B-382D-853D-0A0A86671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CONNAÎTRE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E165194-8A66-593C-1F99-25A2BB29F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676" name="Line 33">
            <a:extLst>
              <a:ext uri="{FF2B5EF4-FFF2-40B4-BE49-F238E27FC236}">
                <a16:creationId xmlns:a16="http://schemas.microsoft.com/office/drawing/2014/main" id="{85516F3D-F86B-8D12-E47A-3F80CA240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34">
            <a:extLst>
              <a:ext uri="{FF2B5EF4-FFF2-40B4-BE49-F238E27FC236}">
                <a16:creationId xmlns:a16="http://schemas.microsoft.com/office/drawing/2014/main" id="{474752AD-5521-E078-69B1-AC2672C76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35">
            <a:extLst>
              <a:ext uri="{FF2B5EF4-FFF2-40B4-BE49-F238E27FC236}">
                <a16:creationId xmlns:a16="http://schemas.microsoft.com/office/drawing/2014/main" id="{1560C16B-E5D3-823A-E0DA-2E347EDEC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36">
            <a:extLst>
              <a:ext uri="{FF2B5EF4-FFF2-40B4-BE49-F238E27FC236}">
                <a16:creationId xmlns:a16="http://schemas.microsoft.com/office/drawing/2014/main" id="{00DF5EAA-6FE0-F294-C92D-BC563BD45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CB28E3F5-67E3-6839-1785-C72108D4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</a:p>
        </p:txBody>
      </p:sp>
      <p:sp>
        <p:nvSpPr>
          <p:cNvPr id="28681" name="Text Box 39">
            <a:extLst>
              <a:ext uri="{FF2B5EF4-FFF2-40B4-BE49-F238E27FC236}">
                <a16:creationId xmlns:a16="http://schemas.microsoft.com/office/drawing/2014/main" id="{29B60D5C-8090-1A67-704F-DEB1C9505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8682" name="Text Box 40">
            <a:extLst>
              <a:ext uri="{FF2B5EF4-FFF2-40B4-BE49-F238E27FC236}">
                <a16:creationId xmlns:a16="http://schemas.microsoft.com/office/drawing/2014/main" id="{F866E7D7-5615-E64E-C29C-F46E9D3B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8683" name="Text Box 43">
            <a:extLst>
              <a:ext uri="{FF2B5EF4-FFF2-40B4-BE49-F238E27FC236}">
                <a16:creationId xmlns:a16="http://schemas.microsoft.com/office/drawing/2014/main" id="{92EC5210-23F8-E160-D50A-B1747A5AC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8684" name="Text Box 45">
            <a:extLst>
              <a:ext uri="{FF2B5EF4-FFF2-40B4-BE49-F238E27FC236}">
                <a16:creationId xmlns:a16="http://schemas.microsoft.com/office/drawing/2014/main" id="{5C398912-A782-7041-8904-6F9348A2F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8685" name="Text Box 46">
            <a:extLst>
              <a:ext uri="{FF2B5EF4-FFF2-40B4-BE49-F238E27FC236}">
                <a16:creationId xmlns:a16="http://schemas.microsoft.com/office/drawing/2014/main" id="{0BC67F97-345C-C0A9-4F0C-0B40BF893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97D21A8B-7AC9-F111-3F99-4A170453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CA9FB35E-0AB6-A5D9-7D31-93D06DA43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390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ît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AFEBAA5D-E9F5-C2CD-BC10-B6F7CFC9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14E56FED-4EED-D0A6-1CF3-C991BED53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6AA507C6-038D-0EAB-3F5B-95C18E495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8691" name="TextBox 1">
            <a:extLst>
              <a:ext uri="{FF2B5EF4-FFF2-40B4-BE49-F238E27FC236}">
                <a16:creationId xmlns:a16="http://schemas.microsoft.com/office/drawing/2014/main" id="{986D7BB0-1F17-7C9C-182E-F13E1EC5D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621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941FA1-3E96-4FF9-86FE-6E5E3DFA2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669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connu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9BAB2D-1231-ED91-3CA7-1CD1687D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Means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 the sense of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be acquainted with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be familiar with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0151E1-242E-F906-F632-148F3954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87913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Used primarily with PEOPLE and PLACES</a:t>
            </a:r>
            <a:endParaRPr lang="en-US" altLang="en-US" sz="2400" i="1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Text Box 79">
            <a:extLst>
              <a:ext uri="{FF2B5EF4-FFF2-40B4-BE49-F238E27FC236}">
                <a16:creationId xmlns:a16="http://schemas.microsoft.com/office/drawing/2014/main" id="{73BFDF5B-B497-3F2D-0FF2-3FCC88F36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30850"/>
            <a:ext cx="22542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connaître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reconnaître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82761802-4BF5-4A98-F007-297DB91D1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9436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recognize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9377C047-BF37-202C-3933-A48754CCB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4355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D73FC845-3923-F659-663B-1FCF5A698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43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reconnu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30" grpId="0"/>
      <p:bldP spid="32" grpId="0"/>
      <p:bldP spid="33" grpId="0"/>
      <p:bldP spid="34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>
            <a:extLst>
              <a:ext uri="{FF2B5EF4-FFF2-40B4-BE49-F238E27FC236}">
                <a16:creationId xmlns:a16="http://schemas.microsoft.com/office/drawing/2014/main" id="{1BCC70B1-2BC7-94E3-9E97-00AA555EF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SAVOIR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6326D956-376A-34D8-C3AD-8CA6C687A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700" name="Line 33">
            <a:extLst>
              <a:ext uri="{FF2B5EF4-FFF2-40B4-BE49-F238E27FC236}">
                <a16:creationId xmlns:a16="http://schemas.microsoft.com/office/drawing/2014/main" id="{7C7EF9AB-8EB4-E4F5-724C-C39B56171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14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34">
            <a:extLst>
              <a:ext uri="{FF2B5EF4-FFF2-40B4-BE49-F238E27FC236}">
                <a16:creationId xmlns:a16="http://schemas.microsoft.com/office/drawing/2014/main" id="{35A3115A-0EBA-314C-133D-2180C2750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00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35">
            <a:extLst>
              <a:ext uri="{FF2B5EF4-FFF2-40B4-BE49-F238E27FC236}">
                <a16:creationId xmlns:a16="http://schemas.microsoft.com/office/drawing/2014/main" id="{5F3AB7F1-03B3-327B-72DB-722922C1F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5240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36">
            <a:extLst>
              <a:ext uri="{FF2B5EF4-FFF2-40B4-BE49-F238E27FC236}">
                <a16:creationId xmlns:a16="http://schemas.microsoft.com/office/drawing/2014/main" id="{20C297EF-B75D-68E8-B215-E20B572EF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1581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21C37A7C-6C79-9D44-E459-8FDFB72C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15668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</a:p>
        </p:txBody>
      </p:sp>
      <p:sp>
        <p:nvSpPr>
          <p:cNvPr id="29705" name="Text Box 39">
            <a:extLst>
              <a:ext uri="{FF2B5EF4-FFF2-40B4-BE49-F238E27FC236}">
                <a16:creationId xmlns:a16="http://schemas.microsoft.com/office/drawing/2014/main" id="{34E49509-C465-CA8C-E473-028FFDF2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2252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9706" name="Text Box 40">
            <a:extLst>
              <a:ext uri="{FF2B5EF4-FFF2-40B4-BE49-F238E27FC236}">
                <a16:creationId xmlns:a16="http://schemas.microsoft.com/office/drawing/2014/main" id="{9239A306-D1E0-344A-DD05-639ECFA1C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2857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9707" name="Text Box 43">
            <a:extLst>
              <a:ext uri="{FF2B5EF4-FFF2-40B4-BE49-F238E27FC236}">
                <a16:creationId xmlns:a16="http://schemas.microsoft.com/office/drawing/2014/main" id="{8BDE37FA-D429-FABE-9EB3-5D74CF740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566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9708" name="Text Box 45">
            <a:extLst>
              <a:ext uri="{FF2B5EF4-FFF2-40B4-BE49-F238E27FC236}">
                <a16:creationId xmlns:a16="http://schemas.microsoft.com/office/drawing/2014/main" id="{0F89A2E8-435D-094B-B2EB-D89F39DA9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52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9709" name="Text Box 46">
            <a:extLst>
              <a:ext uri="{FF2B5EF4-FFF2-40B4-BE49-F238E27FC236}">
                <a16:creationId xmlns:a16="http://schemas.microsoft.com/office/drawing/2014/main" id="{DE01EBCD-869C-3864-A229-EEF388E9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857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A5699FE5-C795-EF3C-4C38-1794C2CD8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2526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9C4FCFD6-B5F4-E6EB-A032-5FE1803B1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870200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D82ED0D-532C-308B-D949-B6CE2DAA5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581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08098080-BD74-4D09-8E27-EB1555F19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52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5DB6ADC5-573C-2DAB-9245-C78461285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57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9715" name="TextBox 1">
            <a:extLst>
              <a:ext uri="{FF2B5EF4-FFF2-40B4-BE49-F238E27FC236}">
                <a16:creationId xmlns:a16="http://schemas.microsoft.com/office/drawing/2014/main" id="{7CA5FAAD-5434-7261-319A-B5C1CCB81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447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E322C3-2E42-0D97-0692-6CFD59827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su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F4DFC2-B5BD-73A9-FD35-0EEC5D6B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Means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 the sense of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information or to know how to</a:t>
            </a:r>
          </a:p>
        </p:txBody>
      </p:sp>
      <p:sp>
        <p:nvSpPr>
          <p:cNvPr id="23" name="Text Box 79">
            <a:extLst>
              <a:ext uri="{FF2B5EF4-FFF2-40B4-BE49-F238E27FC236}">
                <a16:creationId xmlns:a16="http://schemas.microsoft.com/office/drawing/2014/main" id="{BA200FE1-A7CF-AAE5-DC0A-1C8AFB4C2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266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savoir:</a:t>
            </a:r>
            <a:endParaRPr lang="en-US" altLang="en-US" sz="2000" b="1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Savoir + infinitve</a:t>
            </a:r>
            <a:endParaRPr lang="en-US" altLang="en-US" sz="2000"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B1C4B183-9090-692C-D19A-CC6231391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594350"/>
            <a:ext cx="25908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 how to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>
            <a:extLst>
              <a:ext uri="{FF2B5EF4-FFF2-40B4-BE49-F238E27FC236}">
                <a16:creationId xmlns:a16="http://schemas.microsoft.com/office/drawing/2014/main" id="{2A307460-F581-927F-AD81-53E28E354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CONNAÎTRE </a:t>
            </a:r>
            <a:r>
              <a:rPr lang="en-US" altLang="en-US" sz="3200" i="1">
                <a:solidFill>
                  <a:schemeClr val="tx1"/>
                </a:solidFill>
                <a:latin typeface="Corbel" panose="020B0503020204020204" pitchFamily="34" charset="0"/>
              </a:rPr>
              <a:t>or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 SAVOIR?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0EF4DF-1361-BF4D-1A9D-95CA78AC3107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752600"/>
          <a:ext cx="8382000" cy="493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6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connaître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savoir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people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places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fact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interrogative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infinitive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F8C95C-BD39-C0D7-0A2E-96479474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98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Jacqueline.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F0C904-EA91-8392-4AA7-2395DD1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098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DC2338-26B3-742C-802F-82747047C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40038"/>
            <a:ext cx="297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Marc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connaît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Lyon.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B3C9AA-66BA-AEDF-4E2C-E9ABFF5FF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448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7EC6B7-0684-28E9-C3B8-40ECDEC1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44888"/>
            <a:ext cx="3657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mais il ne sait pas.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E6894C-E93B-D41B-A729-675306A32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590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5D1744-C687-2812-74FF-B583299E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C2E0AE-6FDF-0048-4933-B81B529E2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402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6993F4-63AA-859E-F2E6-48BA53C7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498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510937-5EE4-643F-CDC6-2645FB429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0594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76CCD9-919A-1B6D-C33E-3ECF7608E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54488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que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tu parles français.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A9DCBE-B46F-5241-DA64-0260B62C0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8006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-tu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si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Paul a un stylo?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44F12-2647-336C-5B0E-DF3022F14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49888"/>
            <a:ext cx="38100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 où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tu habites.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25C1B5-6B95-E1D0-A53C-C907471F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40438"/>
            <a:ext cx="4191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sz="2200">
                <a:solidFill>
                  <a:srgbClr val="0000FF"/>
                </a:solidFill>
                <a:latin typeface="Corbel" panose="020B0503020204020204" pitchFamily="34" charset="0"/>
              </a:rPr>
              <a:t>savons jouer </a:t>
            </a: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au ping pong.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>
            <a:extLst>
              <a:ext uri="{FF2B5EF4-FFF2-40B4-BE49-F238E27FC236}">
                <a16:creationId xmlns:a16="http://schemas.microsoft.com/office/drawing/2014/main" id="{B2EDFF68-D3FD-8C10-EF6E-C42F5641C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L’IMPÉRATIF</a:t>
            </a:r>
          </a:p>
        </p:txBody>
      </p:sp>
      <p:sp>
        <p:nvSpPr>
          <p:cNvPr id="41987" name="Text Box 6">
            <a:extLst>
              <a:ext uri="{FF2B5EF4-FFF2-40B4-BE49-F238E27FC236}">
                <a16:creationId xmlns:a16="http://schemas.microsoft.com/office/drawing/2014/main" id="{2C82DF0A-375F-448F-6230-87F6C482A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0018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latin typeface="Corbel" panose="020B0503020204020204" pitchFamily="34" charset="0"/>
              </a:rPr>
              <a:t>used to make suggestions, give orders and advice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F61CFD0-7A6B-AF72-6751-F4398C30365A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33600"/>
          <a:ext cx="8077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parler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finir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vendre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être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aller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011" name="Text Box 141">
            <a:extLst>
              <a:ext uri="{FF2B5EF4-FFF2-40B4-BE49-F238E27FC236}">
                <a16:creationId xmlns:a16="http://schemas.microsoft.com/office/drawing/2014/main" id="{C4E4C50B-966E-E419-1B77-758A73F70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57513"/>
            <a:ext cx="9144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(tu)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24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(nous)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(vous)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</p:txBody>
      </p:sp>
      <p:sp>
        <p:nvSpPr>
          <p:cNvPr id="7" name="Text Box 139">
            <a:extLst>
              <a:ext uri="{FF2B5EF4-FFF2-40B4-BE49-F238E27FC236}">
                <a16:creationId xmlns:a16="http://schemas.microsoft.com/office/drawing/2014/main" id="{623E5C04-AF19-64A3-D2C5-2DBE0886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7188"/>
            <a:ext cx="1295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8" name="Text Box 142">
            <a:extLst>
              <a:ext uri="{FF2B5EF4-FFF2-40B4-BE49-F238E27FC236}">
                <a16:creationId xmlns:a16="http://schemas.microsoft.com/office/drawing/2014/main" id="{7351F0B6-6334-9B04-F4A1-E1A8D806C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73388"/>
            <a:ext cx="14478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issez</a:t>
            </a:r>
          </a:p>
        </p:txBody>
      </p:sp>
      <p:sp>
        <p:nvSpPr>
          <p:cNvPr id="9" name="Text Box 143">
            <a:extLst>
              <a:ext uri="{FF2B5EF4-FFF2-40B4-BE49-F238E27FC236}">
                <a16:creationId xmlns:a16="http://schemas.microsoft.com/office/drawing/2014/main" id="{358FD309-189C-6B97-24F4-BA514CFD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3388"/>
            <a:ext cx="1752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0" name="Text Box 144">
            <a:extLst>
              <a:ext uri="{FF2B5EF4-FFF2-40B4-BE49-F238E27FC236}">
                <a16:creationId xmlns:a16="http://schemas.microsoft.com/office/drawing/2014/main" id="{E7121E2F-44FA-0329-F1E7-AA45C4455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71800"/>
            <a:ext cx="1219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sois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soyez</a:t>
            </a:r>
          </a:p>
        </p:txBody>
      </p:sp>
      <p:sp>
        <p:nvSpPr>
          <p:cNvPr id="11" name="Text Box 144">
            <a:extLst>
              <a:ext uri="{FF2B5EF4-FFF2-40B4-BE49-F238E27FC236}">
                <a16:creationId xmlns:a16="http://schemas.microsoft.com/office/drawing/2014/main" id="{A436BDD5-49B0-59C8-F49F-88175952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971800"/>
            <a:ext cx="914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2" name="Text Box 68">
            <a:extLst>
              <a:ext uri="{FF2B5EF4-FFF2-40B4-BE49-F238E27FC236}">
                <a16:creationId xmlns:a16="http://schemas.microsoft.com/office/drawing/2014/main" id="{207D4A25-85EC-3299-5C70-CE58607C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75438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for all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–er </a:t>
            </a:r>
            <a:r>
              <a:rPr lang="en-US" altLang="en-US" sz="1800">
                <a:latin typeface="Corbel" panose="020B0503020204020204" pitchFamily="34" charset="0"/>
              </a:rPr>
              <a:t>verbs, including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aller</a:t>
            </a:r>
            <a:r>
              <a:rPr lang="en-US" altLang="en-US" sz="1800">
                <a:latin typeface="Corbel" panose="020B0503020204020204" pitchFamily="34" charset="0"/>
              </a:rPr>
              <a:t>, the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–s </a:t>
            </a:r>
            <a:r>
              <a:rPr lang="en-US" altLang="en-US" sz="1800">
                <a:latin typeface="Corbel" panose="020B0503020204020204" pitchFamily="34" charset="0"/>
              </a:rPr>
              <a:t>of the 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tu</a:t>
            </a:r>
            <a:r>
              <a:rPr lang="en-US" altLang="en-US" sz="1800">
                <a:latin typeface="Corbel" panose="020B0503020204020204" pitchFamily="34" charset="0"/>
              </a:rPr>
              <a:t> form is dropped: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	  ex:   Tu parles anglais.   		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Parle</a:t>
            </a:r>
            <a:r>
              <a:rPr lang="en-US" altLang="en-US" sz="1800">
                <a:latin typeface="Corbel" panose="020B0503020204020204" pitchFamily="34" charset="0"/>
              </a:rPr>
              <a:t> français s’il te plaît.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          	            Tu vas au café. 		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Va </a:t>
            </a:r>
            <a:r>
              <a:rPr lang="en-US" altLang="en-US" sz="1800">
                <a:latin typeface="Corbel" panose="020B0503020204020204" pitchFamily="34" charset="0"/>
              </a:rPr>
              <a:t>à la bibliothèque.</a:t>
            </a:r>
          </a:p>
        </p:txBody>
      </p:sp>
      <p:sp>
        <p:nvSpPr>
          <p:cNvPr id="13" name="Text Box 138">
            <a:extLst>
              <a:ext uri="{FF2B5EF4-FFF2-40B4-BE49-F238E27FC236}">
                <a16:creationId xmlns:a16="http://schemas.microsoft.com/office/drawing/2014/main" id="{7EEA9986-4C0B-902F-0C21-82F870E78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7543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negative imperative: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1800">
                <a:latin typeface="Corbel" panose="020B0503020204020204" pitchFamily="34" charset="0"/>
              </a:rPr>
              <a:t> + VERB +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1800">
                <a:solidFill>
                  <a:schemeClr val="bg2"/>
                </a:solidFill>
                <a:latin typeface="Corbel" panose="020B0503020204020204" pitchFamily="34" charset="0"/>
              </a:rPr>
              <a:t>	                  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 choisis pas </a:t>
            </a:r>
            <a:r>
              <a:rPr lang="en-US" altLang="en-US" sz="1800">
                <a:latin typeface="Corbel" panose="020B0503020204020204" pitchFamily="34" charset="0"/>
              </a:rPr>
              <a:t>ce blouson.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277B56AF-4CC5-3A69-1966-230E018C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/ The </a:t>
            </a: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IMPERFECT</a:t>
            </a:r>
            <a:r>
              <a:rPr lang="en-US" sz="3200" dirty="0">
                <a:latin typeface="Corbel" pitchFamily="34" charset="0"/>
              </a:rPr>
              <a:t> tense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30E5ECB-2ACA-9DDD-210E-6640710FE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694035"/>
            <a:ext cx="731519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Used to describe what </a:t>
            </a:r>
            <a:r>
              <a:rPr lang="en-US" sz="2400" b="1" dirty="0">
                <a:latin typeface="Corbel" pitchFamily="34" charset="0"/>
              </a:rPr>
              <a:t>WAS</a:t>
            </a:r>
            <a:r>
              <a:rPr lang="en-US" sz="2400" dirty="0">
                <a:latin typeface="Corbel" pitchFamily="34" charset="0"/>
              </a:rPr>
              <a:t> happening in the past: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Actions that occurred habitually or repeatedly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A state of being or an action that existed without indicating a specific beginning or end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2 simultaneous past 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D72B6-8A8E-A5C4-7A54-9772C1433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87320"/>
            <a:ext cx="2553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formation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13415-7B7E-37FA-8EB7-46505A913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40133"/>
            <a:ext cx="5552139" cy="95410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 b="1" dirty="0">
                <a:solidFill>
                  <a:srgbClr val="0066FF"/>
                </a:solidFill>
                <a:latin typeface="Corbel" pitchFamily="34" charset="0"/>
              </a:rPr>
              <a:t>nous form </a:t>
            </a:r>
            <a:r>
              <a:rPr lang="en-US" altLang="en-US" sz="2800" dirty="0">
                <a:latin typeface="Corbel" pitchFamily="34" charset="0"/>
              </a:rPr>
              <a:t>stem of the present - </a:t>
            </a:r>
            <a:r>
              <a:rPr lang="en-US" altLang="en-US" sz="2800" i="1" dirty="0" err="1">
                <a:latin typeface="Corbel" pitchFamily="34" charset="0"/>
              </a:rPr>
              <a:t>ons</a:t>
            </a:r>
            <a:r>
              <a:rPr lang="en-US" altLang="en-US" sz="2800" dirty="0">
                <a:latin typeface="Corbel" pitchFamily="34" charset="0"/>
              </a:rPr>
              <a:t> </a:t>
            </a:r>
          </a:p>
          <a:p>
            <a:r>
              <a:rPr lang="en-US" altLang="en-US" sz="2800" dirty="0">
                <a:latin typeface="Corbel" pitchFamily="34" charset="0"/>
              </a:rPr>
              <a:t>+ IMPERFECT ENDINGS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F6EC6A-11AA-B626-D7E5-D456C907F04A}"/>
              </a:ext>
            </a:extLst>
          </p:cNvPr>
          <p:cNvGrpSpPr/>
          <p:nvPr/>
        </p:nvGrpSpPr>
        <p:grpSpPr>
          <a:xfrm>
            <a:off x="6534806" y="4451690"/>
            <a:ext cx="1916110" cy="1966913"/>
            <a:chOff x="4483277" y="4301811"/>
            <a:chExt cx="2561467" cy="1966913"/>
          </a:xfrm>
        </p:grpSpPr>
        <p:sp>
          <p:nvSpPr>
            <p:cNvPr id="7" name="Line 33">
              <a:extLst>
                <a:ext uri="{FF2B5EF4-FFF2-40B4-BE49-F238E27FC236}">
                  <a16:creationId xmlns:a16="http://schemas.microsoft.com/office/drawing/2014/main" id="{C5BCE8A4-04F6-9238-D258-0E66047B2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3277" y="5057439"/>
              <a:ext cx="256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4">
              <a:extLst>
                <a:ext uri="{FF2B5EF4-FFF2-40B4-BE49-F238E27FC236}">
                  <a16:creationId xmlns:a16="http://schemas.microsoft.com/office/drawing/2014/main" id="{F785ADC8-3AE7-89E8-FCFB-2977A9CB8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3277" y="5743239"/>
              <a:ext cx="256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35">
              <a:extLst>
                <a:ext uri="{FF2B5EF4-FFF2-40B4-BE49-F238E27FC236}">
                  <a16:creationId xmlns:a16="http://schemas.microsoft.com/office/drawing/2014/main" id="{59DA3B44-8132-11A8-7571-F5493FCDE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6414" y="4301811"/>
              <a:ext cx="0" cy="196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2D8B4AE-4921-6754-C43E-5AFA719E3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735" y="4294151"/>
            <a:ext cx="25560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ais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ions</a:t>
            </a: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ais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</a:t>
            </a: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iez</a:t>
            </a:r>
            <a:endParaRPr lang="en-US" altLang="en-US" sz="3200" dirty="0">
              <a:solidFill>
                <a:srgbClr val="3333FF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ait</a:t>
            </a:r>
            <a:r>
              <a:rPr lang="en-US" altLang="en-US" sz="3200" dirty="0">
                <a:solidFill>
                  <a:srgbClr val="3333FF"/>
                </a:solidFill>
                <a:latin typeface="Corbel" panose="020B0503020204020204" pitchFamily="34" charset="0"/>
              </a:rPr>
              <a:t>	</a:t>
            </a:r>
            <a:r>
              <a:rPr lang="en-US" altLang="en-US" sz="3200" dirty="0" err="1">
                <a:solidFill>
                  <a:srgbClr val="3333FF"/>
                </a:solidFill>
                <a:latin typeface="Corbel" panose="020B0503020204020204" pitchFamily="34" charset="0"/>
              </a:rPr>
              <a:t>aient</a:t>
            </a:r>
            <a:endParaRPr lang="en-US" altLang="en-US" sz="3200" dirty="0">
              <a:solidFill>
                <a:srgbClr val="3333FF"/>
              </a:solidFill>
              <a:latin typeface="Corbel" panose="020B0503020204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952545A-3BDC-A9D0-6678-55D6889C3902}"/>
              </a:ext>
            </a:extLst>
          </p:cNvPr>
          <p:cNvGrpSpPr/>
          <p:nvPr/>
        </p:nvGrpSpPr>
        <p:grpSpPr>
          <a:xfrm>
            <a:off x="5124126" y="4451690"/>
            <a:ext cx="931433" cy="1569660"/>
            <a:chOff x="2958068" y="2388978"/>
            <a:chExt cx="1245146" cy="156966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C4628F-DBAF-C549-E283-64E1EE1CEF82}"/>
                </a:ext>
              </a:extLst>
            </p:cNvPr>
            <p:cNvSpPr txBox="1"/>
            <p:nvPr/>
          </p:nvSpPr>
          <p:spPr>
            <a:xfrm>
              <a:off x="2958068" y="23889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53430CD-60FE-4D88-52F1-B085D13DB496}"/>
                </a:ext>
              </a:extLst>
            </p:cNvPr>
            <p:cNvSpPr txBox="1"/>
            <p:nvPr/>
          </p:nvSpPr>
          <p:spPr>
            <a:xfrm>
              <a:off x="3386116" y="23889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4DFCD51-2153-4EF9-9EDE-50D20923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A9DDDABC-714E-F7A6-7B4A-FFFCBDC18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277" y="1777573"/>
            <a:ext cx="45666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talking, used to talk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832751-CE10-771D-8B9A-B2549C6D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90" y="292578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BFEFB-07FD-A550-D117-C7B8D1398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990" y="2560447"/>
            <a:ext cx="5835920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parlons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:a16="http://schemas.microsoft.com/office/drawing/2014/main" id="{816B0420-A29C-0676-616B-8CF0DC338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799" y="470813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4">
            <a:extLst>
              <a:ext uri="{FF2B5EF4-FFF2-40B4-BE49-F238E27FC236}">
                <a16:creationId xmlns:a16="http://schemas.microsoft.com/office/drawing/2014/main" id="{8E68BA91-C53E-C854-07DC-AA51AA545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799" y="539393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5">
            <a:extLst>
              <a:ext uri="{FF2B5EF4-FFF2-40B4-BE49-F238E27FC236}">
                <a16:creationId xmlns:a16="http://schemas.microsoft.com/office/drawing/2014/main" id="{E0965F66-B6AF-0F9B-2AE5-DF880002C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514" y="409001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36">
            <a:extLst>
              <a:ext uri="{FF2B5EF4-FFF2-40B4-BE49-F238E27FC236}">
                <a16:creationId xmlns:a16="http://schemas.microsoft.com/office/drawing/2014/main" id="{5AB3E2B5-B8A8-00A2-56F8-4A5A3C183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18" y="4246177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4BB11855-5650-E6C9-6326-84AA6669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418" y="4917689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1" name="Text Box 40">
            <a:extLst>
              <a:ext uri="{FF2B5EF4-FFF2-40B4-BE49-F238E27FC236}">
                <a16:creationId xmlns:a16="http://schemas.microsoft.com/office/drawing/2014/main" id="{8FD7FCBB-4593-6E93-66D0-697D04A1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218" y="5522527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022DD28D-F835-C70F-AF7D-D417FCFFF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959" y="427676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id="{EDE8B921-D115-A963-9613-750C4DF79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959" y="496256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4" name="Text Box 46">
            <a:extLst>
              <a:ext uri="{FF2B5EF4-FFF2-40B4-BE49-F238E27FC236}">
                <a16:creationId xmlns:a16="http://schemas.microsoft.com/office/drawing/2014/main" id="{30455F86-6811-BBE5-3129-A824D919C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959" y="556739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38">
            <a:extLst>
              <a:ext uri="{FF2B5EF4-FFF2-40B4-BE49-F238E27FC236}">
                <a16:creationId xmlns:a16="http://schemas.microsoft.com/office/drawing/2014/main" id="{01F83E91-F3E0-8E67-4DA8-4DFDBAC57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799" y="4123364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D0A6263B-0958-6AEE-72C8-77746498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99" y="4781087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227FD3DA-700D-B81F-599A-46F889761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99" y="54460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>
            <a:extLst>
              <a:ext uri="{FF2B5EF4-FFF2-40B4-BE49-F238E27FC236}">
                <a16:creationId xmlns:a16="http://schemas.microsoft.com/office/drawing/2014/main" id="{B3F0ECE8-29E2-B590-76C0-7210C160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254" y="4146174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>
            <a:extLst>
              <a:ext uri="{FF2B5EF4-FFF2-40B4-BE49-F238E27FC236}">
                <a16:creationId xmlns:a16="http://schemas.microsoft.com/office/drawing/2014/main" id="{E528167F-18FC-B75C-F73B-F996C3A6E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254" y="4839748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>
            <a:extLst>
              <a:ext uri="{FF2B5EF4-FFF2-40B4-BE49-F238E27FC236}">
                <a16:creationId xmlns:a16="http://schemas.microsoft.com/office/drawing/2014/main" id="{B9D066E5-A3F1-1A6D-0E54-CDD99B3F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633" y="5472155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parl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7CCF7A-47A5-B27C-E647-EB41D4636D26}"/>
              </a:ext>
            </a:extLst>
          </p:cNvPr>
          <p:cNvGrpSpPr/>
          <p:nvPr/>
        </p:nvGrpSpPr>
        <p:grpSpPr>
          <a:xfrm>
            <a:off x="3333340" y="2439809"/>
            <a:ext cx="1225647" cy="1583699"/>
            <a:chOff x="3333340" y="2439809"/>
            <a:chExt cx="1225647" cy="158369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5F1B23C-706F-7BB7-0B6D-9BA44D464ABE}"/>
                </a:ext>
              </a:extLst>
            </p:cNvPr>
            <p:cNvSpPr txBox="1"/>
            <p:nvPr/>
          </p:nvSpPr>
          <p:spPr>
            <a:xfrm>
              <a:off x="3741889" y="245384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1DB0429-713C-EC1E-3E35-C91D57FBFDAC}"/>
                </a:ext>
              </a:extLst>
            </p:cNvPr>
            <p:cNvSpPr txBox="1"/>
            <p:nvPr/>
          </p:nvSpPr>
          <p:spPr>
            <a:xfrm>
              <a:off x="3333340" y="2439809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  <p:sp>
        <p:nvSpPr>
          <p:cNvPr id="24" name="Text Box 5">
            <a:extLst>
              <a:ext uri="{FF2B5EF4-FFF2-40B4-BE49-F238E27FC236}">
                <a16:creationId xmlns:a16="http://schemas.microsoft.com/office/drawing/2014/main" id="{CA95B6E7-AA22-9ABD-1262-4E22D513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145" y="1597212"/>
            <a:ext cx="24895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PARLER</a:t>
            </a:r>
          </a:p>
        </p:txBody>
      </p:sp>
    </p:spTree>
    <p:extLst>
      <p:ext uri="{BB962C8B-B14F-4D97-AF65-F5344CB8AC3E}">
        <p14:creationId xmlns:p14="http://schemas.microsoft.com/office/powerpoint/2010/main" val="2827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8296E03B-B5B2-A041-76C2-7B8969E31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32DDD067-F18E-8D98-E4B2-E8ECD59F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0"/>
            <a:ext cx="24895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orbel" panose="020B0503020204020204" pitchFamily="34" charset="0"/>
              </a:rPr>
              <a:t>FINIR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2833897-78A2-2666-25D8-44A622CF9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559" y="1670089"/>
            <a:ext cx="44711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rbel" pitchFamily="34" charset="0"/>
              </a:rPr>
              <a:t>was finishing, used to finish</a:t>
            </a:r>
            <a:endParaRPr lang="en-US" sz="2400" b="1" i="1" dirty="0">
              <a:latin typeface="Corbe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009BB9-689C-CD0B-3CC4-BC449274B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25" y="2928767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A155C9-2CAE-2762-FA68-0B8E4F992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124" y="2563431"/>
            <a:ext cx="6376833" cy="119263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1050" b="1" dirty="0">
              <a:solidFill>
                <a:srgbClr val="3333FF"/>
              </a:solidFill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>
                <a:solidFill>
                  <a:srgbClr val="3333FF"/>
                </a:solidFill>
                <a:latin typeface="Corbel" pitchFamily="34" charset="0"/>
              </a:rPr>
              <a:t>finissons</a:t>
            </a:r>
            <a:r>
              <a:rPr lang="en-US" altLang="en-US" sz="3200" b="1" dirty="0">
                <a:solidFill>
                  <a:srgbClr val="0066FF"/>
                </a:solidFill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IMPERFECT ENDINGS</a:t>
            </a:r>
          </a:p>
          <a:p>
            <a:pPr>
              <a:spcAft>
                <a:spcPts val="600"/>
              </a:spcAft>
            </a:pP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7" name="Line 33">
            <a:extLst>
              <a:ext uri="{FF2B5EF4-FFF2-40B4-BE49-F238E27FC236}">
                <a16:creationId xmlns:a16="http://schemas.microsoft.com/office/drawing/2014/main" id="{C83276DB-1B7C-FF80-E9A1-64DFE7DDD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7105" y="4742004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4">
            <a:extLst>
              <a:ext uri="{FF2B5EF4-FFF2-40B4-BE49-F238E27FC236}">
                <a16:creationId xmlns:a16="http://schemas.microsoft.com/office/drawing/2014/main" id="{C7F66CF1-7413-6772-8784-61001E5DF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7105" y="5427804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5">
            <a:extLst>
              <a:ext uri="{FF2B5EF4-FFF2-40B4-BE49-F238E27FC236}">
                <a16:creationId xmlns:a16="http://schemas.microsoft.com/office/drawing/2014/main" id="{3ACB186A-6100-F134-A0F1-263CB17CB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820" y="4123883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6">
            <a:extLst>
              <a:ext uri="{FF2B5EF4-FFF2-40B4-BE49-F238E27FC236}">
                <a16:creationId xmlns:a16="http://schemas.microsoft.com/office/drawing/2014/main" id="{57992B84-89A2-C01D-03D5-6C712292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124" y="4280042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578371F0-6E26-0CF8-22C1-858F3FB54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724" y="4951554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2" name="Text Box 40">
            <a:extLst>
              <a:ext uri="{FF2B5EF4-FFF2-40B4-BE49-F238E27FC236}">
                <a16:creationId xmlns:a16="http://schemas.microsoft.com/office/drawing/2014/main" id="{DA6EB44C-0B14-0CE9-B560-94A39D71F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7524" y="5556392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id="{C318E566-31FF-BE0E-51FD-7B0FE4778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265" y="43106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4" name="Text Box 45">
            <a:extLst>
              <a:ext uri="{FF2B5EF4-FFF2-40B4-BE49-F238E27FC236}">
                <a16:creationId xmlns:a16="http://schemas.microsoft.com/office/drawing/2014/main" id="{8DC8FC70-AAB9-4E0B-03FC-2FC46D41C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265" y="49964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" name="Text Box 46">
            <a:extLst>
              <a:ext uri="{FF2B5EF4-FFF2-40B4-BE49-F238E27FC236}">
                <a16:creationId xmlns:a16="http://schemas.microsoft.com/office/drawing/2014/main" id="{8A59CEA4-BD37-13B8-7B4B-AEA4AD39F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265" y="56012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CF758A45-608B-50EA-6F35-3B1FC4901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104" y="4157229"/>
            <a:ext cx="1649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4BABC836-47B9-72CA-B164-26A30FC6F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105" y="4814952"/>
            <a:ext cx="1671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38">
            <a:extLst>
              <a:ext uri="{FF2B5EF4-FFF2-40B4-BE49-F238E27FC236}">
                <a16:creationId xmlns:a16="http://schemas.microsoft.com/office/drawing/2014/main" id="{D14CEBFC-A125-B5F1-844B-542AA116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105" y="547986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38">
            <a:extLst>
              <a:ext uri="{FF2B5EF4-FFF2-40B4-BE49-F238E27FC236}">
                <a16:creationId xmlns:a16="http://schemas.microsoft.com/office/drawing/2014/main" id="{510E9982-B1B7-9398-73C7-73543BEA1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559" y="4180039"/>
            <a:ext cx="1936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ions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 Box 38">
            <a:extLst>
              <a:ext uri="{FF2B5EF4-FFF2-40B4-BE49-F238E27FC236}">
                <a16:creationId xmlns:a16="http://schemas.microsoft.com/office/drawing/2014/main" id="{A9784E94-D77E-BA45-A01E-F263C32E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560" y="4873613"/>
            <a:ext cx="1741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iez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Text Box 38">
            <a:extLst>
              <a:ext uri="{FF2B5EF4-FFF2-40B4-BE49-F238E27FC236}">
                <a16:creationId xmlns:a16="http://schemas.microsoft.com/office/drawing/2014/main" id="{DEA3BBE1-30D5-2117-9AE0-62CEBF079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939" y="5506020"/>
            <a:ext cx="20627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Corbel" panose="020B0503020204020204" pitchFamily="34" charset="0"/>
              </a:rPr>
              <a:t>finiss</a:t>
            </a:r>
            <a:r>
              <a:rPr lang="en-US" altLang="en-US" sz="3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aient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D7098B-C3F6-4D83-65A4-7042BD5E81A8}"/>
              </a:ext>
            </a:extLst>
          </p:cNvPr>
          <p:cNvGrpSpPr/>
          <p:nvPr/>
        </p:nvGrpSpPr>
        <p:grpSpPr>
          <a:xfrm>
            <a:off x="3437669" y="2407492"/>
            <a:ext cx="1225647" cy="1583947"/>
            <a:chOff x="5034021" y="2390191"/>
            <a:chExt cx="1225647" cy="158394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E6D0D6-250E-30B0-ED3C-B7EF5C40161D}"/>
                </a:ext>
              </a:extLst>
            </p:cNvPr>
            <p:cNvSpPr txBox="1"/>
            <p:nvPr/>
          </p:nvSpPr>
          <p:spPr>
            <a:xfrm>
              <a:off x="5034021" y="2404478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8B0905-E89C-18F6-444D-19C51EF24552}"/>
                </a:ext>
              </a:extLst>
            </p:cNvPr>
            <p:cNvSpPr txBox="1"/>
            <p:nvPr/>
          </p:nvSpPr>
          <p:spPr>
            <a:xfrm>
              <a:off x="5442570" y="2390191"/>
              <a:ext cx="8170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Strawberry Limeade" panose="02000507000000020002" pitchFamily="2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0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5E98160D-61D5-4258-389D-F8B8F238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L’imparfait</a:t>
            </a:r>
            <a:r>
              <a:rPr lang="en-US" sz="3200" dirty="0">
                <a:latin typeface="Corbel" pitchFamily="34" charset="0"/>
              </a:rPr>
              <a:t> 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189834A3-EEE3-89D1-FB84-EE8299997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1752600"/>
            <a:ext cx="481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Stems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01FDF25E-419B-819D-C332-2CB04B525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25538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aller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72DF4CC-1AD5-0CC7-40CE-A7F1DBBBF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8" y="2544293"/>
            <a:ext cx="73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all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D7A191E-816D-6B44-3DA3-F5B2C9067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30062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avoir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8A7BBD9-6A9E-CC69-8AF8-25FAFC53C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34682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devoir: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32EC5D4-B6D3-0750-367E-49B1913A4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39254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être</a:t>
            </a:r>
            <a:r>
              <a:rPr lang="en-US" sz="2400" dirty="0">
                <a:latin typeface="Corbel" pitchFamily="34" charset="0"/>
              </a:rPr>
              <a:t> 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60FED1C0-A05B-3C74-3258-60838F035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43826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faire: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C8646BF7-C566-0D9E-3617-127CB00B7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483981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mettre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9601912-0F5B-7360-B11D-051187C2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5297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pleuvoir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6193B902-84E1-71AD-27FE-3E9F961EC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09" y="57542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pouvoir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1E33257-F198-3F41-F309-491C2D992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909" y="2544293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prendre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AB300C9B-2D7E-CCB0-035C-270684BBA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909" y="3006256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rbel" pitchFamily="34" charset="0"/>
              </a:rPr>
              <a:t>savoir: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4B96ED58-95D0-64D0-667D-D9AE9003E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909" y="34634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sortir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8D1DF73E-165E-4B00-7C7F-B8A10827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909" y="39206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venir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C0137C6A-0AB4-3517-2B16-9A948FA2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3006256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FFAB6E8A-8F01-F3EC-2E1D-3B92679DC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34634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dev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F66BB508-A840-ED2C-707A-5376E059A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39206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6875FAD7-B424-1DC9-09A9-E824690EA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43826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fais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7F40A15A-AE6B-9FB6-61F1-C1CBFEB8B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48398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mett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4FAE46E1-72D7-8490-1C4E-22AC95DD0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52970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pleuv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3788737C-7FFF-E6A7-7426-6FCA09A12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09" y="57542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pouv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20683B71-B5D0-F540-361B-63BF2B009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109" y="2544293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pren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74CFA109-EA7E-44A8-BDA3-3011B36E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109" y="30062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sav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0BE7532A-68DC-2BA7-364A-2A565F819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109" y="3468218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sort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A8F7EAD8-14B4-E4C9-08CD-FB3C64F96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109" y="39206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ven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B22218C1-735B-FD0C-E894-CC0C9E4D2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309" y="4327056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DCED4616-0B9B-70A8-5550-04E864E5B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509" y="4327056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voy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DD730D37-05DC-5D64-FB37-3469A7588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309" y="477949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latin typeface="Corbel" pitchFamily="34" charset="0"/>
              </a:rPr>
              <a:t>vouloir</a:t>
            </a:r>
            <a:r>
              <a:rPr lang="en-US" sz="2400" dirty="0">
                <a:latin typeface="Corbel" pitchFamily="34" charset="0"/>
              </a:rPr>
              <a:t>: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1AEE108A-9268-913F-75F7-E017E950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509" y="477949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voul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B8E34DAD-F7BB-8490-9B0B-E488E2968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PRENDRE</a:t>
            </a:r>
          </a:p>
        </p:txBody>
      </p:sp>
      <p:sp>
        <p:nvSpPr>
          <p:cNvPr id="18435" name="Line 33">
            <a:extLst>
              <a:ext uri="{FF2B5EF4-FFF2-40B4-BE49-F238E27FC236}">
                <a16:creationId xmlns:a16="http://schemas.microsoft.com/office/drawing/2014/main" id="{FB5CB304-BFD6-BA88-A868-355E4E626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812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34">
            <a:extLst>
              <a:ext uri="{FF2B5EF4-FFF2-40B4-BE49-F238E27FC236}">
                <a16:creationId xmlns:a16="http://schemas.microsoft.com/office/drawing/2014/main" id="{7E9F608F-BA54-9BE9-ACB9-EDF4EA7EB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2670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35">
            <a:extLst>
              <a:ext uri="{FF2B5EF4-FFF2-40B4-BE49-F238E27FC236}">
                <a16:creationId xmlns:a16="http://schemas.microsoft.com/office/drawing/2014/main" id="{C7DDC825-35EC-F319-B4FB-132320EBD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71675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36">
            <a:extLst>
              <a:ext uri="{FF2B5EF4-FFF2-40B4-BE49-F238E27FC236}">
                <a16:creationId xmlns:a16="http://schemas.microsoft.com/office/drawing/2014/main" id="{67EA94E8-D62A-AD9A-DF17-E138CCD8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478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F4AB81B9-877C-0369-C82B-7F5A20425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335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18440" name="Text Box 39">
            <a:extLst>
              <a:ext uri="{FF2B5EF4-FFF2-40B4-BE49-F238E27FC236}">
                <a16:creationId xmlns:a16="http://schemas.microsoft.com/office/drawing/2014/main" id="{CDA7F943-6A43-8376-EFAD-DA261168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193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8441" name="Text Box 40">
            <a:extLst>
              <a:ext uri="{FF2B5EF4-FFF2-40B4-BE49-F238E27FC236}">
                <a16:creationId xmlns:a16="http://schemas.microsoft.com/office/drawing/2014/main" id="{BB68D721-AC0E-E23D-A022-F0C69E221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242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8442" name="Text Box 43">
            <a:extLst>
              <a:ext uri="{FF2B5EF4-FFF2-40B4-BE49-F238E27FC236}">
                <a16:creationId xmlns:a16="http://schemas.microsoft.com/office/drawing/2014/main" id="{AAB8507D-6DEA-FC26-0ED9-AED4B9FA5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335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8443" name="Text Box 45">
            <a:extLst>
              <a:ext uri="{FF2B5EF4-FFF2-40B4-BE49-F238E27FC236}">
                <a16:creationId xmlns:a16="http://schemas.microsoft.com/office/drawing/2014/main" id="{CD085DDC-64B8-DF0D-10AC-A095882C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193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8444" name="Text Box 46">
            <a:extLst>
              <a:ext uri="{FF2B5EF4-FFF2-40B4-BE49-F238E27FC236}">
                <a16:creationId xmlns:a16="http://schemas.microsoft.com/office/drawing/2014/main" id="{3C848DEB-3A1B-7DFF-5DBD-4F8407AB4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2422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301E6F30-E52A-4A50-22DF-4D407C529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193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80D6C80B-9EB4-4253-6711-B98DB8A7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32422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d</a:t>
            </a:r>
          </a:p>
        </p:txBody>
      </p:sp>
      <p:sp>
        <p:nvSpPr>
          <p:cNvPr id="2105" name="Text Box 57">
            <a:extLst>
              <a:ext uri="{FF2B5EF4-FFF2-40B4-BE49-F238E27FC236}">
                <a16:creationId xmlns:a16="http://schemas.microsoft.com/office/drawing/2014/main" id="{0D3E74EB-8097-4EA3-5D8D-AEEE5A75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478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106" name="Text Box 58">
            <a:extLst>
              <a:ext uri="{FF2B5EF4-FFF2-40B4-BE49-F238E27FC236}">
                <a16:creationId xmlns:a16="http://schemas.microsoft.com/office/drawing/2014/main" id="{F11EC96E-A39A-68D9-DAD7-5E560791F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7193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2107" name="Text Box 59">
            <a:extLst>
              <a:ext uri="{FF2B5EF4-FFF2-40B4-BE49-F238E27FC236}">
                <a16:creationId xmlns:a16="http://schemas.microsoft.com/office/drawing/2014/main" id="{B4C082CA-24A5-257E-0D1F-CC8B9CD10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2422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127" name="Text Box 79">
            <a:extLst>
              <a:ext uri="{FF2B5EF4-FFF2-40B4-BE49-F238E27FC236}">
                <a16:creationId xmlns:a16="http://schemas.microsoft.com/office/drawing/2014/main" id="{59D7055A-BDE3-EC7C-D0C7-127D2D346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92613"/>
            <a:ext cx="7315200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prendre:   			   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apprendre		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comprendre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reprendre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surprendre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00973835-D2AA-7D0D-3366-70479551B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175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take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452" name="TextBox 1">
            <a:extLst>
              <a:ext uri="{FF2B5EF4-FFF2-40B4-BE49-F238E27FC236}">
                <a16:creationId xmlns:a16="http://schemas.microsoft.com/office/drawing/2014/main" id="{2B9937F5-FB1E-8364-E6FE-B4220F99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00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798D802-2467-B5AB-9F79-A824D7E96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0431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pris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ECEB624-A7FB-86EA-C7D1-A24CF86A35AC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62188"/>
            <a:ext cx="1341438" cy="928687"/>
            <a:chOff x="76200" y="2576512"/>
            <a:chExt cx="1341120" cy="928688"/>
          </a:xfrm>
        </p:grpSpPr>
        <p:sp>
          <p:nvSpPr>
            <p:cNvPr id="18469" name="Cloud Callout 28">
              <a:extLst>
                <a:ext uri="{FF2B5EF4-FFF2-40B4-BE49-F238E27FC236}">
                  <a16:creationId xmlns:a16="http://schemas.microsoft.com/office/drawing/2014/main" id="{339614D3-4A9E-0B17-4A8F-D3F865D7E1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46218" flipH="1">
              <a:off x="118872" y="2576512"/>
              <a:ext cx="1252728" cy="928688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70" name="TextBox 29">
              <a:extLst>
                <a:ext uri="{FF2B5EF4-FFF2-40B4-BE49-F238E27FC236}">
                  <a16:creationId xmlns:a16="http://schemas.microsoft.com/office/drawing/2014/main" id="{705C80C1-FF4C-C979-33FA-2E48923E7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2630269"/>
              <a:ext cx="134112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prahwn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00DDA3-7A35-26E3-40E0-29A679A516BA}"/>
              </a:ext>
            </a:extLst>
          </p:cNvPr>
          <p:cNvGrpSpPr>
            <a:grpSpLocks/>
          </p:cNvGrpSpPr>
          <p:nvPr/>
        </p:nvGrpSpPr>
        <p:grpSpPr bwMode="auto">
          <a:xfrm>
            <a:off x="6983413" y="2908300"/>
            <a:ext cx="1398587" cy="984250"/>
            <a:chOff x="6906591" y="3381535"/>
            <a:chExt cx="1399209" cy="983466"/>
          </a:xfrm>
        </p:grpSpPr>
        <p:sp>
          <p:nvSpPr>
            <p:cNvPr id="18467" name="Cloud Callout 30">
              <a:extLst>
                <a:ext uri="{FF2B5EF4-FFF2-40B4-BE49-F238E27FC236}">
                  <a16:creationId xmlns:a16="http://schemas.microsoft.com/office/drawing/2014/main" id="{6150E647-B46A-7C32-DB54-172CF7F092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81668">
              <a:off x="6906591" y="3381535"/>
              <a:ext cx="1397465" cy="98346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68" name="TextBox 31">
              <a:extLst>
                <a:ext uri="{FF2B5EF4-FFF2-40B4-BE49-F238E27FC236}">
                  <a16:creationId xmlns:a16="http://schemas.microsoft.com/office/drawing/2014/main" id="{2D4F8862-1DB4-6062-CC32-061B85F7F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3575447"/>
              <a:ext cx="13716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prenn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33" name="Left Brace 32">
            <a:extLst>
              <a:ext uri="{FF2B5EF4-FFF2-40B4-BE49-F238E27FC236}">
                <a16:creationId xmlns:a16="http://schemas.microsoft.com/office/drawing/2014/main" id="{61150E7E-6398-B41C-D490-3239681730E5}"/>
              </a:ext>
            </a:extLst>
          </p:cNvPr>
          <p:cNvSpPr>
            <a:spLocks/>
          </p:cNvSpPr>
          <p:nvPr/>
        </p:nvSpPr>
        <p:spPr bwMode="auto">
          <a:xfrm>
            <a:off x="1371600" y="2155825"/>
            <a:ext cx="533400" cy="1568450"/>
          </a:xfrm>
          <a:prstGeom prst="leftBrace">
            <a:avLst>
              <a:gd name="adj1" fmla="val 8331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67299B36-5FF2-748C-BA38-062DA136D54E}"/>
              </a:ext>
            </a:extLst>
          </p:cNvPr>
          <p:cNvSpPr>
            <a:spLocks/>
          </p:cNvSpPr>
          <p:nvPr/>
        </p:nvSpPr>
        <p:spPr bwMode="auto">
          <a:xfrm flipH="1">
            <a:off x="6657975" y="3324225"/>
            <a:ext cx="152400" cy="541338"/>
          </a:xfrm>
          <a:prstGeom prst="leftBrace">
            <a:avLst>
              <a:gd name="adj1" fmla="val 8338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E3C29C74-D89F-4D7E-35F4-A29E31547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7361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learn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6" name="Text Box 5">
            <a:extLst>
              <a:ext uri="{FF2B5EF4-FFF2-40B4-BE49-F238E27FC236}">
                <a16:creationId xmlns:a16="http://schemas.microsoft.com/office/drawing/2014/main" id="{6D64DDE5-114C-65D7-4C4D-7C46F07D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35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understand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5F2A540-5B02-6100-CC47-9A83C6638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16563"/>
            <a:ext cx="2286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retake, take again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28949E07-3E68-6B16-20A4-2AFDE865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897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surprise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893907B0-5EA0-F0A4-839F-C64DB882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73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3" name="Text Box 5">
            <a:extLst>
              <a:ext uri="{FF2B5EF4-FFF2-40B4-BE49-F238E27FC236}">
                <a16:creationId xmlns:a16="http://schemas.microsoft.com/office/drawing/2014/main" id="{C96B2716-9F68-ED0B-4837-2696C6FEE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754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appris</a:t>
            </a:r>
          </a:p>
        </p:txBody>
      </p:sp>
      <p:sp>
        <p:nvSpPr>
          <p:cNvPr id="48" name="Text Box 5">
            <a:extLst>
              <a:ext uri="{FF2B5EF4-FFF2-40B4-BE49-F238E27FC236}">
                <a16:creationId xmlns:a16="http://schemas.microsoft.com/office/drawing/2014/main" id="{C4EA8450-279A-B53F-2AA1-C49026BD3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135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compris</a:t>
            </a:r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015FE85A-D894-794E-395E-A579F3B2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16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repris</a:t>
            </a:r>
          </a:p>
        </p:txBody>
      </p:sp>
      <p:sp>
        <p:nvSpPr>
          <p:cNvPr id="51" name="Text Box 5">
            <a:extLst>
              <a:ext uri="{FF2B5EF4-FFF2-40B4-BE49-F238E27FC236}">
                <a16:creationId xmlns:a16="http://schemas.microsoft.com/office/drawing/2014/main" id="{1B801D6F-823A-9E8C-693B-63169478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897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surpris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127" grpId="0"/>
      <p:bldP spid="39" grpId="0"/>
      <p:bldP spid="46" grpId="0"/>
      <p:bldP spid="33" grpId="0" animBg="1"/>
      <p:bldP spid="34" grpId="0" animBg="1"/>
      <p:bldP spid="35" grpId="0"/>
      <p:bldP spid="36" grpId="0"/>
      <p:bldP spid="37" grpId="0"/>
      <p:bldP spid="38" grpId="0"/>
      <p:bldP spid="40" grpId="0"/>
      <p:bldP spid="43" grpId="0"/>
      <p:bldP spid="48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>
            <a:extLst>
              <a:ext uri="{FF2B5EF4-FFF2-40B4-BE49-F238E27FC236}">
                <a16:creationId xmlns:a16="http://schemas.microsoft.com/office/drawing/2014/main" id="{C29608A7-9932-2DEE-5E85-4E6E153DB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BOIRE</a:t>
            </a: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BEB0BCC8-1EAC-AF0D-4052-53E5DA6AE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556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drink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532" name="Line 33">
            <a:extLst>
              <a:ext uri="{FF2B5EF4-FFF2-40B4-BE49-F238E27FC236}">
                <a16:creationId xmlns:a16="http://schemas.microsoft.com/office/drawing/2014/main" id="{1D0C6F8F-2EEC-4E86-659B-AE649D988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34">
            <a:extLst>
              <a:ext uri="{FF2B5EF4-FFF2-40B4-BE49-F238E27FC236}">
                <a16:creationId xmlns:a16="http://schemas.microsoft.com/office/drawing/2014/main" id="{6BEE45EA-5A2C-BF7D-AF27-6FC60ADAA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35">
            <a:extLst>
              <a:ext uri="{FF2B5EF4-FFF2-40B4-BE49-F238E27FC236}">
                <a16:creationId xmlns:a16="http://schemas.microsoft.com/office/drawing/2014/main" id="{129615E4-B308-C38D-10B8-D2CC94AF9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7526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36">
            <a:extLst>
              <a:ext uri="{FF2B5EF4-FFF2-40B4-BE49-F238E27FC236}">
                <a16:creationId xmlns:a16="http://schemas.microsoft.com/office/drawing/2014/main" id="{2662083A-F863-31D6-E758-727DBE223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09E4CA3A-1CD9-7409-7C22-2952F9D7B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8145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22537" name="Text Box 39">
            <a:extLst>
              <a:ext uri="{FF2B5EF4-FFF2-40B4-BE49-F238E27FC236}">
                <a16:creationId xmlns:a16="http://schemas.microsoft.com/office/drawing/2014/main" id="{44556C64-3743-A2B2-8E89-4474D977B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003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2538" name="Text Box 40">
            <a:extLst>
              <a:ext uri="{FF2B5EF4-FFF2-40B4-BE49-F238E27FC236}">
                <a16:creationId xmlns:a16="http://schemas.microsoft.com/office/drawing/2014/main" id="{8D543AC9-C39F-98B4-8CAA-7C6C3402B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051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2539" name="Text Box 43">
            <a:extLst>
              <a:ext uri="{FF2B5EF4-FFF2-40B4-BE49-F238E27FC236}">
                <a16:creationId xmlns:a16="http://schemas.microsoft.com/office/drawing/2014/main" id="{DF68D9AB-7EF7-44FF-2C10-9AF43A7A2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8145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2540" name="Text Box 45">
            <a:extLst>
              <a:ext uri="{FF2B5EF4-FFF2-40B4-BE49-F238E27FC236}">
                <a16:creationId xmlns:a16="http://schemas.microsoft.com/office/drawing/2014/main" id="{4314D4EA-647A-48EF-214C-5A68BED5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00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2541" name="Text Box 46">
            <a:extLst>
              <a:ext uri="{FF2B5EF4-FFF2-40B4-BE49-F238E27FC236}">
                <a16:creationId xmlns:a16="http://schemas.microsoft.com/office/drawing/2014/main" id="{A365D5BD-AE0C-8399-3A90-CD2155753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051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58" name="Text Box 55">
            <a:extLst>
              <a:ext uri="{FF2B5EF4-FFF2-40B4-BE49-F238E27FC236}">
                <a16:creationId xmlns:a16="http://schemas.microsoft.com/office/drawing/2014/main" id="{04554C51-962D-4D09-3DB5-1B1ECC4CE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03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59" name="Text Box 56">
            <a:extLst>
              <a:ext uri="{FF2B5EF4-FFF2-40B4-BE49-F238E27FC236}">
                <a16:creationId xmlns:a16="http://schemas.microsoft.com/office/drawing/2014/main" id="{88222D9F-58FF-F358-35C8-7039737EA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051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boit</a:t>
            </a:r>
          </a:p>
        </p:txBody>
      </p:sp>
      <p:sp>
        <p:nvSpPr>
          <p:cNvPr id="60" name="Text Box 57">
            <a:extLst>
              <a:ext uri="{FF2B5EF4-FFF2-40B4-BE49-F238E27FC236}">
                <a16:creationId xmlns:a16="http://schemas.microsoft.com/office/drawing/2014/main" id="{EA7F9BCD-CBD8-D850-803F-5FB90BDFC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28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61" name="Text Box 58">
            <a:extLst>
              <a:ext uri="{FF2B5EF4-FFF2-40B4-BE49-F238E27FC236}">
                <a16:creationId xmlns:a16="http://schemas.microsoft.com/office/drawing/2014/main" id="{2E703090-6E78-41E7-EF16-82F4C5164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003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62" name="Text Box 59">
            <a:extLst>
              <a:ext uri="{FF2B5EF4-FFF2-40B4-BE49-F238E27FC236}">
                <a16:creationId xmlns:a16="http://schemas.microsoft.com/office/drawing/2014/main" id="{03BBFDF1-5380-6797-DFF6-B6A30729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051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oiv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2547" name="TextBox 1">
            <a:extLst>
              <a:ext uri="{FF2B5EF4-FFF2-40B4-BE49-F238E27FC236}">
                <a16:creationId xmlns:a16="http://schemas.microsoft.com/office/drawing/2014/main" id="{B4C5117C-5402-7AA1-409E-5CB604917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57BA32D-7182-3742-D95E-78FA9533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33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 bu</a:t>
            </a:r>
          </a:p>
        </p:txBody>
      </p:sp>
      <p:sp>
        <p:nvSpPr>
          <p:cNvPr id="66" name="Text Box 79">
            <a:extLst>
              <a:ext uri="{FF2B5EF4-FFF2-40B4-BE49-F238E27FC236}">
                <a16:creationId xmlns:a16="http://schemas.microsoft.com/office/drawing/2014/main" id="{1CB6DC47-5795-4807-363A-4CA2A9A6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22542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boire: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voir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croire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76E6AC0D-1CE0-B153-C6BE-ABA8C575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466725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see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18ECA4B1-F776-A83F-49DF-73919ED8E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5029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believe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9" name="Text Box 5">
            <a:extLst>
              <a:ext uri="{FF2B5EF4-FFF2-40B4-BE49-F238E27FC236}">
                <a16:creationId xmlns:a16="http://schemas.microsoft.com/office/drawing/2014/main" id="{F1F372C4-FC2B-3143-3C44-1FDC4403C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4267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:a16="http://schemas.microsoft.com/office/drawing/2014/main" id="{3FE6FC37-93DA-1BE2-0D77-565A8B9FA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4648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vu</a:t>
            </a: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C90AD8B3-E04C-8BC7-175F-DF8C3A1B1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5029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cru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87C34B00-B818-5CFF-B30C-CEFA938F2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64820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73" name="Text Box 5">
            <a:extLst>
              <a:ext uri="{FF2B5EF4-FFF2-40B4-BE49-F238E27FC236}">
                <a16:creationId xmlns:a16="http://schemas.microsoft.com/office/drawing/2014/main" id="{D4B5BE66-2C0F-CB47-DD6D-BF3C6BFC5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01015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8" grpId="0"/>
      <p:bldP spid="59" grpId="0"/>
      <p:bldP spid="60" grpId="0"/>
      <p:bldP spid="61" grpId="0"/>
      <p:bldP spid="62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431825AA-D7E0-8112-E924-883944F8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ALLER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7171" name="Line 33">
            <a:extLst>
              <a:ext uri="{FF2B5EF4-FFF2-40B4-BE49-F238E27FC236}">
                <a16:creationId xmlns:a16="http://schemas.microsoft.com/office/drawing/2014/main" id="{92BB8461-2992-688B-E1C7-B5D81BAF5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812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4">
            <a:extLst>
              <a:ext uri="{FF2B5EF4-FFF2-40B4-BE49-F238E27FC236}">
                <a16:creationId xmlns:a16="http://schemas.microsoft.com/office/drawing/2014/main" id="{08555DEF-103E-51BC-4EE7-3123C82BF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7384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35">
            <a:extLst>
              <a:ext uri="{FF2B5EF4-FFF2-40B4-BE49-F238E27FC236}">
                <a16:creationId xmlns:a16="http://schemas.microsoft.com/office/drawing/2014/main" id="{AB0877F4-29BC-BE8D-D9D4-AC3F699D3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40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36">
            <a:extLst>
              <a:ext uri="{FF2B5EF4-FFF2-40B4-BE49-F238E27FC236}">
                <a16:creationId xmlns:a16="http://schemas.microsoft.com/office/drawing/2014/main" id="{F80286CA-EBF2-836F-3EFC-DF6009A69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430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75BFB9D9-1964-0079-BB11-BDE17BEF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430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7176" name="Text Box 39">
            <a:extLst>
              <a:ext uri="{FF2B5EF4-FFF2-40B4-BE49-F238E27FC236}">
                <a16:creationId xmlns:a16="http://schemas.microsoft.com/office/drawing/2014/main" id="{ED22246C-4B4D-2B23-6B77-17733D8DB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12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7177" name="Text Box 40">
            <a:extLst>
              <a:ext uri="{FF2B5EF4-FFF2-40B4-BE49-F238E27FC236}">
                <a16:creationId xmlns:a16="http://schemas.microsoft.com/office/drawing/2014/main" id="{648BEF92-B414-4EA7-97FD-D58F98083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098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7178" name="Text Box 43">
            <a:extLst>
              <a:ext uri="{FF2B5EF4-FFF2-40B4-BE49-F238E27FC236}">
                <a16:creationId xmlns:a16="http://schemas.microsoft.com/office/drawing/2014/main" id="{D80FCA3D-1611-E14D-8051-E392FCAE7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43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7179" name="Text Box 45">
            <a:extLst>
              <a:ext uri="{FF2B5EF4-FFF2-40B4-BE49-F238E27FC236}">
                <a16:creationId xmlns:a16="http://schemas.microsoft.com/office/drawing/2014/main" id="{9BEF74A6-147B-1C68-A107-3EB2328A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12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7180" name="Text Box 46">
            <a:extLst>
              <a:ext uri="{FF2B5EF4-FFF2-40B4-BE49-F238E27FC236}">
                <a16:creationId xmlns:a16="http://schemas.microsoft.com/office/drawing/2014/main" id="{FE53D38C-200E-FF4F-E01E-D89E44A1C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146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EB40BB61-F1B9-BF1E-4588-E74EA3421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12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0F72A6C5-66B8-5791-61E2-B4BF4656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146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4966A5D-07C3-7B1B-DF28-AC19D946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430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3A6769BE-AEBF-F549-2DE4-9DC7E7622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812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allez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DF62424C-4609-9999-A6DE-FE9C68F67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146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1D1DCB-66D7-6260-F6D9-41AE3EDA4731}"/>
              </a:ext>
            </a:extLst>
          </p:cNvPr>
          <p:cNvSpPr/>
          <p:nvPr/>
        </p:nvSpPr>
        <p:spPr>
          <a:xfrm>
            <a:off x="3079750" y="609600"/>
            <a:ext cx="9112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tx2"/>
                </a:solidFill>
                <a:latin typeface="Corbel" charset="0"/>
              </a:rPr>
              <a:t>to go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2E17EEC2-A6C5-0C24-F91F-469C7B0DF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4038600" cy="1262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dirty="0">
                <a:latin typeface="Corbel" charset="0"/>
              </a:rPr>
              <a:t>prepositions used with </a:t>
            </a:r>
            <a:r>
              <a:rPr lang="en-US" sz="2200" dirty="0" err="1">
                <a:solidFill>
                  <a:srgbClr val="0000FF"/>
                </a:solidFill>
                <a:latin typeface="Corbel" charset="0"/>
              </a:rPr>
              <a:t>aller</a:t>
            </a:r>
            <a:r>
              <a:rPr lang="en-US" sz="2200" dirty="0">
                <a:latin typeface="Corbel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200" i="1" spc="100" dirty="0">
                <a:latin typeface="Corbel" charset="0"/>
              </a:rPr>
              <a:t>	</a:t>
            </a:r>
            <a:r>
              <a:rPr lang="en-US" sz="2200" spc="100" dirty="0">
                <a:latin typeface="Corbel" charset="0"/>
              </a:rPr>
              <a:t>à</a:t>
            </a:r>
          </a:p>
          <a:p>
            <a:pPr>
              <a:spcBef>
                <a:spcPts val="600"/>
              </a:spcBef>
              <a:defRPr/>
            </a:pPr>
            <a:r>
              <a:rPr lang="en-US" sz="2200" spc="100" dirty="0">
                <a:latin typeface="Corbel" charset="0"/>
              </a:rPr>
              <a:t>	chez	</a:t>
            </a:r>
            <a:endParaRPr lang="en-US" sz="2200" i="1" dirty="0">
              <a:latin typeface="Corbe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0D6A08-A3B2-8095-F052-A64F4DCF3628}"/>
              </a:ext>
            </a:extLst>
          </p:cNvPr>
          <p:cNvSpPr/>
          <p:nvPr/>
        </p:nvSpPr>
        <p:spPr>
          <a:xfrm>
            <a:off x="3429000" y="4191000"/>
            <a:ext cx="1143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to, at, for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4714E1-0A60-F6F5-B3F1-5536597DC54D}"/>
              </a:ext>
            </a:extLst>
          </p:cNvPr>
          <p:cNvSpPr/>
          <p:nvPr/>
        </p:nvSpPr>
        <p:spPr>
          <a:xfrm>
            <a:off x="3429000" y="4572000"/>
            <a:ext cx="19907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home of , place of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69E9D023-D24C-2B2C-C682-C4E10B69F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48275"/>
            <a:ext cx="6248400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i="1" spc="100" dirty="0" err="1">
                <a:latin typeface="Corbel" charset="0"/>
              </a:rPr>
              <a:t>Exemples</a:t>
            </a:r>
            <a:r>
              <a:rPr lang="en-US" i="1" spc="100" dirty="0">
                <a:latin typeface="Corbel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Je</a:t>
            </a:r>
            <a:r>
              <a:rPr lang="en-US" spc="100" dirty="0">
                <a:latin typeface="Corbel" charset="0"/>
              </a:rPr>
              <a:t> ______ </a:t>
            </a:r>
            <a:r>
              <a:rPr lang="en-US" dirty="0">
                <a:latin typeface="Corbel" charset="0"/>
              </a:rPr>
              <a:t>au </a:t>
            </a:r>
            <a:r>
              <a:rPr lang="en-US" dirty="0" err="1">
                <a:latin typeface="Corbel" charset="0"/>
              </a:rPr>
              <a:t>musée</a:t>
            </a:r>
            <a:r>
              <a:rPr lang="en-US" spc="100" dirty="0">
                <a:latin typeface="Corbel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Nous</a:t>
            </a:r>
            <a:r>
              <a:rPr lang="en-US" spc="100" dirty="0">
                <a:latin typeface="Corbel" charset="0"/>
              </a:rPr>
              <a:t> _______ </a:t>
            </a:r>
            <a:r>
              <a:rPr lang="en-US" dirty="0">
                <a:latin typeface="Corbel" charset="0"/>
              </a:rPr>
              <a:t>à la </a:t>
            </a:r>
            <a:r>
              <a:rPr lang="en-US" dirty="0" err="1">
                <a:latin typeface="Corbel" charset="0"/>
              </a:rPr>
              <a:t>bibliothèque</a:t>
            </a:r>
            <a:r>
              <a:rPr lang="en-US" dirty="0">
                <a:latin typeface="Corbel" charset="0"/>
              </a:rPr>
              <a:t>.</a:t>
            </a:r>
            <a:r>
              <a:rPr lang="en-US" spc="100" dirty="0">
                <a:latin typeface="Corbel" charset="0"/>
              </a:rPr>
              <a:t>	</a:t>
            </a:r>
            <a:endParaRPr lang="en-US" i="1" dirty="0">
              <a:latin typeface="Corbe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135CC3-9390-BA67-EA52-839715650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5467350"/>
            <a:ext cx="619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72629F-E5E8-3213-8442-131E56D85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70929B-8C4B-2A84-21C6-B8962A96A6F9}"/>
              </a:ext>
            </a:extLst>
          </p:cNvPr>
          <p:cNvSpPr/>
          <p:nvPr/>
        </p:nvSpPr>
        <p:spPr>
          <a:xfrm>
            <a:off x="7010400" y="3843338"/>
            <a:ext cx="1447800" cy="126206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Corbel" charset="0"/>
              </a:rPr>
              <a:t>FORMS: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au / aux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à la, à l’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954E18-DBC8-5EC9-07A8-17DF436D46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8700" y="4391025"/>
            <a:ext cx="19431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5" name="TextBox 1">
            <a:extLst>
              <a:ext uri="{FF2B5EF4-FFF2-40B4-BE49-F238E27FC236}">
                <a16:creationId xmlns:a16="http://schemas.microsoft.com/office/drawing/2014/main" id="{FFB7F547-778F-1882-CDDC-942DB181C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76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9AA746-A05B-A708-742E-F38F2E93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81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 allé(e)(s)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9E0EB3AE-C231-7283-3625-4B05AB8F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66294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pc="100" dirty="0">
                <a:solidFill>
                  <a:srgbClr val="FF0000"/>
                </a:solidFill>
                <a:latin typeface="Corbel" charset="0"/>
              </a:rPr>
              <a:t>LE FUTUR PROCHE: </a:t>
            </a:r>
            <a:r>
              <a:rPr lang="en-US" sz="2800" b="1" spc="100" dirty="0">
                <a:solidFill>
                  <a:srgbClr val="0000FF"/>
                </a:solidFill>
                <a:latin typeface="Corbel" charset="0"/>
              </a:rPr>
              <a:t>ALLER + </a:t>
            </a:r>
            <a:r>
              <a:rPr lang="en-US" sz="2800" b="1" spc="100" dirty="0" err="1">
                <a:solidFill>
                  <a:srgbClr val="0000FF"/>
                </a:solidFill>
                <a:latin typeface="Corbel" charset="0"/>
              </a:rPr>
              <a:t>infinitif</a:t>
            </a:r>
            <a:endParaRPr lang="en-US" sz="2400" b="1" i="1" dirty="0">
              <a:solidFill>
                <a:srgbClr val="0000FF"/>
              </a:solidFill>
              <a:latin typeface="Corbe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E407F9-506C-E76E-D3B5-A83EFC4643AB}"/>
              </a:ext>
            </a:extLst>
          </p:cNvPr>
          <p:cNvSpPr/>
          <p:nvPr/>
        </p:nvSpPr>
        <p:spPr>
          <a:xfrm>
            <a:off x="6324600" y="1981200"/>
            <a:ext cx="24384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= going to ________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8196" name="Rectangle 1">
            <a:extLst>
              <a:ext uri="{FF2B5EF4-FFF2-40B4-BE49-F238E27FC236}">
                <a16:creationId xmlns:a16="http://schemas.microsoft.com/office/drawing/2014/main" id="{95BBDF5E-F028-F8DC-3FFC-3D4FA706E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00200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express the near future (plans &amp; intentions)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	PRESENT of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+ INFINITIF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A07FC-A02C-8F11-EB6B-214A08A06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2667000"/>
            <a:ext cx="7010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exemples: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Ils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 finir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leurs devoirs.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They are going to finish their homework.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Je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 aller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en ville.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I’m going to go downtown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CACF93-3C4E-7EC0-5D78-11182FDD0EA1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4191000"/>
          <a:ext cx="82296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Negative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Inversion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forme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itchFamily="34" charset="0"/>
                        </a:rPr>
                        <a:t>SUB +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 PRES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</a:t>
                      </a:r>
                      <a:r>
                        <a:rPr lang="en-US" sz="1600" baseline="0" dirty="0">
                          <a:latin typeface="Corbe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orbel" pitchFamily="34" charset="0"/>
                        </a:rPr>
                        <a:t>inf</a:t>
                      </a:r>
                      <a:r>
                        <a:rPr lang="en-US" sz="1600" dirty="0">
                          <a:latin typeface="Corbel" pitchFamily="34" charset="0"/>
                        </a:rPr>
                        <a:t>…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word + PRES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–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sub +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inf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…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exemple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Sylvie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regarder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la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télé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.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-t-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elle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manger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?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6139354-377E-59FC-027E-50A61D554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05475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EXCEPTION: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C8CC52-BACC-3F70-20A2-B69EBA290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84813"/>
            <a:ext cx="594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get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	        Alice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 cousin à l’aéroport.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pick up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   Je dois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un livre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                         à la bibliothèque.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FD0134D7-CE07-65EC-2742-547798756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EEF10AD4-7EAB-0CDC-9DCB-8E68B0B9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11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do, make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148" name="Line 33">
            <a:extLst>
              <a:ext uri="{FF2B5EF4-FFF2-40B4-BE49-F238E27FC236}">
                <a16:creationId xmlns:a16="http://schemas.microsoft.com/office/drawing/2014/main" id="{1651D88B-CCAE-65DC-403B-F81592B02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717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34">
            <a:extLst>
              <a:ext uri="{FF2B5EF4-FFF2-40B4-BE49-F238E27FC236}">
                <a16:creationId xmlns:a16="http://schemas.microsoft.com/office/drawing/2014/main" id="{9460F976-75EF-7B56-455F-60AC6DC7E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57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36">
            <a:extLst>
              <a:ext uri="{FF2B5EF4-FFF2-40B4-BE49-F238E27FC236}">
                <a16:creationId xmlns:a16="http://schemas.microsoft.com/office/drawing/2014/main" id="{D777A667-DC44-A546-8D31-9306CB5CE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752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061E2480-8A83-3D30-2320-646E5AD62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17383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6152" name="Text Box 39">
            <a:extLst>
              <a:ext uri="{FF2B5EF4-FFF2-40B4-BE49-F238E27FC236}">
                <a16:creationId xmlns:a16="http://schemas.microsoft.com/office/drawing/2014/main" id="{34661A32-6783-A3EA-A37E-3756FD5C2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241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6153" name="Text Box 40">
            <a:extLst>
              <a:ext uri="{FF2B5EF4-FFF2-40B4-BE49-F238E27FC236}">
                <a16:creationId xmlns:a16="http://schemas.microsoft.com/office/drawing/2014/main" id="{D34BBB3C-E6C3-7DF0-0A18-B4BBFA219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289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6154" name="Text Box 43">
            <a:extLst>
              <a:ext uri="{FF2B5EF4-FFF2-40B4-BE49-F238E27FC236}">
                <a16:creationId xmlns:a16="http://schemas.microsoft.com/office/drawing/2014/main" id="{07843C32-D8A1-6F56-BB30-8B6C21038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38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6155" name="Text Box 45">
            <a:extLst>
              <a:ext uri="{FF2B5EF4-FFF2-40B4-BE49-F238E27FC236}">
                <a16:creationId xmlns:a16="http://schemas.microsoft.com/office/drawing/2014/main" id="{B62FC3B9-05F1-234A-16DE-C733BA175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24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6156" name="Text Box 46">
            <a:extLst>
              <a:ext uri="{FF2B5EF4-FFF2-40B4-BE49-F238E27FC236}">
                <a16:creationId xmlns:a16="http://schemas.microsoft.com/office/drawing/2014/main" id="{759B67C7-49CB-66A3-B955-39494CD0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289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877943FF-5459-0B53-85A9-2996FFC90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24241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3A83F52E-0823-DB37-C45A-C1E4C2F45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0289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ABCE1E28-937B-027B-8C44-4650FA220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D7675D2B-80A1-8C5B-35AB-1A22F7B1E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241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faites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4EFC86AC-3711-4402-C3D3-F37364FD0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289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font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133777-2F0C-F417-1753-7008E3A26737}"/>
              </a:ext>
            </a:extLst>
          </p:cNvPr>
          <p:cNvSpPr txBox="1"/>
          <p:nvPr/>
        </p:nvSpPr>
        <p:spPr>
          <a:xfrm>
            <a:off x="6477000" y="2528888"/>
            <a:ext cx="2286000" cy="12049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i="1" dirty="0" err="1">
                <a:latin typeface="Corbel" pitchFamily="34" charset="0"/>
              </a:rPr>
              <a:t>Contratctions</a:t>
            </a:r>
            <a:r>
              <a:rPr lang="en-US" i="1" dirty="0">
                <a:latin typeface="Corbel" pitchFamily="34" charset="0"/>
              </a:rPr>
              <a:t> with </a:t>
            </a:r>
            <a:r>
              <a:rPr lang="en-US" b="1" i="1" dirty="0">
                <a:solidFill>
                  <a:srgbClr val="0000FF"/>
                </a:solidFill>
                <a:latin typeface="Corbel" pitchFamily="34" charset="0"/>
              </a:rPr>
              <a:t>DE: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 = 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du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les =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des </a:t>
            </a:r>
          </a:p>
        </p:txBody>
      </p:sp>
      <p:sp>
        <p:nvSpPr>
          <p:cNvPr id="6163" name="Line 35">
            <a:extLst>
              <a:ext uri="{FF2B5EF4-FFF2-40B4-BE49-F238E27FC236}">
                <a16:creationId xmlns:a16="http://schemas.microsoft.com/office/drawing/2014/main" id="{386653F1-AE80-AC11-E1B3-4F8DB5953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5A1165-8313-DCB6-8117-40D141ADD814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pay attention			           to cook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take a walk			           to do the dishes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take a trip			           to do the shopping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play a game			           to study a subject          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do homework			           to do a sport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1FB29E-2243-1CC1-192C-55FD66B94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attention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3A2A63-29FF-FDB9-F4ED-4DEA6295F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une promenade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5154A5-2CFA-CD54-4AC3-1521D2894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voyage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AE8D8C-1962-D202-92B6-CD9483353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match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464424-8718-0BE6-08A9-CD544B4C8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devoirs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25F53C-3405-C9BB-8DA0-B295CD223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cuisine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9EB83D-4E75-85CB-13D5-58383DA6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vaisselle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5F8F30-BCB1-2697-D720-3AC6A8AFD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courses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4CD321-CCAB-BD27-D25A-E1873893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subject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CE0598-FCCB-0625-4BEF-0BC7F85D2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1071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activity</a:t>
            </a:r>
          </a:p>
        </p:txBody>
      </p:sp>
      <p:sp>
        <p:nvSpPr>
          <p:cNvPr id="6175" name="TextBox 1">
            <a:extLst>
              <a:ext uri="{FF2B5EF4-FFF2-40B4-BE49-F238E27FC236}">
                <a16:creationId xmlns:a16="http://schemas.microsoft.com/office/drawing/2014/main" id="{0A80D099-AF25-479B-3A1F-D0662CEB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E0AE99-C9D7-91C4-2B34-E4313AE31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fait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>
            <a:extLst>
              <a:ext uri="{FF2B5EF4-FFF2-40B4-BE49-F238E27FC236}">
                <a16:creationId xmlns:a16="http://schemas.microsoft.com/office/drawing/2014/main" id="{DA67F254-A14E-C80F-3311-ADDB3035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SORTIR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1425923-89C1-F35B-5D04-1568495A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go out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9E3A7251-2733-6515-FFF7-82DA133B3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985838"/>
            <a:ext cx="4648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get out </a:t>
            </a:r>
            <a:endParaRPr lang="en-US" sz="16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5365" name="Line 33">
            <a:extLst>
              <a:ext uri="{FF2B5EF4-FFF2-40B4-BE49-F238E27FC236}">
                <a16:creationId xmlns:a16="http://schemas.microsoft.com/office/drawing/2014/main" id="{71B14C26-D230-5E56-CA5E-D855116DA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76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34">
            <a:extLst>
              <a:ext uri="{FF2B5EF4-FFF2-40B4-BE49-F238E27FC236}">
                <a16:creationId xmlns:a16="http://schemas.microsoft.com/office/drawing/2014/main" id="{0BC85AB5-C0C1-0B6C-E4EB-07C9E236D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562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35">
            <a:extLst>
              <a:ext uri="{FF2B5EF4-FFF2-40B4-BE49-F238E27FC236}">
                <a16:creationId xmlns:a16="http://schemas.microsoft.com/office/drawing/2014/main" id="{981B8A7D-5BD4-341F-7F2D-5B618FCCC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36">
            <a:extLst>
              <a:ext uri="{FF2B5EF4-FFF2-40B4-BE49-F238E27FC236}">
                <a16:creationId xmlns:a16="http://schemas.microsoft.com/office/drawing/2014/main" id="{2CF39700-05DA-9155-DEBE-2E16D3E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43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0BEEA25D-1053-AA82-7412-E7F78562D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2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sors</a:t>
            </a:r>
          </a:p>
        </p:txBody>
      </p:sp>
      <p:sp>
        <p:nvSpPr>
          <p:cNvPr id="15370" name="Text Box 39">
            <a:extLst>
              <a:ext uri="{FF2B5EF4-FFF2-40B4-BE49-F238E27FC236}">
                <a16:creationId xmlns:a16="http://schemas.microsoft.com/office/drawing/2014/main" id="{280C6FB6-EF97-15C1-19EE-FB80A5A6C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4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5371" name="Text Box 40">
            <a:extLst>
              <a:ext uri="{FF2B5EF4-FFF2-40B4-BE49-F238E27FC236}">
                <a16:creationId xmlns:a16="http://schemas.microsoft.com/office/drawing/2014/main" id="{C7881101-C752-1051-7976-5F2546718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619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5372" name="Text Box 43">
            <a:extLst>
              <a:ext uri="{FF2B5EF4-FFF2-40B4-BE49-F238E27FC236}">
                <a16:creationId xmlns:a16="http://schemas.microsoft.com/office/drawing/2014/main" id="{4C584E4A-A1DB-163C-07CD-585DD59C2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28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5373" name="Text Box 45">
            <a:extLst>
              <a:ext uri="{FF2B5EF4-FFF2-40B4-BE49-F238E27FC236}">
                <a16:creationId xmlns:a16="http://schemas.microsoft.com/office/drawing/2014/main" id="{90A99A23-26AA-5A64-0473-3E16C54F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014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374" name="Text Box 46">
            <a:extLst>
              <a:ext uri="{FF2B5EF4-FFF2-40B4-BE49-F238E27FC236}">
                <a16:creationId xmlns:a16="http://schemas.microsoft.com/office/drawing/2014/main" id="{E703817B-5D0B-1C43-6D17-EC407935B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19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599A5658-D4A8-2061-B4C8-CC428D09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14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EA9CABFD-F79D-155B-8C49-86041E5D9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195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F118D446-96A0-972E-C67B-83BBFD4A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43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4953C850-A631-5882-9971-B14068E2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4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711CF7D5-AF2C-C277-78A9-AF249142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19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5380" name="TextBox 1">
            <a:extLst>
              <a:ext uri="{FF2B5EF4-FFF2-40B4-BE49-F238E27FC236}">
                <a16:creationId xmlns:a16="http://schemas.microsoft.com/office/drawing/2014/main" id="{ACA0F4DE-F384-3E97-267E-5F2F20D7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09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C4580-6B70-B04E-9DE1-6152E99CF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71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sorti (e)(s)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45CF8A-A771-A67D-B843-6F67DDB59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14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D7359D38-28CB-FE67-A15A-0276F131B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CA758FE-26AC-084C-0485-24B13DE6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leave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6388" name="Line 33">
            <a:extLst>
              <a:ext uri="{FF2B5EF4-FFF2-40B4-BE49-F238E27FC236}">
                <a16:creationId xmlns:a16="http://schemas.microsoft.com/office/drawing/2014/main" id="{5FBE5B29-13D6-4D64-B0FA-65ADB9F6B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76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34">
            <a:extLst>
              <a:ext uri="{FF2B5EF4-FFF2-40B4-BE49-F238E27FC236}">
                <a16:creationId xmlns:a16="http://schemas.microsoft.com/office/drawing/2014/main" id="{2E350C2C-EF70-98DC-E7FA-A17F4AC50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62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35">
            <a:extLst>
              <a:ext uri="{FF2B5EF4-FFF2-40B4-BE49-F238E27FC236}">
                <a16:creationId xmlns:a16="http://schemas.microsoft.com/office/drawing/2014/main" id="{F8ACB24F-83A8-77B5-14A0-B44D4515E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36">
            <a:extLst>
              <a:ext uri="{FF2B5EF4-FFF2-40B4-BE49-F238E27FC236}">
                <a16:creationId xmlns:a16="http://schemas.microsoft.com/office/drawing/2014/main" id="{D20894DA-4BEB-B31E-0A98-A5CF9579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43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00B3AAFC-37F3-54E4-2856-F34E37916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2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16393" name="Text Box 39">
            <a:extLst>
              <a:ext uri="{FF2B5EF4-FFF2-40B4-BE49-F238E27FC236}">
                <a16:creationId xmlns:a16="http://schemas.microsoft.com/office/drawing/2014/main" id="{DF4C6FF7-0DF0-7876-9511-A4A254D87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14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6394" name="Text Box 40">
            <a:extLst>
              <a:ext uri="{FF2B5EF4-FFF2-40B4-BE49-F238E27FC236}">
                <a16:creationId xmlns:a16="http://schemas.microsoft.com/office/drawing/2014/main" id="{500A03B2-372E-611A-6BD0-F1A3385B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19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6395" name="Text Box 43">
            <a:extLst>
              <a:ext uri="{FF2B5EF4-FFF2-40B4-BE49-F238E27FC236}">
                <a16:creationId xmlns:a16="http://schemas.microsoft.com/office/drawing/2014/main" id="{867984BF-B13A-9C22-9E08-C4E1D8C8A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28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6396" name="Text Box 45">
            <a:extLst>
              <a:ext uri="{FF2B5EF4-FFF2-40B4-BE49-F238E27FC236}">
                <a16:creationId xmlns:a16="http://schemas.microsoft.com/office/drawing/2014/main" id="{9CFAAD45-CB41-1C6C-6F32-E031DE244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14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6397" name="Text Box 46">
            <a:extLst>
              <a:ext uri="{FF2B5EF4-FFF2-40B4-BE49-F238E27FC236}">
                <a16:creationId xmlns:a16="http://schemas.microsoft.com/office/drawing/2014/main" id="{54B988AD-5B19-E89D-0AF7-C375C1BEC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19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5424D3C7-7294-6C5E-39C0-365861235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14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130F3F53-9D9B-ED5C-2BD0-A1EF99FA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6195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A74773C-DAED-4B8F-2C34-4C9726AD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43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07AB7DCF-5665-D56F-66BC-F176AC1D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14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05A81042-7C77-9A41-5A87-A0C0D5100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19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6403" name="TextBox 1">
            <a:extLst>
              <a:ext uri="{FF2B5EF4-FFF2-40B4-BE49-F238E27FC236}">
                <a16:creationId xmlns:a16="http://schemas.microsoft.com/office/drawing/2014/main" id="{8902B124-BF6C-2E1D-D8B6-8B8DB75C1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8BF709-06D6-310B-366C-D25A5348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71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parti (e)(s)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6D7331-8467-7FA8-82F6-CCE05F410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14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CAD9E1-F0CF-49D2-0CEE-481D763D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482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84E1D9-149C-4F78-4A9F-4205AFEB6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14DBB6-5508-E767-FC01-BB3DE7A8B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for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925103-5BCF-EA11-78CA-B16862F3D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from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AE950E-24C7-A807-6366-ABBE246A1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403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Papa part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à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son bureau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A2B099-278B-2FD1-3E36-7E94BAE1B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737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Je pars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de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la maison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1874</TotalTime>
  <Words>1909</Words>
  <Application>Microsoft Office PowerPoint</Application>
  <PresentationFormat>On-screen Show (4:3)</PresentationFormat>
  <Paragraphs>733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Comic Sans MS</vt:lpstr>
      <vt:lpstr>Arial</vt:lpstr>
      <vt:lpstr>Wingdings</vt:lpstr>
      <vt:lpstr>Calibri</vt:lpstr>
      <vt:lpstr>Times New Roman</vt:lpstr>
      <vt:lpstr>Corbel</vt:lpstr>
      <vt:lpstr>ＭＳ Ｐゴシック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130</cp:revision>
  <dcterms:created xsi:type="dcterms:W3CDTF">2006-10-11T19:03:17Z</dcterms:created>
  <dcterms:modified xsi:type="dcterms:W3CDTF">2023-09-20T16:27:18Z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2022-10-04T15:10:39Z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4a6fabc4-dda8-473d-a651-ef1d1bd782a4</vt:lpwstr>
  </property>
  <property fmtid="{D5CDD505-2E9C-101B-9397-08002B2CF9AE}" pid="8" name="MSIP_Label_0ee3c538-ec52-435f-ae58-017644bd9513_ContentBits">
    <vt:lpwstr>0</vt:lpwstr>
  </property>
</Properties>
</file>