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792" autoAdjust="0"/>
  </p:normalViewPr>
  <p:slideViewPr>
    <p:cSldViewPr>
      <p:cViewPr>
        <p:scale>
          <a:sx n="70" d="100"/>
          <a:sy n="70" d="100"/>
        </p:scale>
        <p:origin x="11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776CB2-8CD2-4F74-9EEF-028813D493C1}" type="datetimeFigureOut">
              <a:rPr lang="en-US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FB2168-DDBD-4041-A967-4134DF6FE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260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FB2168-DDBD-4041-A967-4134DF6FEBA8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091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FEB64-68E3-427B-9428-D8C44EFEB7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14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FEDFB-85B2-4D51-A893-A55D6FF952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87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92E80-3100-43BF-B76E-5FE4EBCC7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683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2D86F-141C-4191-BCAF-AF978ECA1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60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4FD5F-06C0-46ED-B132-9DD61A8D1B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79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E8C58-1C66-43A6-8E6E-EEBD32D91E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66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6AE64-2A4C-4FC5-9AD9-33DF2C778E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14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8B5CF-FB28-4FF8-B621-C83BC13089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92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62DEA-9AC0-47CA-A10B-312625248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21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BE839-9CA4-428D-A014-CEFE637B62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94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16BFF-DA2A-444F-B4ED-8B543ACD40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59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7FC29-F04E-4DD4-8F17-FB3FFB6523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6C807AE-54F7-486F-9218-9EDF598B62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latin typeface="Corbel" pitchFamily="34" charset="0"/>
              </a:rPr>
              <a:t>L’imparfait</a:t>
            </a:r>
            <a:r>
              <a:rPr lang="en-US" sz="3200" dirty="0">
                <a:latin typeface="Corbel" pitchFamily="34" charset="0"/>
              </a:rPr>
              <a:t> / The </a:t>
            </a:r>
            <a:r>
              <a:rPr lang="en-US" sz="3200" b="1" dirty="0">
                <a:solidFill>
                  <a:srgbClr val="FF0000"/>
                </a:solidFill>
                <a:latin typeface="Corbel" pitchFamily="34" charset="0"/>
              </a:rPr>
              <a:t>IMPERFECT</a:t>
            </a:r>
            <a:r>
              <a:rPr lang="en-US" sz="3200" dirty="0">
                <a:latin typeface="Corbel" pitchFamily="34" charset="0"/>
              </a:rPr>
              <a:t> tense</a:t>
            </a: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1524001" y="1694035"/>
            <a:ext cx="7315199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Used to describe what </a:t>
            </a:r>
            <a:r>
              <a:rPr lang="en-US" sz="2400" b="1" dirty="0">
                <a:latin typeface="Corbel" pitchFamily="34" charset="0"/>
              </a:rPr>
              <a:t>WAS</a:t>
            </a:r>
            <a:r>
              <a:rPr lang="en-US" sz="2400" dirty="0">
                <a:latin typeface="Corbel" pitchFamily="34" charset="0"/>
              </a:rPr>
              <a:t> happening in the past: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orbel" pitchFamily="34" charset="0"/>
              </a:rPr>
              <a:t>Actions that occurred habitually or repeatedly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orbel" pitchFamily="34" charset="0"/>
              </a:rPr>
              <a:t>A state of being or an action that existed without indicating a specific beginning or end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orbel" pitchFamily="34" charset="0"/>
              </a:rPr>
              <a:t>2 simultaneous past actions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57200" y="4287320"/>
            <a:ext cx="25536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formation</a:t>
            </a:r>
            <a:r>
              <a:rPr lang="en-US" altLang="en-US" sz="2400" dirty="0">
                <a:latin typeface="Corbel" pitchFamily="34" charset="0"/>
              </a:rPr>
              <a:t>: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57200" y="4840133"/>
            <a:ext cx="5552139" cy="95410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800" b="1" dirty="0">
                <a:solidFill>
                  <a:srgbClr val="0066FF"/>
                </a:solidFill>
                <a:latin typeface="Corbel" pitchFamily="34" charset="0"/>
              </a:rPr>
              <a:t>nous form </a:t>
            </a:r>
            <a:r>
              <a:rPr lang="en-US" altLang="en-US" sz="2800" dirty="0">
                <a:latin typeface="Corbel" pitchFamily="34" charset="0"/>
              </a:rPr>
              <a:t>stem of the present - </a:t>
            </a:r>
            <a:r>
              <a:rPr lang="en-US" altLang="en-US" sz="2800" i="1" dirty="0" err="1">
                <a:latin typeface="Corbel" pitchFamily="34" charset="0"/>
              </a:rPr>
              <a:t>ons</a:t>
            </a:r>
            <a:r>
              <a:rPr lang="en-US" altLang="en-US" sz="2800" dirty="0">
                <a:latin typeface="Corbel" pitchFamily="34" charset="0"/>
              </a:rPr>
              <a:t> </a:t>
            </a:r>
          </a:p>
          <a:p>
            <a:r>
              <a:rPr lang="en-US" altLang="en-US" sz="2800" dirty="0">
                <a:latin typeface="Corbel" pitchFamily="34" charset="0"/>
              </a:rPr>
              <a:t>+ IMPERFECT ENDINGS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6534806" y="4451690"/>
            <a:ext cx="1916110" cy="1966913"/>
            <a:chOff x="4483277" y="4301811"/>
            <a:chExt cx="2561467" cy="1966913"/>
          </a:xfrm>
        </p:grpSpPr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4483277" y="5057439"/>
              <a:ext cx="2561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4483277" y="5743239"/>
              <a:ext cx="2561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>
              <a:off x="5706414" y="4301811"/>
              <a:ext cx="0" cy="19669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608735" y="4294151"/>
            <a:ext cx="255604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3200" dirty="0" err="1">
                <a:solidFill>
                  <a:srgbClr val="3333FF"/>
                </a:solidFill>
                <a:latin typeface="Corbel" panose="020B0503020204020204" pitchFamily="34" charset="0"/>
              </a:rPr>
              <a:t>ais</a:t>
            </a:r>
            <a:r>
              <a:rPr lang="en-US" altLang="en-US" sz="3200" dirty="0">
                <a:solidFill>
                  <a:srgbClr val="3333FF"/>
                </a:solidFill>
                <a:latin typeface="Corbel" panose="020B0503020204020204" pitchFamily="34" charset="0"/>
              </a:rPr>
              <a:t>	ions</a:t>
            </a:r>
          </a:p>
          <a:p>
            <a:pPr>
              <a:lnSpc>
                <a:spcPct val="150000"/>
              </a:lnSpc>
            </a:pPr>
            <a:r>
              <a:rPr lang="en-US" altLang="en-US" sz="3200" dirty="0" err="1">
                <a:solidFill>
                  <a:srgbClr val="3333FF"/>
                </a:solidFill>
                <a:latin typeface="Corbel" panose="020B0503020204020204" pitchFamily="34" charset="0"/>
              </a:rPr>
              <a:t>ais</a:t>
            </a:r>
            <a:r>
              <a:rPr lang="en-US" altLang="en-US" sz="3200" dirty="0">
                <a:solidFill>
                  <a:srgbClr val="3333FF"/>
                </a:solidFill>
                <a:latin typeface="Corbel" panose="020B0503020204020204" pitchFamily="34" charset="0"/>
              </a:rPr>
              <a:t>	</a:t>
            </a:r>
            <a:r>
              <a:rPr lang="en-US" altLang="en-US" sz="3200" dirty="0" err="1">
                <a:solidFill>
                  <a:srgbClr val="3333FF"/>
                </a:solidFill>
                <a:latin typeface="Corbel" panose="020B0503020204020204" pitchFamily="34" charset="0"/>
              </a:rPr>
              <a:t>iez</a:t>
            </a:r>
            <a:endParaRPr lang="en-US" altLang="en-US" sz="3200" dirty="0">
              <a:solidFill>
                <a:srgbClr val="3333FF"/>
              </a:solidFill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3200" dirty="0" err="1">
                <a:solidFill>
                  <a:srgbClr val="3333FF"/>
                </a:solidFill>
                <a:latin typeface="Corbel" panose="020B0503020204020204" pitchFamily="34" charset="0"/>
              </a:rPr>
              <a:t>ait</a:t>
            </a:r>
            <a:r>
              <a:rPr lang="en-US" altLang="en-US" sz="3200" dirty="0">
                <a:solidFill>
                  <a:srgbClr val="3333FF"/>
                </a:solidFill>
                <a:latin typeface="Corbel" panose="020B0503020204020204" pitchFamily="34" charset="0"/>
              </a:rPr>
              <a:t>	</a:t>
            </a:r>
            <a:r>
              <a:rPr lang="en-US" altLang="en-US" sz="3200" dirty="0" err="1">
                <a:solidFill>
                  <a:srgbClr val="3333FF"/>
                </a:solidFill>
                <a:latin typeface="Corbel" panose="020B0503020204020204" pitchFamily="34" charset="0"/>
              </a:rPr>
              <a:t>aient</a:t>
            </a:r>
            <a:endParaRPr lang="en-US" altLang="en-US" sz="3200" dirty="0">
              <a:solidFill>
                <a:srgbClr val="3333FF"/>
              </a:solidFill>
              <a:latin typeface="Corbel" panose="020B0503020204020204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5124126" y="4451690"/>
            <a:ext cx="931433" cy="1569660"/>
            <a:chOff x="2958068" y="2388978"/>
            <a:chExt cx="1245146" cy="1569660"/>
          </a:xfrm>
        </p:grpSpPr>
        <p:sp>
          <p:nvSpPr>
            <p:cNvPr id="42" name="TextBox 41"/>
            <p:cNvSpPr txBox="1"/>
            <p:nvPr/>
          </p:nvSpPr>
          <p:spPr>
            <a:xfrm>
              <a:off x="2958068" y="2388978"/>
              <a:ext cx="8170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Strawberry Limeade" panose="02000507000000020002" pitchFamily="2" charset="0"/>
                </a:rPr>
                <a:t>x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86116" y="2388978"/>
              <a:ext cx="8170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Strawberry Limeade" panose="02000507000000020002" pitchFamily="2" charset="0"/>
                </a:rPr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latin typeface="Corbel" pitchFamily="34" charset="0"/>
              </a:rPr>
              <a:t>L’imparfait</a:t>
            </a:r>
            <a:r>
              <a:rPr lang="en-US" sz="3200" dirty="0">
                <a:latin typeface="Corbel" pitchFamily="34" charset="0"/>
              </a:rPr>
              <a:t> 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721277" y="1777573"/>
            <a:ext cx="456663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latin typeface="Corbel" pitchFamily="34" charset="0"/>
              </a:rPr>
              <a:t>was talking, used to talk</a:t>
            </a:r>
            <a:endParaRPr lang="en-US" sz="2400" b="1" i="1" dirty="0">
              <a:latin typeface="Corbe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75590" y="2925783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formation: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451990" y="2560447"/>
            <a:ext cx="5835920" cy="1192634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1050" b="1" dirty="0">
              <a:solidFill>
                <a:srgbClr val="3333FF"/>
              </a:solidFill>
              <a:latin typeface="Corbel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en-US" sz="4000" b="1" dirty="0" err="1">
                <a:solidFill>
                  <a:srgbClr val="3333FF"/>
                </a:solidFill>
                <a:latin typeface="Corbel" pitchFamily="34" charset="0"/>
              </a:rPr>
              <a:t>parlons</a:t>
            </a:r>
            <a:r>
              <a:rPr lang="en-US" altLang="en-US" sz="3200" b="1" dirty="0">
                <a:solidFill>
                  <a:srgbClr val="0066FF"/>
                </a:solidFill>
                <a:latin typeface="Corbel" pitchFamily="34" charset="0"/>
              </a:rPr>
              <a:t> </a:t>
            </a:r>
            <a:r>
              <a:rPr lang="en-US" altLang="en-US" sz="2800" dirty="0">
                <a:latin typeface="Corbel" pitchFamily="34" charset="0"/>
              </a:rPr>
              <a:t>+ IMPERFECT ENDINGS</a:t>
            </a:r>
          </a:p>
          <a:p>
            <a:pPr>
              <a:spcAft>
                <a:spcPts val="600"/>
              </a:spcAft>
            </a:pPr>
            <a:endParaRPr lang="en-US" altLang="en-US" sz="1100" dirty="0">
              <a:latin typeface="Corbel" pitchFamily="34" charset="0"/>
            </a:endParaRPr>
          </a:p>
        </p:txBody>
      </p:sp>
      <p:sp>
        <p:nvSpPr>
          <p:cNvPr id="17" name="Line 33"/>
          <p:cNvSpPr>
            <a:spLocks noChangeShapeType="1"/>
          </p:cNvSpPr>
          <p:nvPr/>
        </p:nvSpPr>
        <p:spPr bwMode="auto">
          <a:xfrm>
            <a:off x="2312799" y="4708139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34"/>
          <p:cNvSpPr>
            <a:spLocks noChangeShapeType="1"/>
          </p:cNvSpPr>
          <p:nvPr/>
        </p:nvSpPr>
        <p:spPr bwMode="auto">
          <a:xfrm>
            <a:off x="2312799" y="5393939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5"/>
          <p:cNvSpPr>
            <a:spLocks noChangeShapeType="1"/>
          </p:cNvSpPr>
          <p:nvPr/>
        </p:nvSpPr>
        <p:spPr bwMode="auto">
          <a:xfrm>
            <a:off x="4853514" y="409001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2493818" y="4246177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 dirty="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2341418" y="4917689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1503218" y="5522527"/>
            <a:ext cx="152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il / elle / on</a:t>
            </a:r>
          </a:p>
        </p:txBody>
      </p: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5157959" y="427676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5157959" y="496256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25" name="Text Box 46"/>
          <p:cNvSpPr txBox="1">
            <a:spLocks noChangeArrowheads="1"/>
          </p:cNvSpPr>
          <p:nvPr/>
        </p:nvSpPr>
        <p:spPr bwMode="auto">
          <a:xfrm>
            <a:off x="5157959" y="556739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3074799" y="4123364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parl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7" name="Text Box 38"/>
          <p:cNvSpPr txBox="1">
            <a:spLocks noChangeArrowheads="1"/>
          </p:cNvSpPr>
          <p:nvPr/>
        </p:nvSpPr>
        <p:spPr bwMode="auto">
          <a:xfrm>
            <a:off x="3052799" y="4781087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parl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3052799" y="5446000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parl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ait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5929254" y="4146174"/>
            <a:ext cx="17418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parl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ions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5929254" y="4839748"/>
            <a:ext cx="17418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parl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iez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6193633" y="5472155"/>
            <a:ext cx="17418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parl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aient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3333340" y="2439809"/>
            <a:ext cx="1225647" cy="1583699"/>
            <a:chOff x="3333340" y="2439809"/>
            <a:chExt cx="1225647" cy="1583699"/>
          </a:xfrm>
        </p:grpSpPr>
        <p:sp>
          <p:nvSpPr>
            <p:cNvPr id="45" name="TextBox 44"/>
            <p:cNvSpPr txBox="1"/>
            <p:nvPr/>
          </p:nvSpPr>
          <p:spPr>
            <a:xfrm>
              <a:off x="3741889" y="2453848"/>
              <a:ext cx="8170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Strawberry Limeade" panose="02000507000000020002" pitchFamily="2" charset="0"/>
                </a:rPr>
                <a:t>x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333340" y="2439809"/>
              <a:ext cx="8170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Strawberry Limeade" panose="02000507000000020002" pitchFamily="2" charset="0"/>
                </a:rPr>
                <a:t>x</a:t>
              </a:r>
            </a:p>
          </p:txBody>
        </p:sp>
      </p:grp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1510145" y="1597212"/>
            <a:ext cx="248956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latin typeface="Corbel" panose="020B0503020204020204" pitchFamily="34" charset="0"/>
              </a:rPr>
              <a:t>PARLER</a:t>
            </a:r>
          </a:p>
        </p:txBody>
      </p:sp>
    </p:spTree>
    <p:extLst>
      <p:ext uri="{BB962C8B-B14F-4D97-AF65-F5344CB8AC3E}">
        <p14:creationId xmlns:p14="http://schemas.microsoft.com/office/powerpoint/2010/main" val="402995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6" grpId="0"/>
      <p:bldP spid="27" grpId="0"/>
      <p:bldP spid="28" grpId="0"/>
      <p:bldP spid="29" grpId="0"/>
      <p:bldP spid="30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latin typeface="Corbel" pitchFamily="34" charset="0"/>
              </a:rPr>
              <a:t>L’imparfait</a:t>
            </a:r>
            <a:r>
              <a:rPr lang="en-US" sz="3200" dirty="0">
                <a:latin typeface="Corbel" pitchFamily="34" charset="0"/>
              </a:rPr>
              <a:t> 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24000" y="1447800"/>
            <a:ext cx="248956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latin typeface="Corbel" panose="020B0503020204020204" pitchFamily="34" charset="0"/>
              </a:rPr>
              <a:t>FINIR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51559" y="1670089"/>
            <a:ext cx="447111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latin typeface="Corbel" pitchFamily="34" charset="0"/>
              </a:rPr>
              <a:t>was finishing, used to finish</a:t>
            </a:r>
            <a:endParaRPr lang="en-US" sz="2400" b="1" i="1" dirty="0">
              <a:latin typeface="Corbe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1725" y="2928767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formation: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28124" y="2563431"/>
            <a:ext cx="6376833" cy="1192634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1050" b="1" dirty="0">
              <a:solidFill>
                <a:srgbClr val="3333FF"/>
              </a:solidFill>
              <a:latin typeface="Corbel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en-US" sz="4000" b="1" dirty="0" err="1">
                <a:solidFill>
                  <a:srgbClr val="3333FF"/>
                </a:solidFill>
                <a:latin typeface="Corbel" pitchFamily="34" charset="0"/>
              </a:rPr>
              <a:t>finissons</a:t>
            </a:r>
            <a:r>
              <a:rPr lang="en-US" altLang="en-US" sz="3200" b="1" dirty="0">
                <a:solidFill>
                  <a:srgbClr val="0066FF"/>
                </a:solidFill>
                <a:latin typeface="Corbel" pitchFamily="34" charset="0"/>
              </a:rPr>
              <a:t> </a:t>
            </a:r>
            <a:r>
              <a:rPr lang="en-US" altLang="en-US" sz="2800" dirty="0">
                <a:latin typeface="Corbel" pitchFamily="34" charset="0"/>
              </a:rPr>
              <a:t>+ IMPERFECT ENDINGS</a:t>
            </a:r>
          </a:p>
          <a:p>
            <a:pPr>
              <a:spcAft>
                <a:spcPts val="600"/>
              </a:spcAft>
            </a:pPr>
            <a:endParaRPr lang="en-US" altLang="en-US" sz="1100" dirty="0">
              <a:latin typeface="Corbel" pitchFamily="34" charset="0"/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2147105" y="4742004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34"/>
          <p:cNvSpPr>
            <a:spLocks noChangeShapeType="1"/>
          </p:cNvSpPr>
          <p:nvPr/>
        </p:nvSpPr>
        <p:spPr bwMode="auto">
          <a:xfrm>
            <a:off x="2147105" y="5427804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35"/>
          <p:cNvSpPr>
            <a:spLocks noChangeShapeType="1"/>
          </p:cNvSpPr>
          <p:nvPr/>
        </p:nvSpPr>
        <p:spPr bwMode="auto">
          <a:xfrm>
            <a:off x="4687820" y="4123883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2328124" y="4280042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 dirty="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2175724" y="4951554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1337524" y="5556392"/>
            <a:ext cx="152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il / elle / on</a:t>
            </a: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4992265" y="431062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4" name="Text Box 45"/>
          <p:cNvSpPr txBox="1">
            <a:spLocks noChangeArrowheads="1"/>
          </p:cNvSpPr>
          <p:nvPr/>
        </p:nvSpPr>
        <p:spPr bwMode="auto">
          <a:xfrm>
            <a:off x="4992265" y="499642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5" name="Text Box 46"/>
          <p:cNvSpPr txBox="1">
            <a:spLocks noChangeArrowheads="1"/>
          </p:cNvSpPr>
          <p:nvPr/>
        </p:nvSpPr>
        <p:spPr bwMode="auto">
          <a:xfrm>
            <a:off x="4992265" y="560126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6" name="Text Box 38"/>
          <p:cNvSpPr txBox="1">
            <a:spLocks noChangeArrowheads="1"/>
          </p:cNvSpPr>
          <p:nvPr/>
        </p:nvSpPr>
        <p:spPr bwMode="auto">
          <a:xfrm>
            <a:off x="2909104" y="4157229"/>
            <a:ext cx="16493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finiss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7" name="Text Box 38"/>
          <p:cNvSpPr txBox="1">
            <a:spLocks noChangeArrowheads="1"/>
          </p:cNvSpPr>
          <p:nvPr/>
        </p:nvSpPr>
        <p:spPr bwMode="auto">
          <a:xfrm>
            <a:off x="2887105" y="4814952"/>
            <a:ext cx="16713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finiss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2887105" y="5479865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finiss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ait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5763559" y="4180039"/>
            <a:ext cx="19368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finiss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ions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0" name="Text Box 38"/>
          <p:cNvSpPr txBox="1">
            <a:spLocks noChangeArrowheads="1"/>
          </p:cNvSpPr>
          <p:nvPr/>
        </p:nvSpPr>
        <p:spPr bwMode="auto">
          <a:xfrm>
            <a:off x="5763560" y="4873613"/>
            <a:ext cx="17418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finiss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iez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1" name="Text Box 38"/>
          <p:cNvSpPr txBox="1">
            <a:spLocks noChangeArrowheads="1"/>
          </p:cNvSpPr>
          <p:nvPr/>
        </p:nvSpPr>
        <p:spPr bwMode="auto">
          <a:xfrm>
            <a:off x="6027939" y="5506020"/>
            <a:ext cx="20627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finiss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aient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437669" y="2407492"/>
            <a:ext cx="1225647" cy="1583947"/>
            <a:chOff x="5034021" y="2390191"/>
            <a:chExt cx="1225647" cy="1583947"/>
          </a:xfrm>
        </p:grpSpPr>
        <p:sp>
          <p:nvSpPr>
            <p:cNvPr id="23" name="TextBox 22"/>
            <p:cNvSpPr txBox="1"/>
            <p:nvPr/>
          </p:nvSpPr>
          <p:spPr>
            <a:xfrm>
              <a:off x="5034021" y="2404478"/>
              <a:ext cx="8170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Strawberry Limeade" panose="02000507000000020002" pitchFamily="2" charset="0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42570" y="2390191"/>
              <a:ext cx="8170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Strawberry Limeade" panose="02000507000000020002" pitchFamily="2" charset="0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511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latin typeface="Corbel" pitchFamily="34" charset="0"/>
              </a:rPr>
              <a:t>L’imparfait</a:t>
            </a:r>
            <a:r>
              <a:rPr lang="en-US" sz="3200" dirty="0">
                <a:latin typeface="Corbel" pitchFamily="34" charset="0"/>
              </a:rPr>
              <a:t> 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26241" y="1554641"/>
            <a:ext cx="32109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latin typeface="Corbel" panose="020B0503020204020204" pitchFamily="34" charset="0"/>
              </a:rPr>
              <a:t>ATTENDRE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590340" y="1748825"/>
            <a:ext cx="3671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latin typeface="Corbel" pitchFamily="34" charset="0"/>
              </a:rPr>
              <a:t>was waiting, used to wait</a:t>
            </a:r>
            <a:endParaRPr lang="en-US" sz="2400" b="1" i="1" dirty="0">
              <a:latin typeface="Corbe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1" y="2898967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formation: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38400" y="2533631"/>
            <a:ext cx="6376833" cy="1192634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1050" b="1" dirty="0">
              <a:solidFill>
                <a:srgbClr val="3333FF"/>
              </a:solidFill>
              <a:latin typeface="Corbel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en-US" sz="4000" b="1" dirty="0" err="1">
                <a:solidFill>
                  <a:srgbClr val="3333FF"/>
                </a:solidFill>
                <a:latin typeface="Corbel" pitchFamily="34" charset="0"/>
              </a:rPr>
              <a:t>attendons</a:t>
            </a:r>
            <a:r>
              <a:rPr lang="en-US" altLang="en-US" sz="3200" b="1" dirty="0">
                <a:solidFill>
                  <a:srgbClr val="0066FF"/>
                </a:solidFill>
                <a:latin typeface="Corbel" pitchFamily="34" charset="0"/>
              </a:rPr>
              <a:t> </a:t>
            </a:r>
            <a:r>
              <a:rPr lang="en-US" altLang="en-US" sz="2800" dirty="0">
                <a:latin typeface="Corbel" pitchFamily="34" charset="0"/>
              </a:rPr>
              <a:t>+ IMPERFECT ENDINGS</a:t>
            </a:r>
          </a:p>
          <a:p>
            <a:pPr>
              <a:spcAft>
                <a:spcPts val="600"/>
              </a:spcAft>
            </a:pPr>
            <a:endParaRPr lang="en-US" altLang="en-US" sz="1100" dirty="0">
              <a:latin typeface="Corbel" pitchFamily="34" charset="0"/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2220979" y="4680755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34"/>
          <p:cNvSpPr>
            <a:spLocks noChangeShapeType="1"/>
          </p:cNvSpPr>
          <p:nvPr/>
        </p:nvSpPr>
        <p:spPr bwMode="auto">
          <a:xfrm>
            <a:off x="2220979" y="5366555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35"/>
          <p:cNvSpPr>
            <a:spLocks noChangeShapeType="1"/>
          </p:cNvSpPr>
          <p:nvPr/>
        </p:nvSpPr>
        <p:spPr bwMode="auto">
          <a:xfrm>
            <a:off x="4761694" y="4062634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2401998" y="4218793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 dirty="0">
                <a:latin typeface="Corbel" panose="020B0503020204020204" pitchFamily="34" charset="0"/>
              </a:rPr>
              <a:t>j’</a:t>
            </a:r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2249598" y="489030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1411398" y="5495143"/>
            <a:ext cx="152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il / elle / on</a:t>
            </a: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5066139" y="4249376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4" name="Text Box 45"/>
          <p:cNvSpPr txBox="1">
            <a:spLocks noChangeArrowheads="1"/>
          </p:cNvSpPr>
          <p:nvPr/>
        </p:nvSpPr>
        <p:spPr bwMode="auto">
          <a:xfrm>
            <a:off x="5066139" y="4935176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5" name="Text Box 46"/>
          <p:cNvSpPr txBox="1">
            <a:spLocks noChangeArrowheads="1"/>
          </p:cNvSpPr>
          <p:nvPr/>
        </p:nvSpPr>
        <p:spPr bwMode="auto">
          <a:xfrm>
            <a:off x="5066139" y="5540014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6" name="Text Box 38"/>
          <p:cNvSpPr txBox="1">
            <a:spLocks noChangeArrowheads="1"/>
          </p:cNvSpPr>
          <p:nvPr/>
        </p:nvSpPr>
        <p:spPr bwMode="auto">
          <a:xfrm>
            <a:off x="2982979" y="4095980"/>
            <a:ext cx="18064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attend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7" name="Text Box 38"/>
          <p:cNvSpPr txBox="1">
            <a:spLocks noChangeArrowheads="1"/>
          </p:cNvSpPr>
          <p:nvPr/>
        </p:nvSpPr>
        <p:spPr bwMode="auto">
          <a:xfrm>
            <a:off x="2960979" y="4753703"/>
            <a:ext cx="18284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attend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2960978" y="5418616"/>
            <a:ext cx="1772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attend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ait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5837434" y="4118790"/>
            <a:ext cx="21668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attend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ions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0" name="Text Box 38"/>
          <p:cNvSpPr txBox="1">
            <a:spLocks noChangeArrowheads="1"/>
          </p:cNvSpPr>
          <p:nvPr/>
        </p:nvSpPr>
        <p:spPr bwMode="auto">
          <a:xfrm>
            <a:off x="5837434" y="4812364"/>
            <a:ext cx="21668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attend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iez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1" name="Text Box 38"/>
          <p:cNvSpPr txBox="1">
            <a:spLocks noChangeArrowheads="1"/>
          </p:cNvSpPr>
          <p:nvPr/>
        </p:nvSpPr>
        <p:spPr bwMode="auto">
          <a:xfrm>
            <a:off x="6101812" y="5444771"/>
            <a:ext cx="23661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attend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aient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886201" y="2396029"/>
            <a:ext cx="1225647" cy="1586428"/>
            <a:chOff x="5245277" y="2408528"/>
            <a:chExt cx="1225647" cy="1586428"/>
          </a:xfrm>
        </p:grpSpPr>
        <p:sp>
          <p:nvSpPr>
            <p:cNvPr id="23" name="TextBox 22"/>
            <p:cNvSpPr txBox="1"/>
            <p:nvPr/>
          </p:nvSpPr>
          <p:spPr>
            <a:xfrm>
              <a:off x="5245277" y="2425296"/>
              <a:ext cx="8170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Strawberry Limeade" panose="02000507000000020002" pitchFamily="2" charset="0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53826" y="2408528"/>
              <a:ext cx="8170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Strawberry Limeade" panose="02000507000000020002" pitchFamily="2" charset="0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47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latin typeface="Corbel" pitchFamily="34" charset="0"/>
              </a:rPr>
              <a:t>L’imparfait</a:t>
            </a:r>
            <a:r>
              <a:rPr lang="en-US" sz="3200" dirty="0">
                <a:latin typeface="Corbel" pitchFamily="34" charset="0"/>
              </a:rPr>
              <a:t> 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24000" y="1600200"/>
            <a:ext cx="32109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latin typeface="Corbel" panose="020B0503020204020204" pitchFamily="34" charset="0"/>
              </a:rPr>
              <a:t>BOIRE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368720" y="1780164"/>
            <a:ext cx="4641404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latin typeface="Corbel" pitchFamily="34" charset="0"/>
              </a:rPr>
              <a:t>was drinking, used to drink</a:t>
            </a:r>
            <a:endParaRPr lang="en-US" sz="2400" b="1" i="1" dirty="0">
              <a:latin typeface="Corbe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8221" y="2969124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formation: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14620" y="2603788"/>
            <a:ext cx="6376833" cy="1192634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1050" b="1" dirty="0">
              <a:solidFill>
                <a:srgbClr val="3333FF"/>
              </a:solidFill>
              <a:latin typeface="Corbel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en-US" sz="4000" b="1" dirty="0" err="1">
                <a:solidFill>
                  <a:srgbClr val="3333FF"/>
                </a:solidFill>
                <a:latin typeface="Corbel" pitchFamily="34" charset="0"/>
              </a:rPr>
              <a:t>buvons</a:t>
            </a:r>
            <a:r>
              <a:rPr lang="en-US" altLang="en-US" sz="3200" b="1" dirty="0">
                <a:solidFill>
                  <a:srgbClr val="0066FF"/>
                </a:solidFill>
                <a:latin typeface="Corbel" pitchFamily="34" charset="0"/>
              </a:rPr>
              <a:t> </a:t>
            </a:r>
            <a:r>
              <a:rPr lang="en-US" altLang="en-US" sz="2800" dirty="0">
                <a:latin typeface="Corbel" pitchFamily="34" charset="0"/>
              </a:rPr>
              <a:t>+ IMPERFECT ENDINGS</a:t>
            </a:r>
          </a:p>
          <a:p>
            <a:pPr>
              <a:spcAft>
                <a:spcPts val="600"/>
              </a:spcAft>
            </a:pPr>
            <a:endParaRPr lang="en-US" altLang="en-US" sz="1100" dirty="0">
              <a:latin typeface="Corbel" pitchFamily="34" charset="0"/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2166507" y="4834881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34"/>
          <p:cNvSpPr>
            <a:spLocks noChangeShapeType="1"/>
          </p:cNvSpPr>
          <p:nvPr/>
        </p:nvSpPr>
        <p:spPr bwMode="auto">
          <a:xfrm>
            <a:off x="2166507" y="5520681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35"/>
          <p:cNvSpPr>
            <a:spLocks noChangeShapeType="1"/>
          </p:cNvSpPr>
          <p:nvPr/>
        </p:nvSpPr>
        <p:spPr bwMode="auto">
          <a:xfrm>
            <a:off x="4707222" y="4216760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2347526" y="4372919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 dirty="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2195126" y="5044431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1356926" y="5649269"/>
            <a:ext cx="152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il / elle / on</a:t>
            </a: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5011667" y="4403502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4" name="Text Box 45"/>
          <p:cNvSpPr txBox="1">
            <a:spLocks noChangeArrowheads="1"/>
          </p:cNvSpPr>
          <p:nvPr/>
        </p:nvSpPr>
        <p:spPr bwMode="auto">
          <a:xfrm>
            <a:off x="5011667" y="5089302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5" name="Text Box 46"/>
          <p:cNvSpPr txBox="1">
            <a:spLocks noChangeArrowheads="1"/>
          </p:cNvSpPr>
          <p:nvPr/>
        </p:nvSpPr>
        <p:spPr bwMode="auto">
          <a:xfrm>
            <a:off x="5011667" y="5694140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6" name="Text Box 38"/>
          <p:cNvSpPr txBox="1">
            <a:spLocks noChangeArrowheads="1"/>
          </p:cNvSpPr>
          <p:nvPr/>
        </p:nvSpPr>
        <p:spPr bwMode="auto">
          <a:xfrm>
            <a:off x="2928507" y="4250106"/>
            <a:ext cx="18064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buv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7" name="Text Box 38"/>
          <p:cNvSpPr txBox="1">
            <a:spLocks noChangeArrowheads="1"/>
          </p:cNvSpPr>
          <p:nvPr/>
        </p:nvSpPr>
        <p:spPr bwMode="auto">
          <a:xfrm>
            <a:off x="2906507" y="4907829"/>
            <a:ext cx="18284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buv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2906506" y="5572742"/>
            <a:ext cx="1772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buv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ait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5782962" y="4272916"/>
            <a:ext cx="21668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buv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ions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0" name="Text Box 38"/>
          <p:cNvSpPr txBox="1">
            <a:spLocks noChangeArrowheads="1"/>
          </p:cNvSpPr>
          <p:nvPr/>
        </p:nvSpPr>
        <p:spPr bwMode="auto">
          <a:xfrm>
            <a:off x="5782962" y="4966490"/>
            <a:ext cx="21668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buv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iez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1" name="Text Box 38"/>
          <p:cNvSpPr txBox="1">
            <a:spLocks noChangeArrowheads="1"/>
          </p:cNvSpPr>
          <p:nvPr/>
        </p:nvSpPr>
        <p:spPr bwMode="auto">
          <a:xfrm>
            <a:off x="6047340" y="5598897"/>
            <a:ext cx="23661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buv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aient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139047" y="2452699"/>
            <a:ext cx="1225647" cy="1586428"/>
            <a:chOff x="5245277" y="2408528"/>
            <a:chExt cx="1225647" cy="1586428"/>
          </a:xfrm>
        </p:grpSpPr>
        <p:sp>
          <p:nvSpPr>
            <p:cNvPr id="23" name="TextBox 22"/>
            <p:cNvSpPr txBox="1"/>
            <p:nvPr/>
          </p:nvSpPr>
          <p:spPr>
            <a:xfrm>
              <a:off x="5245277" y="2425296"/>
              <a:ext cx="8170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Strawberry Limeade" panose="02000507000000020002" pitchFamily="2" charset="0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53826" y="2408528"/>
              <a:ext cx="8170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Strawberry Limeade" panose="02000507000000020002" pitchFamily="2" charset="0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162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latin typeface="Corbel" pitchFamily="34" charset="0"/>
              </a:rPr>
              <a:t>L’imparfait</a:t>
            </a:r>
            <a:r>
              <a:rPr lang="en-US" sz="3200" dirty="0">
                <a:latin typeface="Corbel" pitchFamily="34" charset="0"/>
              </a:rPr>
              <a:t> 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489364" y="1600200"/>
            <a:ext cx="32109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latin typeface="Corbel" panose="020B0503020204020204" pitchFamily="34" charset="0"/>
              </a:rPr>
              <a:t>ÊTRE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80084" y="1780164"/>
            <a:ext cx="4641404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latin typeface="Corbel" pitchFamily="34" charset="0"/>
              </a:rPr>
              <a:t>was, used to be</a:t>
            </a:r>
            <a:endParaRPr lang="en-US" sz="2400" b="1" i="1" dirty="0">
              <a:latin typeface="Corbe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2913809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formation: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97182" y="2548473"/>
            <a:ext cx="2106934" cy="94641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1050" b="1" dirty="0">
              <a:solidFill>
                <a:srgbClr val="3333FF"/>
              </a:solidFill>
              <a:latin typeface="Corbel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en-US" sz="4000" b="1" dirty="0" err="1">
                <a:solidFill>
                  <a:srgbClr val="3333FF"/>
                </a:solidFill>
                <a:latin typeface="Corbel" pitchFamily="34" charset="0"/>
              </a:rPr>
              <a:t>sommes</a:t>
            </a:r>
            <a:endParaRPr lang="en-US" altLang="en-US" sz="2800" dirty="0">
              <a:latin typeface="Corbel" pitchFamily="34" charset="0"/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1921124" y="4691406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34"/>
          <p:cNvSpPr>
            <a:spLocks noChangeShapeType="1"/>
          </p:cNvSpPr>
          <p:nvPr/>
        </p:nvSpPr>
        <p:spPr bwMode="auto">
          <a:xfrm>
            <a:off x="1921124" y="5377206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35"/>
          <p:cNvSpPr>
            <a:spLocks noChangeShapeType="1"/>
          </p:cNvSpPr>
          <p:nvPr/>
        </p:nvSpPr>
        <p:spPr bwMode="auto">
          <a:xfrm>
            <a:off x="4461839" y="4073285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2102143" y="4229444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 dirty="0">
                <a:latin typeface="Corbel" panose="020B0503020204020204" pitchFamily="34" charset="0"/>
              </a:rPr>
              <a:t>j’</a:t>
            </a:r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1949743" y="4900956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1111543" y="5505794"/>
            <a:ext cx="152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il / elle / on</a:t>
            </a: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4766284" y="4260027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4" name="Text Box 45"/>
          <p:cNvSpPr txBox="1">
            <a:spLocks noChangeArrowheads="1"/>
          </p:cNvSpPr>
          <p:nvPr/>
        </p:nvSpPr>
        <p:spPr bwMode="auto">
          <a:xfrm>
            <a:off x="4766284" y="4945827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5" name="Text Box 46"/>
          <p:cNvSpPr txBox="1">
            <a:spLocks noChangeArrowheads="1"/>
          </p:cNvSpPr>
          <p:nvPr/>
        </p:nvSpPr>
        <p:spPr bwMode="auto">
          <a:xfrm>
            <a:off x="4766284" y="5550665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6" name="Text Box 38"/>
          <p:cNvSpPr txBox="1">
            <a:spLocks noChangeArrowheads="1"/>
          </p:cNvSpPr>
          <p:nvPr/>
        </p:nvSpPr>
        <p:spPr bwMode="auto">
          <a:xfrm>
            <a:off x="2683124" y="4106631"/>
            <a:ext cx="18064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ét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7" name="Text Box 38"/>
          <p:cNvSpPr txBox="1">
            <a:spLocks noChangeArrowheads="1"/>
          </p:cNvSpPr>
          <p:nvPr/>
        </p:nvSpPr>
        <p:spPr bwMode="auto">
          <a:xfrm>
            <a:off x="2661124" y="4764354"/>
            <a:ext cx="18284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ét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2661123" y="5429267"/>
            <a:ext cx="1772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ét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ait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5537579" y="4129441"/>
            <a:ext cx="21668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ét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ions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0" name="Text Box 38"/>
          <p:cNvSpPr txBox="1">
            <a:spLocks noChangeArrowheads="1"/>
          </p:cNvSpPr>
          <p:nvPr/>
        </p:nvSpPr>
        <p:spPr bwMode="auto">
          <a:xfrm>
            <a:off x="5537579" y="4823015"/>
            <a:ext cx="21668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ét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iez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1" name="Text Box 38"/>
          <p:cNvSpPr txBox="1">
            <a:spLocks noChangeArrowheads="1"/>
          </p:cNvSpPr>
          <p:nvPr/>
        </p:nvSpPr>
        <p:spPr bwMode="auto">
          <a:xfrm>
            <a:off x="5801957" y="5455422"/>
            <a:ext cx="23661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ét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aient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769707" y="2383089"/>
            <a:ext cx="1267501" cy="1572565"/>
            <a:chOff x="5214155" y="2381593"/>
            <a:chExt cx="1267501" cy="1572565"/>
          </a:xfrm>
        </p:grpSpPr>
        <p:sp>
          <p:nvSpPr>
            <p:cNvPr id="23" name="TextBox 22"/>
            <p:cNvSpPr txBox="1"/>
            <p:nvPr/>
          </p:nvSpPr>
          <p:spPr>
            <a:xfrm>
              <a:off x="5664558" y="2384498"/>
              <a:ext cx="8170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Strawberry Limeade" panose="02000507000000020002" pitchFamily="2" charset="0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214155" y="2381593"/>
              <a:ext cx="8170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Strawberry Limeade" panose="02000507000000020002" pitchFamily="2" charset="0"/>
                </a:rPr>
                <a:t>x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683124" y="2381522"/>
            <a:ext cx="1267501" cy="1572565"/>
            <a:chOff x="5214155" y="2381593"/>
            <a:chExt cx="1267501" cy="1572565"/>
          </a:xfrm>
        </p:grpSpPr>
        <p:sp>
          <p:nvSpPr>
            <p:cNvPr id="26" name="TextBox 25"/>
            <p:cNvSpPr txBox="1"/>
            <p:nvPr/>
          </p:nvSpPr>
          <p:spPr>
            <a:xfrm>
              <a:off x="5664558" y="2384498"/>
              <a:ext cx="8170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Strawberry Limeade" panose="02000507000000020002" pitchFamily="2" charset="0"/>
                </a:rPr>
                <a:t>x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214155" y="2381593"/>
              <a:ext cx="8170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Strawberry Limeade" panose="02000507000000020002" pitchFamily="2" charset="0"/>
                </a:rPr>
                <a:t>x</a:t>
              </a:r>
            </a:p>
          </p:txBody>
        </p:sp>
      </p:grp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016274" y="2539712"/>
            <a:ext cx="5016892" cy="94641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1050" b="1" dirty="0">
              <a:solidFill>
                <a:srgbClr val="3333FF"/>
              </a:solidFill>
              <a:latin typeface="Corbel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en-US" sz="4000" b="1" dirty="0">
                <a:solidFill>
                  <a:srgbClr val="3333FF"/>
                </a:solidFill>
                <a:latin typeface="Corbel" pitchFamily="34" charset="0"/>
              </a:rPr>
              <a:t>      </a:t>
            </a:r>
            <a:r>
              <a:rPr lang="en-US" altLang="en-US" sz="4000" b="1" dirty="0" err="1">
                <a:solidFill>
                  <a:srgbClr val="FF0000"/>
                </a:solidFill>
                <a:latin typeface="Corbel" pitchFamily="34" charset="0"/>
              </a:rPr>
              <a:t>ét</a:t>
            </a:r>
            <a:r>
              <a:rPr lang="en-US" altLang="en-US" sz="4000" b="1" dirty="0">
                <a:solidFill>
                  <a:srgbClr val="3333FF"/>
                </a:solidFill>
                <a:latin typeface="Corbel" pitchFamily="34" charset="0"/>
              </a:rPr>
              <a:t> </a:t>
            </a:r>
            <a:r>
              <a:rPr lang="en-US" altLang="en-US" sz="2800" dirty="0">
                <a:latin typeface="Corbel" pitchFamily="34" charset="0"/>
              </a:rPr>
              <a:t>+ IMPERFECT ENDINGS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804116" y="3168979"/>
            <a:ext cx="84606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03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/>
      <p:bldP spid="17" grpId="0"/>
      <p:bldP spid="18" grpId="0"/>
      <p:bldP spid="19" grpId="0"/>
      <p:bldP spid="20" grpId="0"/>
      <p:bldP spid="21" grpId="0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latin typeface="Corbel" pitchFamily="34" charset="0"/>
              </a:rPr>
              <a:t>L’imparfait</a:t>
            </a:r>
            <a:r>
              <a:rPr lang="en-US" sz="3200" dirty="0">
                <a:latin typeface="Corbel" pitchFamily="34" charset="0"/>
              </a:rPr>
              <a:t> 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51709" y="1752600"/>
            <a:ext cx="4819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Corbel" panose="020B0503020204020204" pitchFamily="34" charset="0"/>
              </a:rPr>
              <a:t>Stems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551709" y="2553818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aller</a:t>
            </a:r>
            <a:r>
              <a:rPr lang="en-US" sz="2400" dirty="0">
                <a:latin typeface="Corbel" pitchFamily="34" charset="0"/>
              </a:rPr>
              <a:t>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151908" y="2544293"/>
            <a:ext cx="7348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all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51709" y="3006256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avoir</a:t>
            </a:r>
            <a:r>
              <a:rPr lang="en-US" sz="2400" dirty="0">
                <a:latin typeface="Corbel" pitchFamily="34" charset="0"/>
              </a:rPr>
              <a:t>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551709" y="3468218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Corbel" pitchFamily="34" charset="0"/>
              </a:rPr>
              <a:t>devoir: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51709" y="3925418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être</a:t>
            </a:r>
            <a:r>
              <a:rPr lang="en-US" sz="2400" dirty="0">
                <a:latin typeface="Corbel" pitchFamily="34" charset="0"/>
              </a:rPr>
              <a:t> 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551709" y="4382618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Corbel" pitchFamily="34" charset="0"/>
              </a:rPr>
              <a:t>faire: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51709" y="4839818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mettre</a:t>
            </a:r>
            <a:r>
              <a:rPr lang="en-US" sz="2400" dirty="0">
                <a:latin typeface="Corbel" pitchFamily="34" charset="0"/>
              </a:rPr>
              <a:t>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551709" y="5297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pleuvoir</a:t>
            </a:r>
            <a:r>
              <a:rPr lang="en-US" sz="2400" dirty="0">
                <a:latin typeface="Corbel" pitchFamily="34" charset="0"/>
              </a:rPr>
              <a:t>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551709" y="57542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pouvoir</a:t>
            </a:r>
            <a:r>
              <a:rPr lang="en-US" sz="2400" dirty="0">
                <a:latin typeface="Corbel" pitchFamily="34" charset="0"/>
              </a:rPr>
              <a:t>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437909" y="2544293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prendre</a:t>
            </a:r>
            <a:r>
              <a:rPr lang="en-US" sz="2400" dirty="0">
                <a:latin typeface="Corbel" pitchFamily="34" charset="0"/>
              </a:rPr>
              <a:t>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437909" y="3006256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Corbel" pitchFamily="34" charset="0"/>
              </a:rPr>
              <a:t>savoir: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437909" y="3463456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sortir</a:t>
            </a:r>
            <a:r>
              <a:rPr lang="en-US" sz="2400" dirty="0">
                <a:latin typeface="Corbel" pitchFamily="34" charset="0"/>
              </a:rPr>
              <a:t>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437909" y="3920656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venir</a:t>
            </a:r>
            <a:r>
              <a:rPr lang="en-US" sz="2400" dirty="0">
                <a:latin typeface="Corbel" pitchFamily="34" charset="0"/>
              </a:rPr>
              <a:t>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151909" y="3006256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av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151909" y="3463456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dev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151909" y="3920656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ét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151909" y="4382618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fais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151909" y="4839818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mett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151909" y="5297018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pleuv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151909" y="5754218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pouv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7038109" y="2544293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pren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7038109" y="3006256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sav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7038109" y="3468218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sort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7038109" y="3920656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ven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463309" y="4327056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voir</a:t>
            </a:r>
            <a:r>
              <a:rPr lang="en-US" sz="2400" dirty="0">
                <a:latin typeface="Corbel" pitchFamily="34" charset="0"/>
              </a:rPr>
              <a:t>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7063509" y="4327056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voy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5463309" y="477949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vouloir</a:t>
            </a:r>
            <a:r>
              <a:rPr lang="en-US" sz="2400" dirty="0">
                <a:latin typeface="Corbel" pitchFamily="34" charset="0"/>
              </a:rPr>
              <a:t>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7063509" y="477949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voul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37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466850" y="615097"/>
            <a:ext cx="472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latin typeface="Corbel" pitchFamily="34" charset="0"/>
              </a:rPr>
              <a:t>Pratiquons</a:t>
            </a:r>
            <a:r>
              <a:rPr lang="en-US" sz="3200" dirty="0">
                <a:latin typeface="Corbel" pitchFamily="34" charset="0"/>
              </a:rPr>
              <a:t> …</a:t>
            </a:r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1143000" y="1447800"/>
            <a:ext cx="3505200" cy="609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I was arriving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You were losing weight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She used to sell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We used to sleep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You (</a:t>
            </a:r>
            <a:r>
              <a:rPr lang="en-US" altLang="en-US" i="1" dirty="0" err="1">
                <a:latin typeface="Corbel" panose="020B0503020204020204" pitchFamily="34" charset="0"/>
              </a:rPr>
              <a:t>pl</a:t>
            </a:r>
            <a:r>
              <a:rPr lang="en-US" altLang="en-US" i="1" dirty="0">
                <a:latin typeface="Corbel" panose="020B0503020204020204" pitchFamily="34" charset="0"/>
              </a:rPr>
              <a:t>) were going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They used to have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My parents were seeing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My brother and I were making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My family used to be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One used to be able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We used to know 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You (s) were leaving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I was coming</a:t>
            </a:r>
            <a:endParaRPr lang="en-US" altLang="en-US" dirty="0">
              <a:latin typeface="Corbel" panose="020B0503020204020204" pitchFamily="34" charset="0"/>
            </a:endParaRPr>
          </a:p>
          <a:p>
            <a:pPr algn="r">
              <a:spcBef>
                <a:spcPct val="50000"/>
              </a:spcBef>
            </a:pPr>
            <a:endParaRPr lang="en-US" altLang="en-US" sz="1600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</a:pPr>
            <a:endParaRPr lang="en-US" altLang="en-US" sz="1600" dirty="0">
              <a:solidFill>
                <a:schemeClr val="bg2"/>
              </a:solidFill>
            </a:endParaRPr>
          </a:p>
        </p:txBody>
      </p:sp>
      <p:sp>
        <p:nvSpPr>
          <p:cNvPr id="5" name="Text Box 26"/>
          <p:cNvSpPr txBox="1">
            <a:spLocks noChangeArrowheads="1"/>
          </p:cNvSpPr>
          <p:nvPr/>
        </p:nvSpPr>
        <p:spPr bwMode="auto">
          <a:xfrm>
            <a:off x="5334000" y="1447800"/>
            <a:ext cx="1257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arrivais</a:t>
            </a:r>
            <a:r>
              <a:rPr lang="en-US" altLang="en-US" sz="1600" dirty="0"/>
              <a:t>  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5105400" y="1812925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Corbel" panose="020B0503020204020204" pitchFamily="34" charset="0"/>
              </a:rPr>
              <a:t>Tu  </a:t>
            </a:r>
            <a:r>
              <a:rPr lang="en-US" altLang="en-US"/>
              <a:t> </a:t>
            </a: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5105400" y="2281238"/>
            <a:ext cx="60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Corbel" panose="020B0503020204020204" pitchFamily="34" charset="0"/>
              </a:rPr>
              <a:t>Elle  </a:t>
            </a:r>
            <a:r>
              <a:rPr lang="en-US" altLang="en-US" sz="1600"/>
              <a:t> 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5105400" y="26670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Corbel" panose="020B0503020204020204" pitchFamily="34" charset="0"/>
              </a:rPr>
              <a:t>Nous</a:t>
            </a:r>
            <a:r>
              <a:rPr lang="en-US" altLang="en-US" sz="160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5105400" y="309245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Corbel" panose="020B0503020204020204" pitchFamily="34" charset="0"/>
              </a:rPr>
              <a:t>Vous </a:t>
            </a:r>
            <a:r>
              <a:rPr lang="en-US" altLang="en-US"/>
              <a:t>  </a:t>
            </a: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5105400" y="347345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Corbel" panose="020B0503020204020204" pitchFamily="34" charset="0"/>
              </a:rPr>
              <a:t>Ils </a:t>
            </a:r>
            <a:endParaRPr lang="en-US" altLang="en-US">
              <a:latin typeface="Corbel" panose="020B0503020204020204" pitchFamily="34" charset="0"/>
            </a:endParaRP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5105400" y="3897313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orbel" panose="020B0503020204020204" pitchFamily="34" charset="0"/>
              </a:rPr>
              <a:t>Mes</a:t>
            </a:r>
            <a:r>
              <a:rPr lang="en-US" altLang="en-US" sz="1600">
                <a:latin typeface="Corbel" panose="020B0503020204020204" pitchFamily="34" charset="0"/>
              </a:rPr>
              <a:t> </a:t>
            </a:r>
            <a:r>
              <a:rPr lang="en-US" altLang="en-US">
                <a:latin typeface="Corbel" panose="020B0503020204020204" pitchFamily="34" charset="0"/>
              </a:rPr>
              <a:t>parents   </a:t>
            </a: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5105400" y="43545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Corbel" panose="020B0503020204020204" pitchFamily="34" charset="0"/>
              </a:rPr>
              <a:t>Mon frère et moi</a:t>
            </a:r>
            <a:r>
              <a:rPr lang="en-US" altLang="en-US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5105400" y="47244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Corbel" panose="020B0503020204020204" pitchFamily="34" charset="0"/>
              </a:rPr>
              <a:t>Ma famille</a:t>
            </a:r>
            <a:r>
              <a:rPr lang="en-US" altLang="en-US">
                <a:latin typeface="Corbel" panose="020B0503020204020204" pitchFamily="34" charset="0"/>
              </a:rPr>
              <a:t> </a:t>
            </a: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5105400" y="5192713"/>
            <a:ext cx="60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On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>
                <a:solidFill>
                  <a:schemeClr val="accent4"/>
                </a:solidFill>
                <a:latin typeface="Corbel" pitchFamily="34" charset="0"/>
              </a:rPr>
              <a:t>  </a:t>
            </a: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5105400" y="5573713"/>
            <a:ext cx="91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Nous</a:t>
            </a:r>
            <a:endParaRPr lang="en-US" altLang="en-US" dirty="0">
              <a:latin typeface="Corbel" panose="020B0503020204020204" pitchFamily="34" charset="0"/>
            </a:endParaRP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5105400" y="59436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Tu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dirty="0">
                <a:solidFill>
                  <a:schemeClr val="accent4"/>
                </a:solidFill>
                <a:latin typeface="Corbel" pitchFamily="34" charset="0"/>
              </a:rPr>
              <a:t>  </a:t>
            </a:r>
          </a:p>
        </p:txBody>
      </p:sp>
      <p:sp>
        <p:nvSpPr>
          <p:cNvPr id="17" name="Text Box 38"/>
          <p:cNvSpPr txBox="1">
            <a:spLocks noChangeArrowheads="1"/>
          </p:cNvSpPr>
          <p:nvPr/>
        </p:nvSpPr>
        <p:spPr bwMode="auto">
          <a:xfrm>
            <a:off x="5105400" y="64119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Corbel" panose="020B0503020204020204" pitchFamily="34" charset="0"/>
              </a:rPr>
              <a:t>Je</a:t>
            </a:r>
            <a:r>
              <a:rPr lang="en-US" altLang="en-US"/>
              <a:t>  </a:t>
            </a: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5105400" y="1447800"/>
            <a:ext cx="384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orbel" panose="020B0503020204020204" pitchFamily="34" charset="0"/>
              </a:rPr>
              <a:t>J’ </a:t>
            </a:r>
            <a:r>
              <a:rPr lang="en-US" altLang="en-US"/>
              <a:t> 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6324600" y="389731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voyaient</a:t>
            </a:r>
            <a:endParaRPr lang="en-US" altLang="en-US" dirty="0"/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5372100" y="1812925"/>
            <a:ext cx="1638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maigrissais</a:t>
            </a:r>
            <a:endParaRPr lang="en-US" altLang="en-US" dirty="0"/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5486400" y="22860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vendait</a:t>
            </a:r>
            <a:r>
              <a:rPr lang="en-US" altLang="en-US" sz="1600" dirty="0"/>
              <a:t>  </a:t>
            </a: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5715000" y="2678113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dormions</a:t>
            </a:r>
            <a:endParaRPr lang="en-US" altLang="en-US" dirty="0"/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5715000" y="3135313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alliez</a:t>
            </a:r>
            <a:r>
              <a:rPr lang="en-US" altLang="en-US" sz="1600" dirty="0"/>
              <a:t>  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5410200" y="3471863"/>
            <a:ext cx="114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avaient</a:t>
            </a:r>
            <a:r>
              <a:rPr lang="en-US" altLang="en-US" dirty="0"/>
              <a:t>  </a:t>
            </a: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5451475" y="6411913"/>
            <a:ext cx="1177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venais</a:t>
            </a:r>
            <a:endParaRPr lang="en-US" altLang="en-US" dirty="0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6786563" y="4354513"/>
            <a:ext cx="1062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faisions</a:t>
            </a:r>
            <a:r>
              <a:rPr lang="en-US" altLang="en-US" dirty="0"/>
              <a:t>  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6181725" y="4724400"/>
            <a:ext cx="9810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était</a:t>
            </a:r>
            <a:endParaRPr lang="en-US" altLang="en-US" b="1" dirty="0">
              <a:solidFill>
                <a:srgbClr val="0000FF"/>
              </a:solidFill>
              <a:latin typeface="Corbel" panose="020B0503020204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1600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5486400" y="5192713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pouvait</a:t>
            </a:r>
            <a:r>
              <a:rPr lang="en-US" altLang="en-US" sz="1600" dirty="0"/>
              <a:t> 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5715000" y="5573713"/>
            <a:ext cx="1104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savions</a:t>
            </a:r>
            <a:r>
              <a:rPr lang="en-US" altLang="en-US" sz="1600" dirty="0"/>
              <a:t> 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5449888" y="5954713"/>
            <a:ext cx="874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partais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352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Echo">
  <a:themeElements>
    <a:clrScheme name="Echo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1434</TotalTime>
  <Words>383</Words>
  <Application>Microsoft Office PowerPoint</Application>
  <PresentationFormat>On-screen Show (4:3)</PresentationFormat>
  <Paragraphs>188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Comic Sans MS</vt:lpstr>
      <vt:lpstr>Corbel</vt:lpstr>
      <vt:lpstr>KG Strawberry Limeade</vt:lpstr>
      <vt:lpstr>Times New Roman</vt:lpstr>
      <vt:lpstr>Wingdings</vt:lpstr>
      <vt:lpstr>Echo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FCBOE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Rozei, Katherine</dc:creator>
  <cp:lastModifiedBy>Rozei, Katherine</cp:lastModifiedBy>
  <cp:revision>67</cp:revision>
  <dcterms:created xsi:type="dcterms:W3CDTF">2006-10-11T19:03:17Z</dcterms:created>
  <dcterms:modified xsi:type="dcterms:W3CDTF">2021-11-01T18:20:42Z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2021-11-01T16:07:50Z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03dd761e-341a-495a-8737-bc0259c48920</vt:lpwstr>
  </property>
  <property fmtid="{D5CDD505-2E9C-101B-9397-08002B2CF9AE}" pid="8" name="MSIP_Label_0ee3c538-ec52-435f-ae58-017644bd9513_ContentBits">
    <vt:lpwstr>0</vt:lpwstr>
  </property>
</Properties>
</file>