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59" autoAdjust="0"/>
    <p:restoredTop sz="94660"/>
  </p:normalViewPr>
  <p:slideViewPr>
    <p:cSldViewPr>
      <p:cViewPr>
        <p:scale>
          <a:sx n="76" d="100"/>
          <a:sy n="76" d="100"/>
        </p:scale>
        <p:origin x="1392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93504245-17E1-5F0A-C303-E49B8CFE3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Oval 8">
            <a:extLst>
              <a:ext uri="{FF2B5EF4-FFF2-40B4-BE49-F238E27FC236}">
                <a16:creationId xmlns:a16="http://schemas.microsoft.com/office/drawing/2014/main" id="{16D8F1CF-CCC3-2500-4279-E666ABC89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" name="Oval 9">
            <a:extLst>
              <a:ext uri="{FF2B5EF4-FFF2-40B4-BE49-F238E27FC236}">
                <a16:creationId xmlns:a16="http://schemas.microsoft.com/office/drawing/2014/main" id="{594B4F94-B70A-4B81-E9EF-58352F008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Oval 10">
            <a:extLst>
              <a:ext uri="{FF2B5EF4-FFF2-40B4-BE49-F238E27FC236}">
                <a16:creationId xmlns:a16="http://schemas.microsoft.com/office/drawing/2014/main" id="{811E91E7-C13E-4863-B1F2-FBBC89914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B1B17F-97F8-439A-7F2B-B820A525B3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71CE58B-40EA-C99C-A5B2-D6BB1BD4EA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5049C57-A2B2-C061-A239-E8E13B5B25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0AD0DC06-053C-4EDB-9ECC-89FD9DD64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7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CBDB62-C68F-0132-3A1B-53D3AF9B6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EC8D02-41C0-D388-625D-B18F95371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B4BE7D-F389-5AF2-06DA-3859E5330D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8E983-7FF9-43B2-88CB-5B5732442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31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DC213B-5484-5DD6-2141-62011EBA0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E1C3C0-839D-9A0E-B093-E95860F1F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960A7D-4A3F-85D7-A315-E1A68941D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19BFF-F732-4A05-A2B1-61B202DB2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70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410122-43A5-6B43-4302-5AE363952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93AF02-E158-9368-307F-8EB96D6A85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F4BD45-5041-0C21-3A92-A55553514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31C1C-96FD-439A-BDC2-5C85B3E7F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80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2E6478-2673-51E0-9667-59C5AAFEE2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988884-CEA0-29DB-0ED8-0A2A488627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5FA6CF-BAFB-2D2E-41A6-863561C7E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B2282-9924-43BC-BBFB-7D5D25C4E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9F2E5E-43BE-94F4-05C8-743456161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4CED8D-60C3-BAC2-2A62-31C647C5C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433899-BF46-007A-730D-BB895FC21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FED48-BFD3-40DF-A7A3-84EF7ADA6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20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D6028EE-D84B-BAF5-BDA8-86994E891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30F15C-A2EB-9CDD-F2EA-2E5FBE596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150313-8F72-2429-1FF9-7F1718D06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48186-4929-44D8-8121-4ACBA6F959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94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D12DE9-42A2-4E30-80AD-3E74BBEB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F07116-9978-BF87-5485-9B07FD229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EC2298-4DE2-4E26-FEDC-F7B2A1E3DB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C24B1-477B-43CF-97E8-F98C66827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01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BC8E984-7F8C-0871-EEB5-EBE13D6B96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C10A7F2-2297-34BE-477C-F4CD10725C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074494A-8D6E-68DD-B250-24504ADB9F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9E8A-5683-4C51-AEA5-7336B0957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84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97B790-2004-3DBB-48BD-0AFF26009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9E5B0-BDBD-6E5E-44E4-D071DC585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63F641-B47C-8497-3EB5-32B6FE117F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25F6D-B247-4DE5-A6D8-129F2FEA4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25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C59043-EACB-8772-1443-656FFCF501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8E2405-7279-3BA1-2CC8-5D6D235BFB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78E363-934F-DC8B-BF72-8456E3F6B4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977B7-7B4F-446E-989D-A2407375D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11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8BA284-C791-8F45-B5F5-EE904339B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AA7528-EA3F-3DCA-E775-98C6AE95E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643B530-0D19-3B9A-4D93-AC40A7C857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75B4C26-7B79-8E98-9F6E-942EBFEAC0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14E1532-807C-68F5-7624-475457CEB7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34926CD1-B1FD-46B3-BC60-BAF5951ABE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1070933-C543-F408-94B5-D150DE6A46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0BA376B4-F45B-97FF-A26C-6C3AE863C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E44DEF8C-D64F-EB9E-0CF0-1FFF20F0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5EF25FA1-F4A5-C541-A253-2F34410DF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98238291-F340-DFED-8EC9-35F808C2C939}"/>
              </a:ext>
            </a:extLst>
          </p:cNvPr>
          <p:cNvSpPr txBox="1"/>
          <p:nvPr/>
        </p:nvSpPr>
        <p:spPr>
          <a:xfrm>
            <a:off x="8029576" y="376238"/>
            <a:ext cx="838199" cy="646331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 err="1">
                <a:latin typeface="Corbel" pitchFamily="34" charset="0"/>
              </a:rPr>
              <a:t>Leçon</a:t>
            </a:r>
            <a:r>
              <a:rPr lang="en-US" dirty="0">
                <a:latin typeface="Corbel" pitchFamily="34" charset="0"/>
              </a:rPr>
              <a:t> 6A</a:t>
            </a:r>
            <a:endParaRPr lang="en-US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2EEE7D1-D92A-5FA3-3E44-269BE58C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010400" cy="695106"/>
          </a:xfrm>
        </p:spPr>
        <p:txBody>
          <a:bodyPr/>
          <a:lstStyle/>
          <a:p>
            <a:pPr eaLnBrk="1" hangingPunct="1"/>
            <a:r>
              <a:rPr lang="en-US" altLang="en-US" sz="2800" dirty="0" err="1">
                <a:latin typeface="Corbel" panose="020B0503020204020204" pitchFamily="34" charset="0"/>
              </a:rPr>
              <a:t>L’adjectif</a:t>
            </a:r>
            <a:r>
              <a:rPr lang="en-US" altLang="en-US" sz="2800" dirty="0">
                <a:latin typeface="Corbel" panose="020B0503020204020204" pitchFamily="34" charset="0"/>
              </a:rPr>
              <a:t> </a:t>
            </a:r>
            <a:r>
              <a:rPr lang="en-US" altLang="en-US" sz="2800" dirty="0" err="1">
                <a:latin typeface="Corbel" panose="020B0503020204020204" pitchFamily="34" charset="0"/>
              </a:rPr>
              <a:t>démonstratif</a:t>
            </a:r>
            <a:r>
              <a:rPr lang="en-US" altLang="en-US" sz="2800" dirty="0">
                <a:latin typeface="Corbel" panose="020B0503020204020204" pitchFamily="34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Corbel" panose="020B0503020204020204" pitchFamily="34" charset="0"/>
              </a:rPr>
              <a:t>CE</a:t>
            </a:r>
          </a:p>
        </p:txBody>
      </p:sp>
      <p:sp>
        <p:nvSpPr>
          <p:cNvPr id="33" name="Text Box 6">
            <a:extLst>
              <a:ext uri="{FF2B5EF4-FFF2-40B4-BE49-F238E27FC236}">
                <a16:creationId xmlns:a16="http://schemas.microsoft.com/office/drawing/2014/main" id="{31B29218-D291-BFF2-9B37-E5C87998F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1414333"/>
            <a:ext cx="6934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2400" dirty="0">
                <a:latin typeface="Corbel" panose="020B0503020204020204" pitchFamily="34" charset="0"/>
              </a:rPr>
              <a:t> this, that, these, those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2400" dirty="0">
                <a:latin typeface="Corbel" panose="020B0503020204020204" pitchFamily="34" charset="0"/>
              </a:rPr>
              <a:t>  are used to point out specific people or things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2400" dirty="0">
                <a:latin typeface="Corbel" panose="020B0503020204020204" pitchFamily="34" charset="0"/>
              </a:rPr>
              <a:t>  always agree with the noun it introduces</a:t>
            </a:r>
          </a:p>
        </p:txBody>
      </p:sp>
      <p:graphicFrame>
        <p:nvGraphicFramePr>
          <p:cNvPr id="34" name="Group 42">
            <a:extLst>
              <a:ext uri="{FF2B5EF4-FFF2-40B4-BE49-F238E27FC236}">
                <a16:creationId xmlns:a16="http://schemas.microsoft.com/office/drawing/2014/main" id="{310A8E5A-B1D7-33B4-F5F7-FCE314AEF6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262032"/>
              </p:ext>
            </p:extLst>
          </p:nvPr>
        </p:nvGraphicFramePr>
        <p:xfrm>
          <a:off x="1209675" y="3501751"/>
          <a:ext cx="7315200" cy="3340516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9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770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masculine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singular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cet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(+ vowel sound)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plural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ces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café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cet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homme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ces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cafés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ces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hommes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Feminine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cette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ces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cette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surprise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cette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amie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ces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surprises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ces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amies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22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>
            <a:extLst>
              <a:ext uri="{FF2B5EF4-FFF2-40B4-BE49-F238E27FC236}">
                <a16:creationId xmlns:a16="http://schemas.microsoft.com/office/drawing/2014/main" id="{42EEE7D1-D92A-5FA3-3E44-269BE58C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010400" cy="695106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Passé  </a:t>
            </a:r>
            <a:r>
              <a:rPr lang="en-US" sz="2800" dirty="0" err="1">
                <a:solidFill>
                  <a:schemeClr val="tx2"/>
                </a:solidFill>
                <a:latin typeface="Corbel" pitchFamily="34" charset="0"/>
              </a:rPr>
              <a:t>composé</a:t>
            </a: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: </a:t>
            </a:r>
            <a:r>
              <a:rPr lang="en-US" sz="2800" dirty="0" err="1">
                <a:solidFill>
                  <a:schemeClr val="tx2"/>
                </a:solidFill>
                <a:latin typeface="Corbel" pitchFamily="34" charset="0"/>
              </a:rPr>
              <a:t>forme</a:t>
            </a: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N</a:t>
            </a:r>
            <a:r>
              <a:rPr lang="en-US" sz="2800" b="1" dirty="0">
                <a:solidFill>
                  <a:srgbClr val="FF0000"/>
                </a:solidFill>
                <a:latin typeface="Corbel"/>
              </a:rPr>
              <a:t>É</a:t>
            </a: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GATIVE</a:t>
            </a:r>
            <a:endParaRPr lang="en-US" altLang="en-US" sz="28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FD149D-8501-3208-56FE-4CE2DC4CF2D3}"/>
              </a:ext>
            </a:extLst>
          </p:cNvPr>
          <p:cNvSpPr txBox="1"/>
          <p:nvPr/>
        </p:nvSpPr>
        <p:spPr>
          <a:xfrm>
            <a:off x="1630546" y="2067897"/>
            <a:ext cx="7239000" cy="4180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orbel" pitchFamily="34" charset="0"/>
              </a:rPr>
              <a:t>Exemples</a:t>
            </a:r>
            <a:r>
              <a:rPr lang="en-US" sz="2800" dirty="0">
                <a:latin typeface="Corbel" pitchFamily="34" charset="0"/>
              </a:rPr>
              <a:t>:</a:t>
            </a:r>
          </a:p>
          <a:p>
            <a:endParaRPr lang="en-US" sz="2800" dirty="0">
              <a:latin typeface="Corbel" pitchFamily="34" charset="0"/>
            </a:endParaRPr>
          </a:p>
          <a:p>
            <a:endParaRPr lang="en-US" sz="2800" dirty="0">
              <a:latin typeface="Corbe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Corbel" pitchFamily="34" charset="0"/>
              </a:rPr>
              <a:t>	I didn’t invite Marc.	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Corbel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Corbel" pitchFamily="34" charset="0"/>
              </a:rPr>
              <a:t>	Philippe didn’t sell his guitar. </a:t>
            </a:r>
          </a:p>
          <a:p>
            <a:pPr>
              <a:lnSpc>
                <a:spcPct val="150000"/>
              </a:lnSpc>
            </a:pPr>
            <a:endParaRPr lang="en-US" sz="2400" i="1" dirty="0">
              <a:latin typeface="Corbe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Corbel" pitchFamily="34" charset="0"/>
              </a:rPr>
              <a:t>	We didn’t study last night.</a:t>
            </a:r>
            <a:r>
              <a:rPr lang="en-US" sz="2800" dirty="0">
                <a:latin typeface="Corbel" pitchFamily="34" charset="0"/>
              </a:rPr>
              <a:t>	</a:t>
            </a:r>
            <a:r>
              <a:rPr lang="en-US" dirty="0">
                <a:latin typeface="Corbel" pitchFamily="34" charset="0"/>
              </a:rPr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664CD0-C383-F2DF-BB02-D21E2BB3D1C9}"/>
              </a:ext>
            </a:extLst>
          </p:cNvPr>
          <p:cNvSpPr/>
          <p:nvPr/>
        </p:nvSpPr>
        <p:spPr>
          <a:xfrm>
            <a:off x="1630546" y="2924761"/>
            <a:ext cx="3537122" cy="671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Corbel" pitchFamily="34" charset="0"/>
              </a:rPr>
              <a:t>Je </a:t>
            </a:r>
            <a:r>
              <a:rPr lang="en-US" sz="2800" b="1" dirty="0" err="1">
                <a:solidFill>
                  <a:srgbClr val="0000FF"/>
                </a:solidFill>
                <a:latin typeface="Corbel" pitchFamily="34" charset="0"/>
              </a:rPr>
              <a:t>n’ai</a:t>
            </a:r>
            <a:r>
              <a:rPr lang="en-US" sz="2800" b="1" dirty="0">
                <a:solidFill>
                  <a:srgbClr val="0000FF"/>
                </a:solidFill>
                <a:latin typeface="Corbel" pitchFamily="34" charset="0"/>
              </a:rPr>
              <a:t> pas </a:t>
            </a:r>
            <a:r>
              <a:rPr lang="en-US" sz="2800" dirty="0" err="1">
                <a:solidFill>
                  <a:srgbClr val="FF0000"/>
                </a:solidFill>
                <a:latin typeface="Corbel" pitchFamily="34" charset="0"/>
              </a:rPr>
              <a:t>invité</a:t>
            </a:r>
            <a:r>
              <a:rPr lang="en-US" sz="2800" dirty="0">
                <a:latin typeface="Corbel" pitchFamily="34" charset="0"/>
              </a:rPr>
              <a:t> Marc.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39E96A-8E0A-F33E-BB13-D8DDDBE5D399}"/>
              </a:ext>
            </a:extLst>
          </p:cNvPr>
          <p:cNvSpPr/>
          <p:nvPr/>
        </p:nvSpPr>
        <p:spPr>
          <a:xfrm>
            <a:off x="1689084" y="3996048"/>
            <a:ext cx="4893263" cy="671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Corbel" pitchFamily="34" charset="0"/>
              </a:rPr>
              <a:t>Philippe </a:t>
            </a:r>
            <a:r>
              <a:rPr lang="en-US" sz="2800" b="1" dirty="0" err="1">
                <a:solidFill>
                  <a:srgbClr val="0000FF"/>
                </a:solidFill>
                <a:latin typeface="Corbel" pitchFamily="34" charset="0"/>
              </a:rPr>
              <a:t>n’a</a:t>
            </a:r>
            <a:r>
              <a:rPr lang="en-US" sz="2800" b="1" dirty="0">
                <a:solidFill>
                  <a:srgbClr val="0000FF"/>
                </a:solidFill>
                <a:latin typeface="Corbel" pitchFamily="34" charset="0"/>
              </a:rPr>
              <a:t> pas </a:t>
            </a:r>
            <a:r>
              <a:rPr lang="en-US" sz="2800" dirty="0" err="1">
                <a:solidFill>
                  <a:srgbClr val="FF0000"/>
                </a:solidFill>
                <a:latin typeface="Corbel" pitchFamily="34" charset="0"/>
              </a:rPr>
              <a:t>vendu</a:t>
            </a:r>
            <a:r>
              <a:rPr lang="en-US" sz="2800" dirty="0">
                <a:latin typeface="Corbel" pitchFamily="34" charset="0"/>
              </a:rPr>
              <a:t> son </a:t>
            </a:r>
            <a:r>
              <a:rPr lang="en-US" sz="2800" dirty="0" err="1">
                <a:latin typeface="Corbel" pitchFamily="34" charset="0"/>
              </a:rPr>
              <a:t>vélo</a:t>
            </a:r>
            <a:r>
              <a:rPr lang="en-US" sz="2800" dirty="0">
                <a:latin typeface="Corbel" pitchFamily="3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5D1C3A-C7A1-9B1D-1D4E-2D35F7349133}"/>
              </a:ext>
            </a:extLst>
          </p:cNvPr>
          <p:cNvSpPr/>
          <p:nvPr/>
        </p:nvSpPr>
        <p:spPr>
          <a:xfrm>
            <a:off x="1689084" y="5119349"/>
            <a:ext cx="5168916" cy="671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Corbel" pitchFamily="34" charset="0"/>
              </a:rPr>
              <a:t>Nous </a:t>
            </a:r>
            <a:r>
              <a:rPr lang="en-US" sz="2800" b="1" dirty="0" err="1">
                <a:solidFill>
                  <a:srgbClr val="0000FF"/>
                </a:solidFill>
                <a:latin typeface="Corbel" pitchFamily="34" charset="0"/>
              </a:rPr>
              <a:t>n’avons</a:t>
            </a:r>
            <a:r>
              <a:rPr lang="en-US" sz="2800" b="1" dirty="0">
                <a:solidFill>
                  <a:srgbClr val="0000FF"/>
                </a:solidFill>
                <a:latin typeface="Corbel" pitchFamily="34" charset="0"/>
              </a:rPr>
              <a:t> pas </a:t>
            </a:r>
            <a:r>
              <a:rPr lang="en-US" sz="2800" dirty="0" err="1">
                <a:solidFill>
                  <a:srgbClr val="FF0000"/>
                </a:solidFill>
                <a:latin typeface="Corbel" pitchFamily="34" charset="0"/>
              </a:rPr>
              <a:t>étudié</a:t>
            </a:r>
            <a:r>
              <a:rPr lang="en-US" sz="2800" dirty="0">
                <a:latin typeface="Corbel" pitchFamily="34" charset="0"/>
              </a:rPr>
              <a:t> </a:t>
            </a:r>
            <a:r>
              <a:rPr lang="en-US" sz="2800" dirty="0" err="1">
                <a:latin typeface="Corbel" pitchFamily="34" charset="0"/>
              </a:rPr>
              <a:t>hier</a:t>
            </a:r>
            <a:r>
              <a:rPr lang="en-US" sz="2800" dirty="0">
                <a:latin typeface="Corbel" pitchFamily="34" charset="0"/>
              </a:rPr>
              <a:t> </a:t>
            </a:r>
            <a:r>
              <a:rPr lang="en-US" sz="2800" dirty="0" err="1">
                <a:latin typeface="Corbel" pitchFamily="34" charset="0"/>
              </a:rPr>
              <a:t>soir</a:t>
            </a:r>
            <a:r>
              <a:rPr lang="en-US" sz="2800" dirty="0">
                <a:latin typeface="Corbe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06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>
            <a:extLst>
              <a:ext uri="{FF2B5EF4-FFF2-40B4-BE49-F238E27FC236}">
                <a16:creationId xmlns:a16="http://schemas.microsoft.com/office/drawing/2014/main" id="{42EEE7D1-D92A-5FA3-3E44-269BE58C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010400" cy="695106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Les </a:t>
            </a: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QUESTIONS</a:t>
            </a: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 au passé  </a:t>
            </a:r>
            <a:r>
              <a:rPr lang="en-US" sz="2800" dirty="0" err="1">
                <a:solidFill>
                  <a:schemeClr val="tx2"/>
                </a:solidFill>
                <a:latin typeface="Corbel" pitchFamily="34" charset="0"/>
              </a:rPr>
              <a:t>composé</a:t>
            </a:r>
            <a:endParaRPr lang="en-US" sz="28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5EAF13-081F-55E1-0542-5FC5C3CD5748}"/>
              </a:ext>
            </a:extLst>
          </p:cNvPr>
          <p:cNvSpPr txBox="1"/>
          <p:nvPr/>
        </p:nvSpPr>
        <p:spPr>
          <a:xfrm>
            <a:off x="1524000" y="15240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bel" pitchFamily="34" charset="0"/>
              </a:rPr>
              <a:t>PATTERNS: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FAE2F9-A800-781E-F17E-0ACD7F02C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795901"/>
              </p:ext>
            </p:extLst>
          </p:nvPr>
        </p:nvGraphicFramePr>
        <p:xfrm>
          <a:off x="1600200" y="2233534"/>
          <a:ext cx="7391400" cy="292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YES / 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1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intonation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Tu as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fini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Tu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as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fini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quand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?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i="1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est-ce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que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i="1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Inversion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8D31598-D515-9A94-ACD0-8A1209FA8FC8}"/>
              </a:ext>
            </a:extLst>
          </p:cNvPr>
          <p:cNvSpPr/>
          <p:nvPr/>
        </p:nvSpPr>
        <p:spPr>
          <a:xfrm>
            <a:off x="2895600" y="3449528"/>
            <a:ext cx="2863284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Est-ce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que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tu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as </a:t>
            </a:r>
            <a:r>
              <a:rPr lang="en-US" sz="2400" dirty="0" err="1">
                <a:latin typeface="Corbel" pitchFamily="34" charset="0"/>
              </a:rPr>
              <a:t>fini</a:t>
            </a:r>
            <a:r>
              <a:rPr lang="en-US" sz="2400" dirty="0">
                <a:latin typeface="Corbel" pitchFamily="34" charset="0"/>
              </a:rPr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28771F-3F65-8D7B-7AA6-F05029D07DF8}"/>
              </a:ext>
            </a:extLst>
          </p:cNvPr>
          <p:cNvSpPr/>
          <p:nvPr/>
        </p:nvSpPr>
        <p:spPr>
          <a:xfrm>
            <a:off x="5867400" y="3436203"/>
            <a:ext cx="27527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Quand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est-ce</a:t>
            </a:r>
            <a:r>
              <a:rPr lang="en-US" sz="2400" dirty="0">
                <a:latin typeface="Corbel" pitchFamily="34" charset="0"/>
              </a:rPr>
              <a:t> que </a:t>
            </a:r>
          </a:p>
          <a:p>
            <a:r>
              <a:rPr lang="en-US" sz="2400" dirty="0" err="1">
                <a:latin typeface="Corbel" pitchFamily="34" charset="0"/>
              </a:rPr>
              <a:t>tu</a:t>
            </a:r>
            <a:r>
              <a:rPr lang="en-US" sz="2400" dirty="0">
                <a:latin typeface="Corbel" pitchFamily="34" charset="0"/>
              </a:rPr>
              <a:t> as </a:t>
            </a:r>
            <a:r>
              <a:rPr lang="en-US" sz="2400" dirty="0" err="1">
                <a:latin typeface="Corbel" pitchFamily="34" charset="0"/>
              </a:rPr>
              <a:t>fini</a:t>
            </a:r>
            <a:r>
              <a:rPr lang="en-US" sz="2400" dirty="0">
                <a:latin typeface="Corbel" pitchFamily="34" charset="0"/>
              </a:rPr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498A80-1830-8DEB-AB63-906D19E0DF08}"/>
              </a:ext>
            </a:extLst>
          </p:cNvPr>
          <p:cNvSpPr/>
          <p:nvPr/>
        </p:nvSpPr>
        <p:spPr>
          <a:xfrm>
            <a:off x="2971800" y="4491335"/>
            <a:ext cx="150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As-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tu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fini</a:t>
            </a:r>
            <a:r>
              <a:rPr lang="en-US" sz="2400" dirty="0">
                <a:latin typeface="Corbel" pitchFamily="34" charset="0"/>
              </a:rPr>
              <a:t>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A69F3-406C-5566-3D41-48AED9933937}"/>
              </a:ext>
            </a:extLst>
          </p:cNvPr>
          <p:cNvSpPr/>
          <p:nvPr/>
        </p:nvSpPr>
        <p:spPr>
          <a:xfrm>
            <a:off x="5943600" y="4491335"/>
            <a:ext cx="2543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Quand</a:t>
            </a:r>
            <a:r>
              <a:rPr lang="en-US" sz="2400" dirty="0">
                <a:latin typeface="Corbel" pitchFamily="34" charset="0"/>
              </a:rPr>
              <a:t> as-</a:t>
            </a:r>
            <a:r>
              <a:rPr lang="en-US" sz="2400" dirty="0" err="1">
                <a:latin typeface="Corbel" pitchFamily="34" charset="0"/>
              </a:rPr>
              <a:t>tu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fini</a:t>
            </a:r>
            <a:r>
              <a:rPr lang="en-US" sz="2400" dirty="0">
                <a:latin typeface="Corbe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7328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>
            <a:extLst>
              <a:ext uri="{FF2B5EF4-FFF2-40B4-BE49-F238E27FC236}">
                <a16:creationId xmlns:a16="http://schemas.microsoft.com/office/drawing/2014/main" id="{42EEE7D1-D92A-5FA3-3E44-269BE58C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010400" cy="695106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Les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QUESTIONS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au passé 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composé</a:t>
            </a:r>
            <a:endParaRPr lang="en-US" altLang="en-US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03E5E1-668B-A364-2C06-40EBEAA4836D}"/>
              </a:ext>
            </a:extLst>
          </p:cNvPr>
          <p:cNvSpPr txBox="1"/>
          <p:nvPr/>
        </p:nvSpPr>
        <p:spPr>
          <a:xfrm>
            <a:off x="1533525" y="1676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bel" pitchFamily="34" charset="0"/>
              </a:rPr>
              <a:t>How to ask people if they have ever done something: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F40E7E-B785-7109-883C-60B0D21329E2}"/>
              </a:ext>
            </a:extLst>
          </p:cNvPr>
          <p:cNvSpPr txBox="1"/>
          <p:nvPr/>
        </p:nvSpPr>
        <p:spPr>
          <a:xfrm>
            <a:off x="1600200" y="2438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déjà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		</a:t>
            </a: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	            ne … </a:t>
            </a:r>
            <a:r>
              <a:rPr lang="en-US" sz="2800" b="1" dirty="0" err="1">
                <a:solidFill>
                  <a:srgbClr val="FF0000"/>
                </a:solidFill>
                <a:latin typeface="Corbel" pitchFamily="34" charset="0"/>
              </a:rPr>
              <a:t>jamais</a:t>
            </a:r>
            <a:endParaRPr lang="en-US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E9FFE2-088D-661E-45D7-A2827DABBD5F}"/>
              </a:ext>
            </a:extLst>
          </p:cNvPr>
          <p:cNvSpPr txBox="1"/>
          <p:nvPr/>
        </p:nvSpPr>
        <p:spPr>
          <a:xfrm>
            <a:off x="2743200" y="2509759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orbel" pitchFamily="34" charset="0"/>
              </a:rPr>
              <a:t>ever, already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3A522-C397-E6A3-A19B-D2E6D769FF5B}"/>
              </a:ext>
            </a:extLst>
          </p:cNvPr>
          <p:cNvSpPr txBox="1"/>
          <p:nvPr/>
        </p:nvSpPr>
        <p:spPr>
          <a:xfrm>
            <a:off x="7391400" y="2509759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orbel" pitchFamily="34" charset="0"/>
              </a:rPr>
              <a:t>never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D8879B-C6BB-B2D6-7C55-235BC9A5A469}"/>
              </a:ext>
            </a:extLst>
          </p:cNvPr>
          <p:cNvSpPr txBox="1"/>
          <p:nvPr/>
        </p:nvSpPr>
        <p:spPr>
          <a:xfrm>
            <a:off x="771525" y="3581400"/>
            <a:ext cx="3810000" cy="3122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all" dirty="0" err="1">
                <a:latin typeface="Corbel" pitchFamily="34" charset="0"/>
              </a:rPr>
              <a:t>Exemples</a:t>
            </a:r>
            <a:r>
              <a:rPr lang="en-US" sz="2000" cap="all" dirty="0">
                <a:latin typeface="Corbe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i="1" dirty="0">
                <a:latin typeface="Corbel" pitchFamily="34" charset="0"/>
              </a:rPr>
              <a:t>Have you ever visited Paris?</a:t>
            </a:r>
          </a:p>
          <a:p>
            <a:pPr>
              <a:lnSpc>
                <a:spcPct val="150000"/>
              </a:lnSpc>
            </a:pPr>
            <a:endParaRPr lang="en-US" sz="2000" i="1" dirty="0">
              <a:latin typeface="Corbe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i="1" dirty="0">
                <a:latin typeface="Corbel" pitchFamily="34" charset="0"/>
              </a:rPr>
              <a:t>We have already bought a CD.</a:t>
            </a:r>
          </a:p>
          <a:p>
            <a:pPr>
              <a:lnSpc>
                <a:spcPct val="150000"/>
              </a:lnSpc>
            </a:pPr>
            <a:endParaRPr lang="en-US" sz="2000" i="1" dirty="0">
              <a:latin typeface="Corbe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i="1" dirty="0">
                <a:latin typeface="Corbel" pitchFamily="34" charset="0"/>
              </a:rPr>
              <a:t>I have never worked at that store.</a:t>
            </a:r>
            <a:r>
              <a:rPr lang="en-US" sz="2000" dirty="0">
                <a:latin typeface="Corbel" pitchFamily="34" charset="0"/>
              </a:rPr>
              <a:t>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85D14D-1B8A-5219-54AE-D7A4D1D3F2EB}"/>
              </a:ext>
            </a:extLst>
          </p:cNvPr>
          <p:cNvSpPr txBox="1"/>
          <p:nvPr/>
        </p:nvSpPr>
        <p:spPr>
          <a:xfrm>
            <a:off x="4572000" y="3991258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orbel" pitchFamily="34" charset="0"/>
              </a:rPr>
              <a:t>Est-ce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que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tu</a:t>
            </a:r>
            <a:r>
              <a:rPr lang="en-US" sz="2400" dirty="0">
                <a:latin typeface="Corbel" pitchFamily="34" charset="0"/>
              </a:rPr>
              <a:t> as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déjà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visité</a:t>
            </a:r>
            <a:r>
              <a:rPr lang="en-US" sz="2400" dirty="0">
                <a:latin typeface="Corbel" pitchFamily="34" charset="0"/>
              </a:rPr>
              <a:t> Paris?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3776FA-F634-0224-CAEA-86155ACE9ECF}"/>
              </a:ext>
            </a:extLst>
          </p:cNvPr>
          <p:cNvSpPr txBox="1"/>
          <p:nvPr/>
        </p:nvSpPr>
        <p:spPr>
          <a:xfrm>
            <a:off x="4597359" y="5646003"/>
            <a:ext cx="4098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bel" pitchFamily="34" charset="0"/>
              </a:rPr>
              <a:t>Non, je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n’</a:t>
            </a:r>
            <a:r>
              <a:rPr lang="en-US" sz="2400" dirty="0" err="1">
                <a:latin typeface="Corbel" pitchFamily="34" charset="0"/>
              </a:rPr>
              <a:t>ai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jamais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travaillé</a:t>
            </a:r>
            <a:r>
              <a:rPr lang="en-US" sz="2400" dirty="0">
                <a:latin typeface="Corbel" pitchFamily="34" charset="0"/>
              </a:rPr>
              <a:t> à </a:t>
            </a:r>
            <a:r>
              <a:rPr lang="en-US" sz="2400" dirty="0" err="1">
                <a:latin typeface="Corbel" pitchFamily="34" charset="0"/>
              </a:rPr>
              <a:t>ce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magasin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69CE3-7C07-BEAC-67FC-7E48B9C003DE}"/>
              </a:ext>
            </a:extLst>
          </p:cNvPr>
          <p:cNvSpPr txBox="1"/>
          <p:nvPr/>
        </p:nvSpPr>
        <p:spPr>
          <a:xfrm>
            <a:off x="4572000" y="4815469"/>
            <a:ext cx="4098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bel" pitchFamily="34" charset="0"/>
              </a:rPr>
              <a:t>Nous </a:t>
            </a:r>
            <a:r>
              <a:rPr lang="en-US" sz="2400" dirty="0" err="1">
                <a:latin typeface="Corbel" pitchFamily="34" charset="0"/>
              </a:rPr>
              <a:t>avons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déjà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acheté</a:t>
            </a:r>
            <a:r>
              <a:rPr lang="en-US" sz="2400" dirty="0">
                <a:latin typeface="Corbel" pitchFamily="34" charset="0"/>
              </a:rPr>
              <a:t> un CD.</a:t>
            </a:r>
          </a:p>
        </p:txBody>
      </p:sp>
    </p:spTree>
    <p:extLst>
      <p:ext uri="{BB962C8B-B14F-4D97-AF65-F5344CB8AC3E}">
        <p14:creationId xmlns:p14="http://schemas.microsoft.com/office/powerpoint/2010/main" val="12801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>
            <a:extLst>
              <a:ext uri="{FF2B5EF4-FFF2-40B4-BE49-F238E27FC236}">
                <a16:creationId xmlns:a16="http://schemas.microsoft.com/office/drawing/2014/main" id="{42EEE7D1-D92A-5FA3-3E44-269BE58C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010400" cy="695106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Les </a:t>
            </a: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ADVERBS</a:t>
            </a: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 au passé  </a:t>
            </a:r>
            <a:r>
              <a:rPr lang="en-US" sz="2800" dirty="0" err="1">
                <a:solidFill>
                  <a:schemeClr val="tx2"/>
                </a:solidFill>
                <a:latin typeface="Corbel" pitchFamily="34" charset="0"/>
              </a:rPr>
              <a:t>composé</a:t>
            </a:r>
            <a:endParaRPr lang="en-US" altLang="en-US" sz="28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 Box 13">
            <a:extLst>
              <a:ext uri="{FF2B5EF4-FFF2-40B4-BE49-F238E27FC236}">
                <a16:creationId xmlns:a16="http://schemas.microsoft.com/office/drawing/2014/main" id="{CC13E6B1-B18D-A8EE-7587-61342C073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419599"/>
            <a:ext cx="2133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déjà</a:t>
            </a:r>
          </a:p>
          <a:p>
            <a:pPr algn="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encore</a:t>
            </a:r>
          </a:p>
          <a:p>
            <a:pPr algn="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bien</a:t>
            </a:r>
          </a:p>
          <a:p>
            <a:pPr algn="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mal </a:t>
            </a:r>
          </a:p>
          <a:p>
            <a:pPr algn="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beaucoup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CF9CD5-1412-C8C8-F6B7-DE8CFC83201F}"/>
              </a:ext>
            </a:extLst>
          </p:cNvPr>
          <p:cNvSpPr txBox="1"/>
          <p:nvPr/>
        </p:nvSpPr>
        <p:spPr>
          <a:xfrm>
            <a:off x="1524000" y="1676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bel" pitchFamily="34" charset="0"/>
              </a:rPr>
              <a:t>Adverbs go between the helping verb and past participle: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C028A2-0C9F-4788-7B4F-B9921E9F0306}"/>
              </a:ext>
            </a:extLst>
          </p:cNvPr>
          <p:cNvSpPr txBox="1"/>
          <p:nvPr/>
        </p:nvSpPr>
        <p:spPr>
          <a:xfrm>
            <a:off x="1714500" y="2297525"/>
            <a:ext cx="6705600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itchFamily="34" charset="0"/>
              </a:rPr>
              <a:t>Subject + helping verb + </a:t>
            </a:r>
            <a:r>
              <a:rPr lang="en-US" sz="2400" dirty="0">
                <a:solidFill>
                  <a:srgbClr val="0000FF"/>
                </a:solidFill>
                <a:latin typeface="Corbel" pitchFamily="34" charset="0"/>
              </a:rPr>
              <a:t>ADVERB</a:t>
            </a:r>
            <a:r>
              <a:rPr lang="en-US" sz="2400" dirty="0">
                <a:latin typeface="Corbel" pitchFamily="34" charset="0"/>
              </a:rPr>
              <a:t> + past participle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526C1-1BBA-8AE1-D89B-9FD18E3AE29A}"/>
              </a:ext>
            </a:extLst>
          </p:cNvPr>
          <p:cNvSpPr txBox="1"/>
          <p:nvPr/>
        </p:nvSpPr>
        <p:spPr>
          <a:xfrm>
            <a:off x="3733800" y="3522453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bel" pitchFamily="34" charset="0"/>
              </a:rPr>
              <a:t>Tu as </a:t>
            </a:r>
            <a:r>
              <a:rPr lang="en-US" sz="3200" dirty="0">
                <a:solidFill>
                  <a:srgbClr val="0000FF"/>
                </a:solidFill>
                <a:latin typeface="Corbel" pitchFamily="34" charset="0"/>
              </a:rPr>
              <a:t>bien</a:t>
            </a:r>
            <a:r>
              <a:rPr lang="en-US" sz="3200" dirty="0">
                <a:latin typeface="Corbel" pitchFamily="34" charset="0"/>
              </a:rPr>
              <a:t> </a:t>
            </a:r>
            <a:r>
              <a:rPr lang="en-US" sz="3200" dirty="0" err="1">
                <a:latin typeface="Corbel" pitchFamily="34" charset="0"/>
              </a:rPr>
              <a:t>joué</a:t>
            </a:r>
            <a:endParaRPr lang="en-US" sz="3200" dirty="0">
              <a:latin typeface="Corbe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3EFD7C-6130-6682-5F8E-2E9F5C26861C}"/>
              </a:ext>
            </a:extLst>
          </p:cNvPr>
          <p:cNvSpPr txBox="1"/>
          <p:nvPr/>
        </p:nvSpPr>
        <p:spPr>
          <a:xfrm>
            <a:off x="2667000" y="2918650"/>
            <a:ext cx="560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bel" pitchFamily="34" charset="0"/>
              </a:rPr>
              <a:t>Nous </a:t>
            </a:r>
            <a:r>
              <a:rPr lang="en-US" sz="3200" dirty="0" err="1">
                <a:latin typeface="Corbel" pitchFamily="34" charset="0"/>
              </a:rPr>
              <a:t>avons</a:t>
            </a:r>
            <a:r>
              <a:rPr lang="en-US" sz="3200" dirty="0">
                <a:latin typeface="Corbel" pitchFamily="34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Corbel" pitchFamily="34" charset="0"/>
              </a:rPr>
              <a:t>beaucoup</a:t>
            </a:r>
            <a:r>
              <a:rPr lang="en-US" sz="3200" dirty="0">
                <a:latin typeface="Corbel" pitchFamily="34" charset="0"/>
              </a:rPr>
              <a:t> </a:t>
            </a:r>
            <a:r>
              <a:rPr lang="en-US" sz="3200" dirty="0" err="1">
                <a:latin typeface="Corbel" pitchFamily="34" charset="0"/>
              </a:rPr>
              <a:t>mangé</a:t>
            </a:r>
            <a:r>
              <a:rPr lang="en-US" sz="3200" dirty="0">
                <a:latin typeface="Corbel" pitchFamily="34" charset="0"/>
              </a:rPr>
              <a:t>.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C792064F-1B8B-2093-BEAA-749DAD31C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419599"/>
            <a:ext cx="2133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chemeClr val="tx2"/>
                </a:solidFill>
                <a:latin typeface="Corbel" panose="020B0503020204020204" pitchFamily="34" charset="0"/>
              </a:rPr>
              <a:t>already</a:t>
            </a:r>
          </a:p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chemeClr val="tx2"/>
                </a:solidFill>
                <a:latin typeface="Corbel" panose="020B0503020204020204" pitchFamily="34" charset="0"/>
              </a:rPr>
              <a:t>again, still</a:t>
            </a:r>
          </a:p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chemeClr val="tx2"/>
                </a:solidFill>
                <a:latin typeface="Corbel" panose="020B0503020204020204" pitchFamily="34" charset="0"/>
              </a:rPr>
              <a:t>well</a:t>
            </a:r>
          </a:p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chemeClr val="tx2"/>
                </a:solidFill>
                <a:latin typeface="Corbel" panose="020B0503020204020204" pitchFamily="34" charset="0"/>
              </a:rPr>
              <a:t>badly</a:t>
            </a:r>
          </a:p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chemeClr val="tx2"/>
                </a:solidFill>
                <a:latin typeface="Corbel" panose="020B0503020204020204" pitchFamily="34" charset="0"/>
              </a:rPr>
              <a:t>a lot</a:t>
            </a:r>
          </a:p>
        </p:txBody>
      </p:sp>
    </p:spTree>
    <p:extLst>
      <p:ext uri="{BB962C8B-B14F-4D97-AF65-F5344CB8AC3E}">
        <p14:creationId xmlns:p14="http://schemas.microsoft.com/office/powerpoint/2010/main" val="350583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E869BA23-9D2E-2A52-6319-3A10AE240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27284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latin typeface="Corbel" pitchFamily="34" charset="0"/>
              </a:rPr>
              <a:t>Révisions</a:t>
            </a:r>
            <a:r>
              <a:rPr lang="en-US" sz="2400" dirty="0">
                <a:latin typeface="Corbel" pitchFamily="34" charset="0"/>
              </a:rPr>
              <a:t>…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CD07012E-C23A-A1A3-82BE-9A07C3B54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00200"/>
            <a:ext cx="3906044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You organized a party Saturday.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drank a coffee and ate a croissant.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Why did she organize that party?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We slept a lot this weekend.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They invited some guests.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Have you ever listened to </a:t>
            </a:r>
            <a:r>
              <a:rPr lang="en-US" sz="1600" i="1" dirty="0" err="1">
                <a:latin typeface="Corbel" pitchFamily="34" charset="0"/>
              </a:rPr>
              <a:t>Angèle</a:t>
            </a:r>
            <a:r>
              <a:rPr lang="en-US" sz="1600" i="1" dirty="0">
                <a:latin typeface="Corbel" pitchFamily="34" charset="0"/>
              </a:rPr>
              <a:t>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They ran in the park the day before yesterday.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You lived in Montreal.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For winter break, she traveled in France.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 students bought candy.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You did not look for your books.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didn’t understand the directions.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It rained yesterday</a:t>
            </a:r>
            <a:r>
              <a:rPr lang="en-US" sz="1600" dirty="0">
                <a:latin typeface="Corbel" pitchFamily="34" charset="0"/>
              </a:rPr>
              <a:t>. </a:t>
            </a: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5" name="Text Box 26">
            <a:extLst>
              <a:ext uri="{FF2B5EF4-FFF2-40B4-BE49-F238E27FC236}">
                <a16:creationId xmlns:a16="http://schemas.microsoft.com/office/drawing/2014/main" id="{F952C0D4-A6F3-04AE-B98C-0049FCB2D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3440" y="1582729"/>
            <a:ext cx="10537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as fait</a:t>
            </a:r>
            <a:endParaRPr lang="en-US" sz="1600" dirty="0"/>
          </a:p>
        </p:txBody>
      </p:sp>
      <p:sp>
        <p:nvSpPr>
          <p:cNvPr id="6" name="Text Box 27">
            <a:extLst>
              <a:ext uri="{FF2B5EF4-FFF2-40B4-BE49-F238E27FC236}">
                <a16:creationId xmlns:a16="http://schemas.microsoft.com/office/drawing/2014/main" id="{0220EDE7-69E9-A1B7-FAAF-0B0ADB6C3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81200"/>
            <a:ext cx="4648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J’  _________ un café et___________ un croissant</a:t>
            </a:r>
            <a:r>
              <a:rPr lang="en-US" sz="1600" dirty="0"/>
              <a:t>.  </a:t>
            </a:r>
          </a:p>
        </p:txBody>
      </p:sp>
      <p:sp>
        <p:nvSpPr>
          <p:cNvPr id="7" name="Text Box 28">
            <a:extLst>
              <a:ext uri="{FF2B5EF4-FFF2-40B4-BE49-F238E27FC236}">
                <a16:creationId xmlns:a16="http://schemas.microsoft.com/office/drawing/2014/main" id="{4880EFF1-3EAF-D6A1-AB32-07F439D5F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814" y="2361407"/>
            <a:ext cx="457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Pourquoi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 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elle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__________ 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cette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fête</a:t>
            </a:r>
            <a:r>
              <a:rPr lang="en-US" sz="1600" dirty="0">
                <a:latin typeface="Corbel" pitchFamily="34" charset="0"/>
              </a:rPr>
              <a:t>?</a:t>
            </a:r>
            <a:r>
              <a:rPr lang="en-US" sz="1600" dirty="0"/>
              <a:t>  </a:t>
            </a:r>
          </a:p>
        </p:txBody>
      </p:sp>
      <p:sp>
        <p:nvSpPr>
          <p:cNvPr id="8" name="Text Box 29">
            <a:extLst>
              <a:ext uri="{FF2B5EF4-FFF2-40B4-BE49-F238E27FC236}">
                <a16:creationId xmlns:a16="http://schemas.microsoft.com/office/drawing/2014/main" id="{1949C4C7-8CD3-D3AD-1779-AA0C5A314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743200"/>
            <a:ext cx="472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Nous _________ beaucoup _________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ce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week-end.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9" name="Text Box 30">
            <a:extLst>
              <a:ext uri="{FF2B5EF4-FFF2-40B4-BE49-F238E27FC236}">
                <a16:creationId xmlns:a16="http://schemas.microsoft.com/office/drawing/2014/main" id="{002B81DD-E664-EA6D-D541-8AF628861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124200"/>
            <a:ext cx="274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Ils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 __________ des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invités</a:t>
            </a:r>
            <a:r>
              <a:rPr lang="en-US" sz="1600" dirty="0"/>
              <a:t>.  </a:t>
            </a:r>
          </a:p>
        </p:txBody>
      </p:sp>
      <p:sp>
        <p:nvSpPr>
          <p:cNvPr id="10" name="Text Box 31">
            <a:extLst>
              <a:ext uri="{FF2B5EF4-FFF2-40B4-BE49-F238E27FC236}">
                <a16:creationId xmlns:a16="http://schemas.microsoft.com/office/drawing/2014/main" id="{1D424992-7307-823F-5C6E-0C0CE82C8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473450"/>
            <a:ext cx="419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Est-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ce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que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_______________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Angèle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?</a:t>
            </a:r>
            <a:r>
              <a:rPr lang="en-US" sz="1600" dirty="0">
                <a:latin typeface="Corbel" pitchFamily="34" charset="0"/>
              </a:rPr>
              <a:t>  </a:t>
            </a:r>
          </a:p>
        </p:txBody>
      </p:sp>
      <p:sp>
        <p:nvSpPr>
          <p:cNvPr id="11" name="Text Box 32">
            <a:extLst>
              <a:ext uri="{FF2B5EF4-FFF2-40B4-BE49-F238E27FC236}">
                <a16:creationId xmlns:a16="http://schemas.microsoft.com/office/drawing/2014/main" id="{8CD6AFEC-2AA6-6975-900E-405430783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10000"/>
            <a:ext cx="434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latin typeface="Corbel" pitchFamily="34" charset="0"/>
              </a:rPr>
              <a:t>Elles</a:t>
            </a:r>
            <a:r>
              <a:rPr lang="en-US" sz="1600" dirty="0">
                <a:latin typeface="Corbel" pitchFamily="34" charset="0"/>
              </a:rPr>
              <a:t> _________  dans le parc </a:t>
            </a:r>
            <a:r>
              <a:rPr lang="en-US" sz="1600" dirty="0" err="1">
                <a:latin typeface="Corbel" pitchFamily="34" charset="0"/>
              </a:rPr>
              <a:t>avant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2F348250-B5D4-B0B8-C501-6EA6E60FC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191000"/>
            <a:ext cx="3505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____________ à Montréal</a:t>
            </a:r>
            <a:r>
              <a:rPr lang="en-US" sz="1600" dirty="0">
                <a:latin typeface="Corbel" pitchFamily="34" charset="0"/>
              </a:rPr>
              <a:t>.  </a:t>
            </a:r>
          </a:p>
        </p:txBody>
      </p:sp>
      <p:sp>
        <p:nvSpPr>
          <p:cNvPr id="13" name="Text Box 34">
            <a:extLst>
              <a:ext uri="{FF2B5EF4-FFF2-40B4-BE49-F238E27FC236}">
                <a16:creationId xmlns:a16="http://schemas.microsoft.com/office/drawing/2014/main" id="{83412B9A-1DF8-86DA-7412-E88E857D6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572000"/>
            <a:ext cx="487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Pendant les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vacances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d’hiver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elle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_________ en France.</a:t>
            </a:r>
            <a:r>
              <a:rPr lang="en-US" sz="1600" dirty="0">
                <a:latin typeface="Corbel" pitchFamily="34" charset="0"/>
              </a:rPr>
              <a:t>  </a:t>
            </a:r>
          </a:p>
        </p:txBody>
      </p:sp>
      <p:sp>
        <p:nvSpPr>
          <p:cNvPr id="14" name="Text Box 35">
            <a:extLst>
              <a:ext uri="{FF2B5EF4-FFF2-40B4-BE49-F238E27FC236}">
                <a16:creationId xmlns:a16="http://schemas.microsoft.com/office/drawing/2014/main" id="{90B9EDD7-858B-542C-B055-862E00CCE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876800"/>
            <a:ext cx="434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Les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étudiants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____________  des bonbons</a:t>
            </a:r>
            <a:r>
              <a:rPr lang="en-US" sz="1600" dirty="0">
                <a:solidFill>
                  <a:schemeClr val="accent4"/>
                </a:solidFill>
                <a:latin typeface="Corbel" pitchFamily="34" charset="0"/>
              </a:rPr>
              <a:t>.  </a:t>
            </a:r>
          </a:p>
        </p:txBody>
      </p:sp>
      <p:sp>
        <p:nvSpPr>
          <p:cNvPr id="15" name="Text Box 36">
            <a:extLst>
              <a:ext uri="{FF2B5EF4-FFF2-40B4-BE49-F238E27FC236}">
                <a16:creationId xmlns:a16="http://schemas.microsoft.com/office/drawing/2014/main" id="{C79F7326-2A73-7032-B36E-1C47FB2B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57800"/>
            <a:ext cx="365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  ________________ 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tes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livres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r>
              <a:rPr lang="en-US" sz="1600" dirty="0">
                <a:latin typeface="Corbel" pitchFamily="34" charset="0"/>
              </a:rPr>
              <a:t>  </a:t>
            </a:r>
          </a:p>
        </p:txBody>
      </p:sp>
      <p:sp>
        <p:nvSpPr>
          <p:cNvPr id="16" name="Text Box 37">
            <a:extLst>
              <a:ext uri="{FF2B5EF4-FFF2-40B4-BE49-F238E27FC236}">
                <a16:creationId xmlns:a16="http://schemas.microsoft.com/office/drawing/2014/main" id="{B8142876-4799-2D73-A12A-72FDC5C43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607050"/>
            <a:ext cx="411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Je _______________les directions.</a:t>
            </a:r>
            <a:r>
              <a:rPr lang="en-US" sz="1600" dirty="0">
                <a:solidFill>
                  <a:schemeClr val="accent4"/>
                </a:solidFill>
                <a:latin typeface="Corbel" pitchFamily="34" charset="0"/>
              </a:rPr>
              <a:t>  </a:t>
            </a:r>
          </a:p>
        </p:txBody>
      </p:sp>
      <p:sp>
        <p:nvSpPr>
          <p:cNvPr id="17" name="Text Box 38">
            <a:extLst>
              <a:ext uri="{FF2B5EF4-FFF2-40B4-BE49-F238E27FC236}">
                <a16:creationId xmlns:a16="http://schemas.microsoft.com/office/drawing/2014/main" id="{E2A78054-9746-B4FD-3A69-B1AABED37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98805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Il __________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hier</a:t>
            </a:r>
            <a:endParaRPr lang="en-US" sz="1600" dirty="0"/>
          </a:p>
        </p:txBody>
      </p:sp>
      <p:sp>
        <p:nvSpPr>
          <p:cNvPr id="18" name="Text Box 26">
            <a:extLst>
              <a:ext uri="{FF2B5EF4-FFF2-40B4-BE49-F238E27FC236}">
                <a16:creationId xmlns:a16="http://schemas.microsoft.com/office/drawing/2014/main" id="{93D32D0D-3A5A-F54E-A1A7-24AEA95FA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0" y="1615816"/>
            <a:ext cx="3295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Tu ___________ </a:t>
            </a:r>
            <a:r>
              <a:rPr lang="en-US" sz="1600" dirty="0" err="1">
                <a:latin typeface="Corbel" pitchFamily="34" charset="0"/>
              </a:rPr>
              <a:t>une</a:t>
            </a:r>
            <a:r>
              <a:rPr lang="en-US" sz="1600" dirty="0">
                <a:latin typeface="Corbel" pitchFamily="34" charset="0"/>
              </a:rPr>
              <a:t> fête </a:t>
            </a:r>
            <a:r>
              <a:rPr lang="en-US" sz="1600" dirty="0" err="1">
                <a:latin typeface="Corbel" pitchFamily="34" charset="0"/>
              </a:rPr>
              <a:t>samedi</a:t>
            </a:r>
            <a:r>
              <a:rPr lang="en-US" sz="1600" dirty="0">
                <a:latin typeface="Corbel" pitchFamily="34" charset="0"/>
              </a:rPr>
              <a:t>.</a:t>
            </a:r>
            <a:endParaRPr lang="en-US" sz="1600" dirty="0"/>
          </a:p>
        </p:txBody>
      </p:sp>
      <p:sp>
        <p:nvSpPr>
          <p:cNvPr id="19" name="Text Box 26">
            <a:extLst>
              <a:ext uri="{FF2B5EF4-FFF2-40B4-BE49-F238E27FC236}">
                <a16:creationId xmlns:a16="http://schemas.microsoft.com/office/drawing/2014/main" id="{F30CCB87-9933-4E9C-BF6F-AAC1A5497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10000"/>
            <a:ext cx="12652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ont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courru</a:t>
            </a:r>
            <a:endParaRPr lang="en-US" sz="1600" dirty="0"/>
          </a:p>
        </p:txBody>
      </p:sp>
      <p:sp>
        <p:nvSpPr>
          <p:cNvPr id="20" name="Text Box 26">
            <a:extLst>
              <a:ext uri="{FF2B5EF4-FFF2-40B4-BE49-F238E27FC236}">
                <a16:creationId xmlns:a16="http://schemas.microsoft.com/office/drawing/2014/main" id="{08CF39D0-3887-E841-0368-84176BBBF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0258" y="1955824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ai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bu</a:t>
            </a:r>
            <a:endParaRPr lang="en-US" sz="1600" dirty="0"/>
          </a:p>
        </p:txBody>
      </p:sp>
      <p:sp>
        <p:nvSpPr>
          <p:cNvPr id="21" name="Text Box 26">
            <a:extLst>
              <a:ext uri="{FF2B5EF4-FFF2-40B4-BE49-F238E27FC236}">
                <a16:creationId xmlns:a16="http://schemas.microsoft.com/office/drawing/2014/main" id="{7298794B-545F-EFE4-7FE0-A7D48F8FE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3542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a-t-</a:t>
            </a:r>
            <a:r>
              <a:rPr lang="en-US" sz="1600" dirty="0"/>
              <a:t>  </a:t>
            </a: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F59FD391-901A-1F55-CEAD-BDF89F9F2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581" y="2697957"/>
            <a:ext cx="808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avons</a:t>
            </a:r>
            <a:endParaRPr lang="en-US" sz="1600" dirty="0"/>
          </a:p>
        </p:txBody>
      </p:sp>
      <p:sp>
        <p:nvSpPr>
          <p:cNvPr id="23" name="Text Box 26">
            <a:extLst>
              <a:ext uri="{FF2B5EF4-FFF2-40B4-BE49-F238E27FC236}">
                <a16:creationId xmlns:a16="http://schemas.microsoft.com/office/drawing/2014/main" id="{CB840512-4779-D9CF-B9E6-06BDEC875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14800"/>
            <a:ext cx="11326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ont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invité</a:t>
            </a:r>
            <a:endParaRPr lang="en-US" sz="1600" dirty="0"/>
          </a:p>
        </p:txBody>
      </p:sp>
      <p:sp>
        <p:nvSpPr>
          <p:cNvPr id="24" name="Text Box 26">
            <a:extLst>
              <a:ext uri="{FF2B5EF4-FFF2-40B4-BE49-F238E27FC236}">
                <a16:creationId xmlns:a16="http://schemas.microsoft.com/office/drawing/2014/main" id="{2ECBF2BC-5838-6C5C-1F9F-776CEE867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2431" y="3473450"/>
            <a:ext cx="16041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as déjà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écouté</a:t>
            </a:r>
            <a:r>
              <a:rPr lang="en-US" sz="1600" dirty="0"/>
              <a:t>  </a:t>
            </a: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C8C50A31-7229-2E9E-5949-CD4DBB7B4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595" y="5954296"/>
            <a:ext cx="65734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a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plu</a:t>
            </a:r>
            <a:endParaRPr lang="en-US" sz="1600" dirty="0"/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117C1C44-63C0-7686-6E92-9022041E0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7839" y="4191000"/>
            <a:ext cx="16229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avez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habité</a:t>
            </a:r>
            <a:r>
              <a:rPr lang="en-US" sz="1600" dirty="0"/>
              <a:t>  </a:t>
            </a: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D8E04BE3-BC97-B103-9A3D-425C34929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572000"/>
            <a:ext cx="1371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a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voyagé</a:t>
            </a:r>
            <a:endParaRPr lang="en-US" sz="1600" dirty="0"/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592C27AB-CA02-8D5E-7E28-E315F3BE9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833938"/>
            <a:ext cx="11390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ont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acheté</a:t>
            </a:r>
            <a:endParaRPr lang="en-US" sz="1600" dirty="0"/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A594E15D-E33C-6DCC-AC65-B153487EC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5224463"/>
            <a:ext cx="1714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n’as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 pas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cherché</a:t>
            </a:r>
            <a:r>
              <a:rPr lang="en-US" sz="1600" dirty="0"/>
              <a:t> </a:t>
            </a:r>
          </a:p>
        </p:txBody>
      </p:sp>
      <p:sp>
        <p:nvSpPr>
          <p:cNvPr id="30" name="Text Box 26">
            <a:extLst>
              <a:ext uri="{FF2B5EF4-FFF2-40B4-BE49-F238E27FC236}">
                <a16:creationId xmlns:a16="http://schemas.microsoft.com/office/drawing/2014/main" id="{1B358111-3489-E8B6-B7DD-45E2CCE7F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638" y="2362200"/>
            <a:ext cx="10207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organisé</a:t>
            </a:r>
            <a:endParaRPr lang="en-US" sz="1600" dirty="0"/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4301D02E-D1E5-555E-42E4-40A7F9EFF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605463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n’ai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 pas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compris</a:t>
            </a:r>
            <a:endParaRPr lang="en-US" sz="1600" dirty="0"/>
          </a:p>
        </p:txBody>
      </p:sp>
      <p:sp>
        <p:nvSpPr>
          <p:cNvPr id="34" name="Text Box 26">
            <a:extLst>
              <a:ext uri="{FF2B5EF4-FFF2-40B4-BE49-F238E27FC236}">
                <a16:creationId xmlns:a16="http://schemas.microsoft.com/office/drawing/2014/main" id="{F89F5108-4A44-954B-2A68-BC1804552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77" y="1952782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ai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mangé</a:t>
            </a:r>
            <a:endParaRPr lang="en-US" sz="1600" dirty="0"/>
          </a:p>
        </p:txBody>
      </p:sp>
      <p:sp>
        <p:nvSpPr>
          <p:cNvPr id="35" name="Text Box 26">
            <a:extLst>
              <a:ext uri="{FF2B5EF4-FFF2-40B4-BE49-F238E27FC236}">
                <a16:creationId xmlns:a16="http://schemas.microsoft.com/office/drawing/2014/main" id="{BE05CE4F-7F4F-CABF-1AB6-1837AC808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2559" y="2704892"/>
            <a:ext cx="8080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dormi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1133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>
            <a:extLst>
              <a:ext uri="{FF2B5EF4-FFF2-40B4-BE49-F238E27FC236}">
                <a16:creationId xmlns:a16="http://schemas.microsoft.com/office/drawing/2014/main" id="{42EEE7D1-D92A-5FA3-3E44-269BE58C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010400" cy="695106"/>
          </a:xfrm>
        </p:spPr>
        <p:txBody>
          <a:bodyPr/>
          <a:lstStyle/>
          <a:p>
            <a:pPr eaLnBrk="1" hangingPunct="1"/>
            <a:r>
              <a:rPr lang="en-US" altLang="en-US" sz="2800" dirty="0" err="1">
                <a:latin typeface="Corbel" panose="020B0503020204020204" pitchFamily="34" charset="0"/>
              </a:rPr>
              <a:t>L’adjectif</a:t>
            </a:r>
            <a:r>
              <a:rPr lang="en-US" altLang="en-US" sz="2800" dirty="0">
                <a:latin typeface="Corbel" panose="020B0503020204020204" pitchFamily="34" charset="0"/>
              </a:rPr>
              <a:t> </a:t>
            </a:r>
            <a:r>
              <a:rPr lang="en-US" altLang="en-US" sz="2800" dirty="0" err="1">
                <a:latin typeface="Corbel" panose="020B0503020204020204" pitchFamily="34" charset="0"/>
              </a:rPr>
              <a:t>démonstratif</a:t>
            </a:r>
            <a:r>
              <a:rPr lang="en-US" altLang="en-US" sz="2800" dirty="0">
                <a:latin typeface="Corbel" panose="020B0503020204020204" pitchFamily="34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Corbel" panose="020B0503020204020204" pitchFamily="34" charset="0"/>
              </a:rPr>
              <a:t>CE</a:t>
            </a:r>
          </a:p>
        </p:txBody>
      </p:sp>
      <p:sp>
        <p:nvSpPr>
          <p:cNvPr id="4" name="Text Box 39">
            <a:extLst>
              <a:ext uri="{FF2B5EF4-FFF2-40B4-BE49-F238E27FC236}">
                <a16:creationId xmlns:a16="http://schemas.microsoft.com/office/drawing/2014/main" id="{0439D62D-6287-3C1B-5E4D-0E1301CDC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76460"/>
            <a:ext cx="7239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800" dirty="0">
                <a:latin typeface="Corbel" panose="020B0503020204020204" pitchFamily="34" charset="0"/>
              </a:rPr>
              <a:t>There is liaison after </a:t>
            </a:r>
            <a:r>
              <a:rPr lang="en-US" altLang="en-US" sz="2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cet</a:t>
            </a:r>
            <a:r>
              <a:rPr lang="en-US" altLang="en-US" sz="2800" dirty="0">
                <a:latin typeface="Corbel" panose="020B0503020204020204" pitchFamily="34" charset="0"/>
              </a:rPr>
              <a:t> and </a:t>
            </a:r>
            <a:r>
              <a:rPr lang="en-US" altLang="en-US" sz="2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ces</a:t>
            </a:r>
            <a:r>
              <a:rPr lang="en-US" altLang="en-US" sz="2800" dirty="0">
                <a:latin typeface="Corbel" panose="020B0503020204020204" pitchFamily="34" charset="0"/>
              </a:rPr>
              <a:t> when the next word     begins with a vowel:</a:t>
            </a:r>
            <a:endParaRPr lang="en-US" altLang="en-US" sz="1800" dirty="0">
              <a:latin typeface="Corbel" panose="020B0503020204020204" pitchFamily="34" charset="0"/>
            </a:endParaRPr>
          </a:p>
        </p:txBody>
      </p:sp>
      <p:sp>
        <p:nvSpPr>
          <p:cNvPr id="6" name="Text Box 39">
            <a:extLst>
              <a:ext uri="{FF2B5EF4-FFF2-40B4-BE49-F238E27FC236}">
                <a16:creationId xmlns:a16="http://schemas.microsoft.com/office/drawing/2014/main" id="{2759E486-A273-7689-2CB1-53E5A94E8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782431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cet</a:t>
            </a:r>
            <a:r>
              <a:rPr lang="en-US" altLang="en-US" sz="3200" dirty="0">
                <a:latin typeface="Corbel" panose="020B0503020204020204" pitchFamily="34" charset="0"/>
              </a:rPr>
              <a:t>  éclair</a:t>
            </a:r>
            <a:endParaRPr lang="en-US" altLang="en-US" sz="2000" dirty="0">
              <a:latin typeface="Corbel" panose="020B0503020204020204" pitchFamily="34" charset="0"/>
            </a:endParaRPr>
          </a:p>
        </p:txBody>
      </p:sp>
      <p:sp>
        <p:nvSpPr>
          <p:cNvPr id="7" name="Text Box 39">
            <a:extLst>
              <a:ext uri="{FF2B5EF4-FFF2-40B4-BE49-F238E27FC236}">
                <a16:creationId xmlns:a16="http://schemas.microsoft.com/office/drawing/2014/main" id="{B029DE61-9C01-2E81-0D37-5B00E40AC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764512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cet</a:t>
            </a:r>
            <a:r>
              <a:rPr lang="en-US" altLang="en-US" sz="3200" dirty="0">
                <a:latin typeface="Corbel" panose="020B0503020204020204" pitchFamily="34" charset="0"/>
              </a:rPr>
              <a:t>  </a:t>
            </a:r>
            <a:r>
              <a:rPr lang="en-US" altLang="en-US" sz="3200" dirty="0" err="1">
                <a:latin typeface="Corbel" panose="020B0503020204020204" pitchFamily="34" charset="0"/>
              </a:rPr>
              <a:t>hôpital</a:t>
            </a:r>
            <a:endParaRPr lang="en-US" altLang="en-US" sz="2000" dirty="0">
              <a:latin typeface="Corbel" panose="020B0503020204020204" pitchFamily="34" charset="0"/>
            </a:endParaRPr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id="{5C88FFE8-8EB8-6624-62C2-9EFFACE35970}"/>
              </a:ext>
            </a:extLst>
          </p:cNvPr>
          <p:cNvSpPr/>
          <p:nvPr/>
        </p:nvSpPr>
        <p:spPr bwMode="auto">
          <a:xfrm>
            <a:off x="2438400" y="3248857"/>
            <a:ext cx="533400" cy="290394"/>
          </a:xfrm>
          <a:prstGeom prst="curved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Arrow: Curved Up 8">
            <a:extLst>
              <a:ext uri="{FF2B5EF4-FFF2-40B4-BE49-F238E27FC236}">
                <a16:creationId xmlns:a16="http://schemas.microsoft.com/office/drawing/2014/main" id="{C67095F4-ED7F-F98A-99C8-976939D5A271}"/>
              </a:ext>
            </a:extLst>
          </p:cNvPr>
          <p:cNvSpPr/>
          <p:nvPr/>
        </p:nvSpPr>
        <p:spPr bwMode="auto">
          <a:xfrm>
            <a:off x="5334000" y="3248857"/>
            <a:ext cx="533400" cy="290394"/>
          </a:xfrm>
          <a:prstGeom prst="curved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783A27A6-F13F-2007-E0A3-D26905EAE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42478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ces</a:t>
            </a:r>
            <a:r>
              <a:rPr lang="en-US" altLang="en-US" sz="3200" dirty="0">
                <a:latin typeface="Corbel" panose="020B0503020204020204" pitchFamily="34" charset="0"/>
              </a:rPr>
              <a:t>  éclairs</a:t>
            </a:r>
            <a:endParaRPr lang="en-US" altLang="en-US" sz="2000" dirty="0">
              <a:latin typeface="Corbel" panose="020B0503020204020204" pitchFamily="34" charset="0"/>
            </a:endParaRPr>
          </a:p>
        </p:txBody>
      </p:sp>
      <p:sp>
        <p:nvSpPr>
          <p:cNvPr id="11" name="Text Box 39">
            <a:extLst>
              <a:ext uri="{FF2B5EF4-FFF2-40B4-BE49-F238E27FC236}">
                <a16:creationId xmlns:a16="http://schemas.microsoft.com/office/drawing/2014/main" id="{7923364F-9CDD-5B26-9681-976D2D78B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406861"/>
            <a:ext cx="259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ces</a:t>
            </a:r>
            <a:r>
              <a:rPr lang="en-US" altLang="en-US" sz="3200" dirty="0">
                <a:latin typeface="Corbel" panose="020B0503020204020204" pitchFamily="34" charset="0"/>
              </a:rPr>
              <a:t>  </a:t>
            </a:r>
            <a:r>
              <a:rPr lang="en-US" altLang="en-US" sz="3200" dirty="0" err="1">
                <a:latin typeface="Corbel" panose="020B0503020204020204" pitchFamily="34" charset="0"/>
              </a:rPr>
              <a:t>hôpitaux</a:t>
            </a:r>
            <a:endParaRPr lang="en-US" altLang="en-US" sz="2000" dirty="0">
              <a:latin typeface="Corbel" panose="020B0503020204020204" pitchFamily="34" charset="0"/>
            </a:endParaRPr>
          </a:p>
        </p:txBody>
      </p:sp>
      <p:sp>
        <p:nvSpPr>
          <p:cNvPr id="12" name="Arrow: Curved Up 11">
            <a:extLst>
              <a:ext uri="{FF2B5EF4-FFF2-40B4-BE49-F238E27FC236}">
                <a16:creationId xmlns:a16="http://schemas.microsoft.com/office/drawing/2014/main" id="{2D12B5FE-1EC0-0B96-E71C-74DFECB7A7A5}"/>
              </a:ext>
            </a:extLst>
          </p:cNvPr>
          <p:cNvSpPr/>
          <p:nvPr/>
        </p:nvSpPr>
        <p:spPr bwMode="auto">
          <a:xfrm>
            <a:off x="2514600" y="4891206"/>
            <a:ext cx="533400" cy="290394"/>
          </a:xfrm>
          <a:prstGeom prst="curved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6D351500-F1E1-6EE8-CB1A-CC2E3057EDB4}"/>
              </a:ext>
            </a:extLst>
          </p:cNvPr>
          <p:cNvSpPr/>
          <p:nvPr/>
        </p:nvSpPr>
        <p:spPr bwMode="auto">
          <a:xfrm>
            <a:off x="5410200" y="4891206"/>
            <a:ext cx="533400" cy="290394"/>
          </a:xfrm>
          <a:prstGeom prst="curved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>
            <a:extLst>
              <a:ext uri="{FF2B5EF4-FFF2-40B4-BE49-F238E27FC236}">
                <a16:creationId xmlns:a16="http://schemas.microsoft.com/office/drawing/2014/main" id="{42EEE7D1-D92A-5FA3-3E44-269BE58C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010400" cy="695106"/>
          </a:xfrm>
        </p:spPr>
        <p:txBody>
          <a:bodyPr/>
          <a:lstStyle/>
          <a:p>
            <a:pPr eaLnBrk="1" hangingPunct="1"/>
            <a:r>
              <a:rPr lang="en-US" altLang="en-US" sz="2800" dirty="0" err="1">
                <a:latin typeface="Corbel" panose="020B0503020204020204" pitchFamily="34" charset="0"/>
              </a:rPr>
              <a:t>L’adjectif</a:t>
            </a:r>
            <a:r>
              <a:rPr lang="en-US" altLang="en-US" sz="2800" dirty="0">
                <a:latin typeface="Corbel" panose="020B0503020204020204" pitchFamily="34" charset="0"/>
              </a:rPr>
              <a:t> </a:t>
            </a:r>
            <a:r>
              <a:rPr lang="en-US" altLang="en-US" sz="2800" dirty="0" err="1">
                <a:latin typeface="Corbel" panose="020B0503020204020204" pitchFamily="34" charset="0"/>
              </a:rPr>
              <a:t>démonstratif</a:t>
            </a:r>
            <a:r>
              <a:rPr lang="en-US" altLang="en-US" sz="2800" dirty="0">
                <a:latin typeface="Corbel" panose="020B0503020204020204" pitchFamily="34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Corbel" panose="020B0503020204020204" pitchFamily="34" charset="0"/>
              </a:rPr>
              <a:t>CE</a:t>
            </a:r>
          </a:p>
        </p:txBody>
      </p:sp>
      <p:sp>
        <p:nvSpPr>
          <p:cNvPr id="5" name="Text Box 40">
            <a:extLst>
              <a:ext uri="{FF2B5EF4-FFF2-40B4-BE49-F238E27FC236}">
                <a16:creationId xmlns:a16="http://schemas.microsoft.com/office/drawing/2014/main" id="{43CB5708-5B51-554F-E093-CCA2A06B0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1600200"/>
            <a:ext cx="7353300" cy="1697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en-US" sz="2400" dirty="0">
                <a:latin typeface="Corbel" panose="020B0503020204020204" pitchFamily="34" charset="0"/>
              </a:rPr>
              <a:t>To distinguish between a person or object that is close by and one that is  farther away, use </a:t>
            </a:r>
            <a:r>
              <a:rPr lang="en-US" altLang="en-US" sz="2400" b="1" dirty="0">
                <a:solidFill>
                  <a:srgbClr val="0000CC"/>
                </a:solidFill>
                <a:latin typeface="Corbel" panose="020B0503020204020204" pitchFamily="34" charset="0"/>
              </a:rPr>
              <a:t>–</a:t>
            </a:r>
            <a:r>
              <a:rPr lang="en-US" altLang="en-US" sz="2400" b="1" dirty="0">
                <a:solidFill>
                  <a:srgbClr val="0000FF"/>
                </a:solidFill>
                <a:latin typeface="Corbel" panose="020B0503020204020204" pitchFamily="34" charset="0"/>
              </a:rPr>
              <a:t>ci</a:t>
            </a:r>
            <a:r>
              <a:rPr lang="en-US" altLang="en-US" sz="2400" dirty="0">
                <a:solidFill>
                  <a:srgbClr val="0000CC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dirty="0">
                <a:latin typeface="Corbel" panose="020B0503020204020204" pitchFamily="34" charset="0"/>
              </a:rPr>
              <a:t>and </a:t>
            </a:r>
            <a:r>
              <a:rPr lang="en-US" altLang="en-US" sz="2400" b="1" dirty="0">
                <a:solidFill>
                  <a:srgbClr val="0000FF"/>
                </a:solidFill>
                <a:latin typeface="Corbel" panose="020B0503020204020204" pitchFamily="34" charset="0"/>
              </a:rPr>
              <a:t>–</a:t>
            </a: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là</a:t>
            </a:r>
            <a:r>
              <a:rPr lang="en-US" alt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dirty="0">
                <a:latin typeface="Corbel" panose="020B0503020204020204" pitchFamily="34" charset="0"/>
              </a:rPr>
              <a:t>after the noun: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C279B2-E500-3F7D-B394-0C31A8CAE2E5}"/>
              </a:ext>
            </a:extLst>
          </p:cNvPr>
          <p:cNvSpPr txBox="1"/>
          <p:nvPr/>
        </p:nvSpPr>
        <p:spPr>
          <a:xfrm>
            <a:off x="1276350" y="5577575"/>
            <a:ext cx="7924799" cy="670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dirty="0">
                <a:latin typeface="Corbel" panose="020B0503020204020204" pitchFamily="34" charset="0"/>
              </a:rPr>
              <a:t>On </a:t>
            </a:r>
            <a:r>
              <a:rPr lang="en-US" altLang="en-US" sz="2800" dirty="0" err="1">
                <a:latin typeface="Corbel" panose="020B0503020204020204" pitchFamily="34" charset="0"/>
              </a:rPr>
              <a:t>achète</a:t>
            </a:r>
            <a:r>
              <a:rPr lang="en-US" altLang="en-US" sz="28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ces</a:t>
            </a:r>
            <a:r>
              <a:rPr lang="en-US" altLang="en-US" sz="28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800" dirty="0">
                <a:latin typeface="Corbel" panose="020B0503020204020204" pitchFamily="34" charset="0"/>
              </a:rPr>
              <a:t>dessert</a:t>
            </a:r>
            <a:r>
              <a:rPr lang="en-US" altLang="en-US" sz="2800" b="1" dirty="0">
                <a:solidFill>
                  <a:srgbClr val="0000CC"/>
                </a:solidFill>
                <a:latin typeface="Corbel" panose="020B0503020204020204" pitchFamily="34" charset="0"/>
              </a:rPr>
              <a:t>-</a:t>
            </a:r>
            <a:r>
              <a:rPr lang="en-US" altLang="en-US" sz="2800" b="1" dirty="0">
                <a:solidFill>
                  <a:srgbClr val="0000FF"/>
                </a:solidFill>
                <a:latin typeface="Corbel" panose="020B0503020204020204" pitchFamily="34" charset="0"/>
              </a:rPr>
              <a:t>ci</a:t>
            </a:r>
            <a:r>
              <a:rPr lang="en-US" altLang="en-US" sz="2800" dirty="0">
                <a:latin typeface="Corbel" panose="020B0503020204020204" pitchFamily="34" charset="0"/>
              </a:rPr>
              <a:t> </a:t>
            </a:r>
            <a:r>
              <a:rPr lang="en-US" altLang="en-US" sz="2800" dirty="0" err="1">
                <a:latin typeface="Corbel" panose="020B0503020204020204" pitchFamily="34" charset="0"/>
              </a:rPr>
              <a:t>mais</a:t>
            </a:r>
            <a:r>
              <a:rPr lang="en-US" altLang="en-US" sz="2800" dirty="0">
                <a:latin typeface="Corbel" panose="020B0503020204020204" pitchFamily="34" charset="0"/>
              </a:rPr>
              <a:t> pas </a:t>
            </a:r>
            <a:r>
              <a:rPr lang="en-US" altLang="en-US" sz="2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ces</a:t>
            </a:r>
            <a:r>
              <a:rPr lang="en-US" altLang="en-US" sz="2800" dirty="0">
                <a:solidFill>
                  <a:schemeClr val="bg2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800" dirty="0">
                <a:latin typeface="Corbel" panose="020B0503020204020204" pitchFamily="34" charset="0"/>
              </a:rPr>
              <a:t>desserts-</a:t>
            </a:r>
            <a:r>
              <a:rPr lang="en-US" altLang="en-US" sz="2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là</a:t>
            </a:r>
            <a:r>
              <a:rPr lang="en-US" altLang="en-US" sz="2800" dirty="0">
                <a:latin typeface="Corbel" panose="020B0503020204020204" pitchFamily="34" charset="0"/>
              </a:rPr>
              <a:t>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83EC0D-32F8-AEE4-9841-86081D02A19A}"/>
              </a:ext>
            </a:extLst>
          </p:cNvPr>
          <p:cNvSpPr txBox="1"/>
          <p:nvPr/>
        </p:nvSpPr>
        <p:spPr>
          <a:xfrm>
            <a:off x="2057400" y="3322388"/>
            <a:ext cx="4114800" cy="1964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ce</a:t>
            </a:r>
            <a:r>
              <a:rPr lang="en-US" altLang="en-US" sz="28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800" dirty="0">
                <a:latin typeface="Corbel" panose="020B0503020204020204" pitchFamily="34" charset="0"/>
              </a:rPr>
              <a:t>couple</a:t>
            </a:r>
            <a:r>
              <a:rPr lang="en-US" altLang="en-US" sz="2800" b="1" dirty="0">
                <a:solidFill>
                  <a:srgbClr val="0000CC"/>
                </a:solidFill>
                <a:latin typeface="Corbel" panose="020B0503020204020204" pitchFamily="34" charset="0"/>
              </a:rPr>
              <a:t>-</a:t>
            </a:r>
            <a:r>
              <a:rPr lang="en-US" altLang="en-US" sz="2800" b="1" dirty="0">
                <a:solidFill>
                  <a:srgbClr val="0000FF"/>
                </a:solidFill>
                <a:latin typeface="Corbel" panose="020B0503020204020204" pitchFamily="34" charset="0"/>
              </a:rPr>
              <a:t>ci</a:t>
            </a:r>
            <a:r>
              <a:rPr lang="en-US" altLang="en-US" sz="2800" dirty="0">
                <a:latin typeface="Corbel" panose="020B0503020204020204" pitchFamily="34" charset="0"/>
              </a:rPr>
              <a:t> </a:t>
            </a:r>
            <a:r>
              <a:rPr lang="en-US" altLang="en-US" sz="2800" dirty="0" err="1">
                <a:latin typeface="Corbel" panose="020B0503020204020204" pitchFamily="34" charset="0"/>
              </a:rPr>
              <a:t>mais</a:t>
            </a:r>
            <a:r>
              <a:rPr lang="en-US" altLang="en-US" sz="2800" dirty="0">
                <a:latin typeface="Corbel" panose="020B0503020204020204" pitchFamily="34" charset="0"/>
              </a:rPr>
              <a:t>		</a:t>
            </a:r>
            <a:endParaRPr lang="en-US" altLang="en-US" sz="2000" i="1" dirty="0"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cette</a:t>
            </a:r>
            <a:r>
              <a:rPr lang="en-US" altLang="en-US" sz="2800" dirty="0">
                <a:solidFill>
                  <a:schemeClr val="bg2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800" dirty="0">
                <a:latin typeface="Corbel" panose="020B0503020204020204" pitchFamily="34" charset="0"/>
              </a:rPr>
              <a:t>glace</a:t>
            </a:r>
            <a:r>
              <a:rPr lang="en-US" altLang="en-US" sz="2800" dirty="0">
                <a:solidFill>
                  <a:schemeClr val="bg2"/>
                </a:solidFill>
                <a:latin typeface="Corbel" panose="020B0503020204020204" pitchFamily="34" charset="0"/>
              </a:rPr>
              <a:t>-</a:t>
            </a:r>
            <a:r>
              <a:rPr lang="en-US" altLang="en-US" sz="2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là</a:t>
            </a:r>
            <a:r>
              <a:rPr lang="en-US" altLang="en-US" sz="2800" dirty="0">
                <a:latin typeface="Corbel" panose="020B0503020204020204" pitchFamily="34" charset="0"/>
              </a:rPr>
              <a:t>.         	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ces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invités</a:t>
            </a:r>
            <a:r>
              <a:rPr lang="en-US" sz="2800" dirty="0">
                <a:latin typeface="Corbel" panose="020B0503020204020204" pitchFamily="34" charset="0"/>
              </a:rPr>
              <a:t>-</a:t>
            </a:r>
            <a:r>
              <a:rPr lang="en-US" sz="2800" b="1" dirty="0">
                <a:solidFill>
                  <a:srgbClr val="0000FF"/>
                </a:solidFill>
                <a:latin typeface="Corbel" panose="020B0503020204020204" pitchFamily="34" charset="0"/>
              </a:rPr>
              <a:t>ci		</a:t>
            </a:r>
            <a:endParaRPr lang="en-US" altLang="en-US" sz="2000" i="1" dirty="0">
              <a:latin typeface="Corbel" panose="020B05030202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DAFCEF-4D1B-CB34-C4DE-C0F5907315BF}"/>
              </a:ext>
            </a:extLst>
          </p:cNvPr>
          <p:cNvSpPr txBox="1"/>
          <p:nvPr/>
        </p:nvSpPr>
        <p:spPr>
          <a:xfrm>
            <a:off x="5238750" y="3400302"/>
            <a:ext cx="4114800" cy="1872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i="1" dirty="0">
                <a:latin typeface="Corbel" panose="020B0503020204020204" pitchFamily="34" charset="0"/>
              </a:rPr>
              <a:t>This couple (here)	</a:t>
            </a:r>
            <a:endParaRPr lang="en-US" altLang="en-US" i="1" dirty="0"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400" i="1" dirty="0">
                <a:latin typeface="Corbel" panose="020B0503020204020204" pitchFamily="34" charset="0"/>
              </a:rPr>
              <a:t>This ice cream (there)</a:t>
            </a:r>
            <a:r>
              <a:rPr lang="en-US" altLang="en-US" sz="2800" i="1" dirty="0">
                <a:latin typeface="Corbel" panose="020B050302020402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Corbel" panose="020B0503020204020204" pitchFamily="34" charset="0"/>
              </a:rPr>
              <a:t>These guests (here)	</a:t>
            </a:r>
            <a:r>
              <a:rPr lang="en-US" sz="2800" b="1" dirty="0">
                <a:solidFill>
                  <a:srgbClr val="0000FF"/>
                </a:solidFill>
                <a:latin typeface="Corbel" panose="020B0503020204020204" pitchFamily="34" charset="0"/>
              </a:rPr>
              <a:t>	</a:t>
            </a:r>
            <a:endParaRPr lang="en-US" altLang="en-US" sz="2000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6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91CF947F-7CA9-FC8B-8459-C0CC6F15B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latin typeface="Corbel" pitchFamily="34" charset="0"/>
              </a:rPr>
              <a:t>Révisions</a:t>
            </a:r>
            <a:r>
              <a:rPr lang="en-US" sz="2400" dirty="0">
                <a:latin typeface="Corbel" pitchFamily="34" charset="0"/>
              </a:rPr>
              <a:t>…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5744A47-2CD7-5C26-B240-F82CAAFB2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latin typeface="Corbel" pitchFamily="34" charset="0"/>
              </a:rPr>
              <a:t>Révisions</a:t>
            </a:r>
            <a:r>
              <a:rPr lang="en-US" sz="2400" dirty="0">
                <a:latin typeface="Corbel" pitchFamily="34" charset="0"/>
              </a:rPr>
              <a:t>…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4FE7EF0E-AE59-59E6-89DA-D1FACDE6E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" y="1616075"/>
            <a:ext cx="3653631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This croissant is delicious.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You’re going to love this ice cream.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These guests speak Spanish but.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those guests speak Chinese.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Do you like this gift?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This surprise is going to be great!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That dog is really big.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This girl is taller than that girl.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This month I am celebrating my birthday 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This week we are going on a hike.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This year you are going to a wedding.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Do you prefer this dessert or that dessert?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Do you want these cookies or those cookies?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AAD1301E-30EC-04C0-3A3C-FD96C3F56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6002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Ce</a:t>
            </a:r>
            <a:r>
              <a:rPr lang="en-US" sz="1600" dirty="0"/>
              <a:t>  </a:t>
            </a:r>
          </a:p>
        </p:txBody>
      </p:sp>
      <p:sp>
        <p:nvSpPr>
          <p:cNvPr id="10" name="Text Box 27">
            <a:extLst>
              <a:ext uri="{FF2B5EF4-FFF2-40B4-BE49-F238E27FC236}">
                <a16:creationId xmlns:a16="http://schemas.microsoft.com/office/drawing/2014/main" id="{BFAAEB52-691C-68F0-BA08-208C5C972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81200"/>
            <a:ext cx="381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Tu vas adorer  ______ glace</a:t>
            </a:r>
            <a:r>
              <a:rPr lang="en-US" sz="1600" dirty="0"/>
              <a:t>.  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EB2D168F-15B1-B482-8A43-6F20EE6DC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362200"/>
            <a:ext cx="457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invités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- 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parlent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espagnol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mais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/>
              <a:t>  </a:t>
            </a:r>
          </a:p>
        </p:txBody>
      </p:sp>
      <p:sp>
        <p:nvSpPr>
          <p:cNvPr id="12" name="Text Box 29">
            <a:extLst>
              <a:ext uri="{FF2B5EF4-FFF2-40B4-BE49-F238E27FC236}">
                <a16:creationId xmlns:a16="http://schemas.microsoft.com/office/drawing/2014/main" id="{4BB9C5B8-610D-D23E-0561-E548B5653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743200"/>
            <a:ext cx="472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invités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- 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parlent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chinois.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3" name="Text Box 30">
            <a:extLst>
              <a:ext uri="{FF2B5EF4-FFF2-40B4-BE49-F238E27FC236}">
                <a16:creationId xmlns:a16="http://schemas.microsoft.com/office/drawing/2014/main" id="{F03C5711-9EA2-0F24-9A96-664A11056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124200"/>
            <a:ext cx="4114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Est-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ce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que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aimes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 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cadeau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?</a:t>
            </a:r>
            <a:endParaRPr lang="en-US" sz="1600" dirty="0"/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3CECE21A-ED3D-2FD2-ACF6-8E7DBBDC5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131" y="3489626"/>
            <a:ext cx="419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______ surprise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va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être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formidable!</a:t>
            </a:r>
            <a:r>
              <a:rPr lang="en-US" sz="1600" dirty="0">
                <a:latin typeface="Corbel" pitchFamily="34" charset="0"/>
              </a:rPr>
              <a:t>  </a:t>
            </a:r>
          </a:p>
        </p:txBody>
      </p:sp>
      <p:sp>
        <p:nvSpPr>
          <p:cNvPr id="15" name="Text Box 32">
            <a:extLst>
              <a:ext uri="{FF2B5EF4-FFF2-40B4-BE49-F238E27FC236}">
                <a16:creationId xmlns:a16="http://schemas.microsoft.com/office/drawing/2014/main" id="{24AB28E0-442F-2AA8-02DD-CDA400B08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785635"/>
            <a:ext cx="434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____ </a:t>
            </a:r>
            <a:r>
              <a:rPr lang="en-US" sz="1600" dirty="0" err="1">
                <a:latin typeface="Corbel" pitchFamily="34" charset="0"/>
              </a:rPr>
              <a:t>chien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est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tellement</a:t>
            </a:r>
            <a:r>
              <a:rPr lang="en-US" sz="1600" dirty="0">
                <a:latin typeface="Corbel" pitchFamily="34" charset="0"/>
              </a:rPr>
              <a:t> grand.  </a:t>
            </a:r>
          </a:p>
        </p:txBody>
      </p:sp>
      <p:sp>
        <p:nvSpPr>
          <p:cNvPr id="16" name="Text Box 33">
            <a:extLst>
              <a:ext uri="{FF2B5EF4-FFF2-40B4-BE49-F238E27FC236}">
                <a16:creationId xmlns:a16="http://schemas.microsoft.com/office/drawing/2014/main" id="{CE39593C-26E8-B058-197F-F175048CB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191000"/>
            <a:ext cx="487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______ fille- 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est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plus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grande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que _____ fille- _____ 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7" name="Text Box 34">
            <a:extLst>
              <a:ext uri="{FF2B5EF4-FFF2-40B4-BE49-F238E27FC236}">
                <a16:creationId xmlns:a16="http://schemas.microsoft.com/office/drawing/2014/main" id="{6E16BB5E-EF35-2EE4-24E9-C42C21A3A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572000"/>
            <a:ext cx="487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_____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mois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je célèbre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mon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anniveraire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r>
              <a:rPr lang="en-US" sz="1600" dirty="0">
                <a:latin typeface="Corbel" pitchFamily="34" charset="0"/>
              </a:rPr>
              <a:t>  </a:t>
            </a:r>
          </a:p>
        </p:txBody>
      </p:sp>
      <p:sp>
        <p:nvSpPr>
          <p:cNvPr id="18" name="Text Box 35">
            <a:extLst>
              <a:ext uri="{FF2B5EF4-FFF2-40B4-BE49-F238E27FC236}">
                <a16:creationId xmlns:a16="http://schemas.microsoft.com/office/drawing/2014/main" id="{61180E9F-A435-ACCA-AAB4-BF9F773CA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876800"/>
            <a:ext cx="434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______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semaine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nous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allons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faire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une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randonné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19" name="Text Box 36">
            <a:extLst>
              <a:ext uri="{FF2B5EF4-FFF2-40B4-BE49-F238E27FC236}">
                <a16:creationId xmlns:a16="http://schemas.microsoft.com/office/drawing/2014/main" id="{BED64BD9-6F45-382C-A181-94E95482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57800"/>
            <a:ext cx="365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______ 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année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vas à un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mariage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r>
              <a:rPr lang="en-US" sz="1600" dirty="0">
                <a:latin typeface="Corbel" pitchFamily="34" charset="0"/>
              </a:rPr>
              <a:t>  </a:t>
            </a:r>
          </a:p>
        </p:txBody>
      </p:sp>
      <p:sp>
        <p:nvSpPr>
          <p:cNvPr id="20" name="Text Box 37">
            <a:extLst>
              <a:ext uri="{FF2B5EF4-FFF2-40B4-BE49-F238E27FC236}">
                <a16:creationId xmlns:a16="http://schemas.microsoft.com/office/drawing/2014/main" id="{7DB0A480-2A2E-FCA9-2433-4290A9E6F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607050"/>
            <a:ext cx="487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Tu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préfères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____ dessert-_____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ou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____ dessert-_____ ?</a:t>
            </a:r>
            <a:r>
              <a:rPr lang="en-US" sz="1600" dirty="0">
                <a:solidFill>
                  <a:schemeClr val="accent4"/>
                </a:solidFill>
                <a:latin typeface="Corbel" pitchFamily="34" charset="0"/>
              </a:rPr>
              <a:t>  </a:t>
            </a:r>
          </a:p>
        </p:txBody>
      </p:sp>
      <p:sp>
        <p:nvSpPr>
          <p:cNvPr id="21" name="Text Box 38">
            <a:extLst>
              <a:ext uri="{FF2B5EF4-FFF2-40B4-BE49-F238E27FC236}">
                <a16:creationId xmlns:a16="http://schemas.microsoft.com/office/drawing/2014/main" id="{D8912E86-01AE-0783-FE59-B920FF593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988050"/>
            <a:ext cx="472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Veux-tu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______ biscuits-____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ou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_____ biscuits____ ?</a:t>
            </a:r>
            <a:endParaRPr lang="en-US" sz="1600" dirty="0"/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77D0990F-F1BE-D6E2-A1A5-8E57930EE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199" y="1642646"/>
            <a:ext cx="2819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____ croissant </a:t>
            </a:r>
            <a:r>
              <a:rPr lang="en-US" sz="1600" dirty="0" err="1">
                <a:latin typeface="Corbel" pitchFamily="34" charset="0"/>
              </a:rPr>
              <a:t>est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délicieux</a:t>
            </a:r>
            <a:r>
              <a:rPr lang="en-US" sz="1600" dirty="0">
                <a:latin typeface="Corbel" pitchFamily="34" charset="0"/>
              </a:rPr>
              <a:t>.</a:t>
            </a:r>
            <a:endParaRPr lang="en-US" sz="1600" dirty="0"/>
          </a:p>
        </p:txBody>
      </p:sp>
      <p:sp>
        <p:nvSpPr>
          <p:cNvPr id="23" name="Text Box 26">
            <a:extLst>
              <a:ext uri="{FF2B5EF4-FFF2-40B4-BE49-F238E27FC236}">
                <a16:creationId xmlns:a16="http://schemas.microsoft.com/office/drawing/2014/main" id="{4E9E187E-97E2-4622-DE37-E37114E6D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0" y="3785635"/>
            <a:ext cx="457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Ce</a:t>
            </a:r>
            <a:endParaRPr lang="en-US" sz="1600" dirty="0"/>
          </a:p>
        </p:txBody>
      </p:sp>
      <p:sp>
        <p:nvSpPr>
          <p:cNvPr id="24" name="Text Box 26">
            <a:extLst>
              <a:ext uri="{FF2B5EF4-FFF2-40B4-BE49-F238E27FC236}">
                <a16:creationId xmlns:a16="http://schemas.microsoft.com/office/drawing/2014/main" id="{84A8A4FF-9169-14FE-8BF7-FD0D57E03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1930184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cette</a:t>
            </a:r>
            <a:endParaRPr lang="en-US" sz="1600" dirty="0"/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94C9F406-749D-B52D-C16D-991C2C7F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233124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Ces</a:t>
            </a:r>
            <a:endParaRPr lang="en-US" sz="1600" dirty="0"/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BBA1D210-6C28-E683-D2A4-A52FCF370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2714411"/>
            <a:ext cx="495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ces</a:t>
            </a:r>
            <a:endParaRPr lang="en-US" sz="1600" dirty="0"/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50556CF0-0879-506F-C5AC-B707AAB98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470" y="3080544"/>
            <a:ext cx="45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</a:t>
            </a:r>
            <a:endParaRPr lang="en-US" sz="1600" dirty="0"/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40CAE255-27A6-60BC-888F-0CECB5CE4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46" y="3426996"/>
            <a:ext cx="7155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Cette</a:t>
            </a:r>
            <a:endParaRPr lang="en-US" sz="1600" dirty="0"/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AC9F196D-92C8-0322-2EA8-023193BD5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110" y="5958304"/>
            <a:ext cx="54981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ces</a:t>
            </a:r>
            <a:endParaRPr lang="en-US" sz="1600" dirty="0"/>
          </a:p>
        </p:txBody>
      </p:sp>
      <p:sp>
        <p:nvSpPr>
          <p:cNvPr id="30" name="Text Box 26">
            <a:extLst>
              <a:ext uri="{FF2B5EF4-FFF2-40B4-BE49-F238E27FC236}">
                <a16:creationId xmlns:a16="http://schemas.microsoft.com/office/drawing/2014/main" id="{D92856E7-6B61-9329-F8AB-41CE52D2D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316" y="4143858"/>
            <a:ext cx="7794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Cette</a:t>
            </a:r>
            <a:endParaRPr lang="en-US" sz="1600" dirty="0"/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C4930772-8B48-4BAB-2042-1113D7372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4548566"/>
            <a:ext cx="457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Ce</a:t>
            </a:r>
            <a:endParaRPr lang="en-US" sz="1600" dirty="0"/>
          </a:p>
        </p:txBody>
      </p:sp>
      <p:sp>
        <p:nvSpPr>
          <p:cNvPr id="33" name="Text Box 26">
            <a:extLst>
              <a:ext uri="{FF2B5EF4-FFF2-40B4-BE49-F238E27FC236}">
                <a16:creationId xmlns:a16="http://schemas.microsoft.com/office/drawing/2014/main" id="{275A62E5-85AB-D5BE-D150-8237D0C00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7098" y="4860734"/>
            <a:ext cx="6953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Cette</a:t>
            </a:r>
            <a:endParaRPr lang="en-US" sz="1600" dirty="0"/>
          </a:p>
        </p:txBody>
      </p:sp>
      <p:sp>
        <p:nvSpPr>
          <p:cNvPr id="34" name="Text Box 26">
            <a:extLst>
              <a:ext uri="{FF2B5EF4-FFF2-40B4-BE49-F238E27FC236}">
                <a16:creationId xmlns:a16="http://schemas.microsoft.com/office/drawing/2014/main" id="{27E47953-FCC8-54A8-CFEE-AE9693D55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5242973"/>
            <a:ext cx="68531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Cette</a:t>
            </a:r>
            <a:endParaRPr lang="en-US" sz="1600" dirty="0"/>
          </a:p>
        </p:txBody>
      </p:sp>
      <p:sp>
        <p:nvSpPr>
          <p:cNvPr id="36" name="Text Box 26">
            <a:extLst>
              <a:ext uri="{FF2B5EF4-FFF2-40B4-BE49-F238E27FC236}">
                <a16:creationId xmlns:a16="http://schemas.microsoft.com/office/drawing/2014/main" id="{81620B8A-DFA0-AEBF-0391-7CC2AA07B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5562903"/>
            <a:ext cx="38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</a:t>
            </a:r>
            <a:endParaRPr lang="en-US" sz="1600" dirty="0"/>
          </a:p>
        </p:txBody>
      </p:sp>
      <p:sp>
        <p:nvSpPr>
          <p:cNvPr id="37" name="Text Box 26">
            <a:extLst>
              <a:ext uri="{FF2B5EF4-FFF2-40B4-BE49-F238E27FC236}">
                <a16:creationId xmlns:a16="http://schemas.microsoft.com/office/drawing/2014/main" id="{E2E486AA-9048-E623-ADA6-0C5D87E77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3142" y="2317750"/>
            <a:ext cx="41131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ci</a:t>
            </a:r>
            <a:endParaRPr lang="en-US" sz="1600" dirty="0"/>
          </a:p>
        </p:txBody>
      </p:sp>
      <p:sp>
        <p:nvSpPr>
          <p:cNvPr id="39" name="Text Box 26">
            <a:extLst>
              <a:ext uri="{FF2B5EF4-FFF2-40B4-BE49-F238E27FC236}">
                <a16:creationId xmlns:a16="http://schemas.microsoft.com/office/drawing/2014/main" id="{3A9CE807-850B-B151-C095-35098CDED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49" y="2709446"/>
            <a:ext cx="495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là</a:t>
            </a:r>
            <a:endParaRPr lang="en-US" sz="1600" dirty="0"/>
          </a:p>
        </p:txBody>
      </p:sp>
      <p:sp>
        <p:nvSpPr>
          <p:cNvPr id="40" name="Text Box 26">
            <a:extLst>
              <a:ext uri="{FF2B5EF4-FFF2-40B4-BE49-F238E27FC236}">
                <a16:creationId xmlns:a16="http://schemas.microsoft.com/office/drawing/2014/main" id="{6F11D2A9-80DA-37E5-EA19-8FC81C51C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742" y="4157672"/>
            <a:ext cx="41131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ci</a:t>
            </a:r>
            <a:endParaRPr lang="en-US" sz="1600" dirty="0"/>
          </a:p>
        </p:txBody>
      </p:sp>
      <p:sp>
        <p:nvSpPr>
          <p:cNvPr id="41" name="Text Box 26">
            <a:extLst>
              <a:ext uri="{FF2B5EF4-FFF2-40B4-BE49-F238E27FC236}">
                <a16:creationId xmlns:a16="http://schemas.microsoft.com/office/drawing/2014/main" id="{3A54D01D-5B54-1298-1DF2-26CD4EA6D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7280" y="4168365"/>
            <a:ext cx="7794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cette</a:t>
            </a:r>
            <a:endParaRPr lang="en-US" sz="1600" dirty="0"/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77C4BFD3-CA8C-774C-6B16-0B258C417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849" y="4159536"/>
            <a:ext cx="495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là</a:t>
            </a:r>
            <a:endParaRPr lang="en-US" sz="1600" dirty="0"/>
          </a:p>
        </p:txBody>
      </p:sp>
      <p:sp>
        <p:nvSpPr>
          <p:cNvPr id="43" name="Text Box 26">
            <a:extLst>
              <a:ext uri="{FF2B5EF4-FFF2-40B4-BE49-F238E27FC236}">
                <a16:creationId xmlns:a16="http://schemas.microsoft.com/office/drawing/2014/main" id="{6A945047-3FF4-D074-9F4F-A318CB0E9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5522653"/>
            <a:ext cx="38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</a:t>
            </a:r>
            <a:endParaRPr lang="en-US" sz="1600" dirty="0"/>
          </a:p>
        </p:txBody>
      </p:sp>
      <p:sp>
        <p:nvSpPr>
          <p:cNvPr id="45" name="Text Box 26">
            <a:extLst>
              <a:ext uri="{FF2B5EF4-FFF2-40B4-BE49-F238E27FC236}">
                <a16:creationId xmlns:a16="http://schemas.microsoft.com/office/drawing/2014/main" id="{7B731984-EE57-42EF-AFCB-F1DA39518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900" y="5581110"/>
            <a:ext cx="38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ci</a:t>
            </a:r>
            <a:endParaRPr lang="en-US" sz="1600" dirty="0"/>
          </a:p>
        </p:txBody>
      </p:sp>
      <p:sp>
        <p:nvSpPr>
          <p:cNvPr id="46" name="Text Box 26">
            <a:extLst>
              <a:ext uri="{FF2B5EF4-FFF2-40B4-BE49-F238E27FC236}">
                <a16:creationId xmlns:a16="http://schemas.microsoft.com/office/drawing/2014/main" id="{6E3C8075-6B32-37EA-7A1E-AE5621299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1272" y="5562903"/>
            <a:ext cx="38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là</a:t>
            </a:r>
            <a:endParaRPr lang="en-US" sz="1600" dirty="0"/>
          </a:p>
        </p:txBody>
      </p:sp>
      <p:sp>
        <p:nvSpPr>
          <p:cNvPr id="47" name="Text Box 26">
            <a:extLst>
              <a:ext uri="{FF2B5EF4-FFF2-40B4-BE49-F238E27FC236}">
                <a16:creationId xmlns:a16="http://schemas.microsoft.com/office/drawing/2014/main" id="{B1DE5CCE-2939-469D-4B8E-0B38F4DFE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7200" y="5960017"/>
            <a:ext cx="54981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ces</a:t>
            </a:r>
            <a:endParaRPr lang="en-US" sz="1600" dirty="0"/>
          </a:p>
        </p:txBody>
      </p:sp>
      <p:sp>
        <p:nvSpPr>
          <p:cNvPr id="48" name="Text Box 26">
            <a:extLst>
              <a:ext uri="{FF2B5EF4-FFF2-40B4-BE49-F238E27FC236}">
                <a16:creationId xmlns:a16="http://schemas.microsoft.com/office/drawing/2014/main" id="{9E39C334-FE8D-DFAA-2324-F46D73BC2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1315" y="5972806"/>
            <a:ext cx="38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ci</a:t>
            </a:r>
            <a:endParaRPr lang="en-US" sz="1600" dirty="0"/>
          </a:p>
        </p:txBody>
      </p:sp>
      <p:sp>
        <p:nvSpPr>
          <p:cNvPr id="49" name="Text Box 26">
            <a:extLst>
              <a:ext uri="{FF2B5EF4-FFF2-40B4-BE49-F238E27FC236}">
                <a16:creationId xmlns:a16="http://schemas.microsoft.com/office/drawing/2014/main" id="{4CB5DDD8-7F9D-0589-D943-B48092BAF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6476" y="5922639"/>
            <a:ext cx="38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là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204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>
            <a:extLst>
              <a:ext uri="{FF2B5EF4-FFF2-40B4-BE49-F238E27FC236}">
                <a16:creationId xmlns:a16="http://schemas.microsoft.com/office/drawing/2014/main" id="{42EEE7D1-D92A-5FA3-3E44-269BE58C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010400" cy="695106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Corbel" panose="020B0503020204020204" pitchFamily="34" charset="0"/>
              </a:rPr>
              <a:t>Le passé </a:t>
            </a:r>
            <a:r>
              <a:rPr lang="en-US" altLang="en-US" sz="2800" dirty="0" err="1">
                <a:latin typeface="Corbel" panose="020B0503020204020204" pitchFamily="34" charset="0"/>
              </a:rPr>
              <a:t>composé</a:t>
            </a:r>
            <a:r>
              <a:rPr lang="en-US" altLang="en-US" sz="2800" dirty="0">
                <a:latin typeface="Corbel" panose="020B0503020204020204" pitchFamily="34" charset="0"/>
              </a:rPr>
              <a:t> avec </a:t>
            </a:r>
            <a:r>
              <a:rPr lang="en-US" altLang="en-US" sz="28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avoir</a:t>
            </a:r>
            <a:endParaRPr lang="en-US" altLang="en-US" sz="28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CB40CCC-67E3-4D73-DFF0-33AD1AABE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063859"/>
            <a:ext cx="457200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Used to describe past events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Composed of two words: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Text Box 172">
            <a:extLst>
              <a:ext uri="{FF2B5EF4-FFF2-40B4-BE49-F238E27FC236}">
                <a16:creationId xmlns:a16="http://schemas.microsoft.com/office/drawing/2014/main" id="{ADAC0221-41FD-F8CB-451B-1779B1C32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19549"/>
            <a:ext cx="7696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Comparez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Aujourd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’ hui			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Hier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Je </a:t>
            </a:r>
            <a:r>
              <a:rPr lang="en-US" sz="2400" i="1" dirty="0" err="1">
                <a:solidFill>
                  <a:srgbClr val="0000FF"/>
                </a:solidFill>
                <a:latin typeface="Corbel" pitchFamily="34" charset="0"/>
              </a:rPr>
              <a:t>répare</a:t>
            </a:r>
            <a:r>
              <a:rPr lang="en-US" sz="240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mon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vélo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.		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J</a:t>
            </a:r>
            <a:r>
              <a:rPr lang="en-US" sz="2400" dirty="0" err="1">
                <a:latin typeface="Corbel" pitchFamily="34" charset="0"/>
              </a:rPr>
              <a:t>’</a:t>
            </a:r>
            <a:r>
              <a:rPr lang="en-US" sz="2400" b="1" i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Corbel" pitchFamily="34" charset="0"/>
              </a:rPr>
              <a:t>réparé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mon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vélo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Marc </a:t>
            </a:r>
            <a:r>
              <a:rPr lang="en-US" sz="2400" i="1" dirty="0" err="1">
                <a:solidFill>
                  <a:srgbClr val="0000FF"/>
                </a:solidFill>
                <a:latin typeface="Corbel" pitchFamily="34" charset="0"/>
              </a:rPr>
              <a:t>organise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une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boum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.	Marc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Corbel" pitchFamily="34" charset="0"/>
              </a:rPr>
              <a:t>a </a:t>
            </a:r>
            <a:r>
              <a:rPr lang="en-US" sz="2400" b="1" i="1" dirty="0" err="1">
                <a:solidFill>
                  <a:srgbClr val="FF0000"/>
                </a:solidFill>
                <a:latin typeface="Corbel" pitchFamily="34" charset="0"/>
              </a:rPr>
              <a:t>organisé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une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boum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Nous</a:t>
            </a:r>
            <a:r>
              <a:rPr lang="en-US" sz="2400" i="1" dirty="0">
                <a:solidFill>
                  <a:schemeClr val="accent6"/>
                </a:solidFill>
                <a:latin typeface="Corbel" pitchFamily="34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Corbel" pitchFamily="34" charset="0"/>
              </a:rPr>
              <a:t>visitons</a:t>
            </a:r>
            <a:r>
              <a:rPr lang="en-US" sz="2400" i="1" dirty="0">
                <a:solidFill>
                  <a:schemeClr val="accent6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Paris. 		Nous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Corbel" pitchFamily="34" charset="0"/>
              </a:rPr>
              <a:t>avons</a:t>
            </a:r>
            <a:r>
              <a:rPr lang="en-US" sz="2400" b="1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Corbel" pitchFamily="34" charset="0"/>
              </a:rPr>
              <a:t>visité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Paris.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709B1-6C6B-E55A-528F-ED3FE2885C3A}"/>
              </a:ext>
            </a:extLst>
          </p:cNvPr>
          <p:cNvSpPr txBox="1"/>
          <p:nvPr/>
        </p:nvSpPr>
        <p:spPr>
          <a:xfrm>
            <a:off x="990600" y="3203287"/>
            <a:ext cx="7343775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orbel" pitchFamily="34" charset="0"/>
              </a:rPr>
              <a:t>Present tense of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rbel" pitchFamily="34" charset="0"/>
              </a:rPr>
              <a:t>avoir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rbel" pitchFamily="34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rbel" pitchFamily="34" charset="0"/>
              </a:rPr>
              <a:t>+ PAST PARTICIPLE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93C021-774C-4C13-8396-CDC7C7D1CFED}"/>
              </a:ext>
            </a:extLst>
          </p:cNvPr>
          <p:cNvSpPr txBox="1"/>
          <p:nvPr/>
        </p:nvSpPr>
        <p:spPr>
          <a:xfrm>
            <a:off x="1600200" y="14478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Le passé </a:t>
            </a:r>
            <a:r>
              <a:rPr lang="en-US" sz="2800" b="1" dirty="0" err="1">
                <a:solidFill>
                  <a:srgbClr val="FF0000"/>
                </a:solidFill>
                <a:latin typeface="Corbel" pitchFamily="34" charset="0"/>
              </a:rPr>
              <a:t>composé</a:t>
            </a:r>
            <a:endParaRPr lang="en-US" sz="2800" b="1" dirty="0">
              <a:solidFill>
                <a:srgbClr val="FF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1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>
            <a:extLst>
              <a:ext uri="{FF2B5EF4-FFF2-40B4-BE49-F238E27FC236}">
                <a16:creationId xmlns:a16="http://schemas.microsoft.com/office/drawing/2014/main" id="{84652A5D-AF46-D644-CC82-EBF091AA5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708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Le </a:t>
            </a:r>
            <a:r>
              <a:rPr lang="en-US" sz="2800" dirty="0" err="1">
                <a:solidFill>
                  <a:schemeClr val="tx2"/>
                </a:solidFill>
                <a:latin typeface="Corbel" pitchFamily="34" charset="0"/>
              </a:rPr>
              <a:t>verbe</a:t>
            </a: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Corbel" pitchFamily="34" charset="0"/>
              </a:rPr>
              <a:t>inviter</a:t>
            </a: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 au passé </a:t>
            </a:r>
            <a:r>
              <a:rPr lang="en-US" sz="2800" dirty="0" err="1">
                <a:solidFill>
                  <a:schemeClr val="tx2"/>
                </a:solidFill>
                <a:latin typeface="Corbel" pitchFamily="34" charset="0"/>
              </a:rPr>
              <a:t>composé</a:t>
            </a: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:</a:t>
            </a:r>
          </a:p>
        </p:txBody>
      </p:sp>
      <p:graphicFrame>
        <p:nvGraphicFramePr>
          <p:cNvPr id="8" name="Group 74">
            <a:extLst>
              <a:ext uri="{FF2B5EF4-FFF2-40B4-BE49-F238E27FC236}">
                <a16:creationId xmlns:a16="http://schemas.microsoft.com/office/drawing/2014/main" id="{5F7313CE-DA40-CFA4-8236-F7FEDEAF57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254375"/>
              </p:ext>
            </p:extLst>
          </p:nvPr>
        </p:nvGraphicFramePr>
        <p:xfrm>
          <a:off x="1676400" y="1676400"/>
          <a:ext cx="6096000" cy="32004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79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Present of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avoir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+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PAST PARTICPLE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1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  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invité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Box 73">
            <a:extLst>
              <a:ext uri="{FF2B5EF4-FFF2-40B4-BE49-F238E27FC236}">
                <a16:creationId xmlns:a16="http://schemas.microsoft.com/office/drawing/2014/main" id="{989E7A8B-9889-5BE8-4373-5B1A5F4FD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2819400" cy="2372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25000"/>
              </a:lnSpc>
              <a:defRPr/>
            </a:pPr>
            <a:r>
              <a:rPr lang="en-US" sz="2000" dirty="0">
                <a:latin typeface="Corbel" pitchFamily="34" charset="0"/>
              </a:rPr>
              <a:t>                   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j’ </a:t>
            </a:r>
            <a:r>
              <a:rPr lang="en-US" sz="2000" b="1" dirty="0" err="1">
                <a:solidFill>
                  <a:srgbClr val="0000FF"/>
                </a:solidFill>
                <a:latin typeface="Corbel" pitchFamily="34" charset="0"/>
              </a:rPr>
              <a:t>ai</a:t>
            </a:r>
            <a:endParaRPr lang="en-US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r">
              <a:lnSpc>
                <a:spcPct val="125000"/>
              </a:lnSpc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               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rbel" pitchFamily="34" charset="0"/>
              </a:rPr>
              <a:t>as</a:t>
            </a:r>
          </a:p>
          <a:p>
            <a:pPr algn="r">
              <a:lnSpc>
                <a:spcPct val="125000"/>
              </a:lnSpc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 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il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/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elle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/ on </a:t>
            </a:r>
            <a:r>
              <a:rPr lang="en-US" sz="2000" b="1" dirty="0">
                <a:solidFill>
                  <a:srgbClr val="0000FF"/>
                </a:solidFill>
                <a:latin typeface="Corbel" pitchFamily="34" charset="0"/>
              </a:rPr>
              <a:t>a</a:t>
            </a:r>
          </a:p>
          <a:p>
            <a:pPr algn="r">
              <a:lnSpc>
                <a:spcPct val="125000"/>
              </a:lnSpc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            nous </a:t>
            </a:r>
            <a:r>
              <a:rPr lang="en-US" sz="2000" b="1" dirty="0" err="1">
                <a:solidFill>
                  <a:srgbClr val="0000FF"/>
                </a:solidFill>
                <a:latin typeface="Corbel" pitchFamily="34" charset="0"/>
              </a:rPr>
              <a:t>avons</a:t>
            </a:r>
            <a:endParaRPr lang="en-US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r">
              <a:lnSpc>
                <a:spcPct val="125000"/>
              </a:lnSpc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             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rbel" pitchFamily="34" charset="0"/>
              </a:rPr>
              <a:t>avez</a:t>
            </a:r>
            <a:endParaRPr lang="en-US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r">
              <a:lnSpc>
                <a:spcPct val="125000"/>
              </a:lnSpc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      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ils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/ </a:t>
            </a:r>
            <a:r>
              <a:rPr lang="en-US" sz="2000" dirty="0" err="1">
                <a:solidFill>
                  <a:schemeClr val="tx2"/>
                </a:solidFill>
                <a:latin typeface="Corbel" pitchFamily="34" charset="0"/>
              </a:rPr>
              <a:t>elles</a:t>
            </a: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rbel" pitchFamily="34" charset="0"/>
              </a:rPr>
              <a:t>ont</a:t>
            </a:r>
            <a:endParaRPr 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0" name="Text Box 76">
            <a:extLst>
              <a:ext uri="{FF2B5EF4-FFF2-40B4-BE49-F238E27FC236}">
                <a16:creationId xmlns:a16="http://schemas.microsoft.com/office/drawing/2014/main" id="{31070095-5A9B-DA38-1256-6321AC9AA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344180"/>
            <a:ext cx="2438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Meanings:</a:t>
            </a:r>
          </a:p>
          <a:p>
            <a:pPr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J’ai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invité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mon</a:t>
            </a:r>
            <a:r>
              <a:rPr lang="en-US" dirty="0">
                <a:latin typeface="Corbel" pitchFamily="34" charset="0"/>
              </a:rPr>
              <a:t> amie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. </a:t>
            </a:r>
          </a:p>
        </p:txBody>
      </p:sp>
      <p:grpSp>
        <p:nvGrpSpPr>
          <p:cNvPr id="11" name="Group 78">
            <a:extLst>
              <a:ext uri="{FF2B5EF4-FFF2-40B4-BE49-F238E27FC236}">
                <a16:creationId xmlns:a16="http://schemas.microsoft.com/office/drawing/2014/main" id="{53F1EA48-5BF4-92A8-1470-FDEBBB045A8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284460"/>
            <a:ext cx="4419600" cy="1689100"/>
            <a:chOff x="2544" y="3120"/>
            <a:chExt cx="2448" cy="1064"/>
          </a:xfrm>
        </p:grpSpPr>
        <p:sp>
          <p:nvSpPr>
            <p:cNvPr id="12" name="Text Box 79">
              <a:extLst>
                <a:ext uri="{FF2B5EF4-FFF2-40B4-BE49-F238E27FC236}">
                  <a16:creationId xmlns:a16="http://schemas.microsoft.com/office/drawing/2014/main" id="{72DB9A86-6011-50D3-1241-1A7C5B1CCA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166"/>
              <a:ext cx="220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dirty="0">
                  <a:solidFill>
                    <a:schemeClr val="tx2"/>
                  </a:solidFill>
                  <a:latin typeface="Corbel" pitchFamily="34" charset="0"/>
                </a:rPr>
                <a:t>I </a:t>
              </a:r>
              <a:r>
                <a:rPr lang="en-US" b="1" i="1" dirty="0">
                  <a:solidFill>
                    <a:srgbClr val="0000FF"/>
                  </a:solidFill>
                  <a:latin typeface="Corbel" pitchFamily="34" charset="0"/>
                </a:rPr>
                <a:t>invited </a:t>
              </a:r>
              <a:r>
                <a:rPr lang="en-US" i="1" dirty="0">
                  <a:solidFill>
                    <a:schemeClr val="tx2"/>
                  </a:solidFill>
                  <a:latin typeface="Corbel" pitchFamily="34" charset="0"/>
                </a:rPr>
                <a:t>my friend.</a:t>
              </a:r>
              <a:endParaRPr lang="en-US" dirty="0">
                <a:solidFill>
                  <a:schemeClr val="tx2"/>
                </a:solidFill>
                <a:latin typeface="Corbel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dirty="0">
                  <a:solidFill>
                    <a:schemeClr val="tx2"/>
                  </a:solidFill>
                  <a:latin typeface="Corbel" pitchFamily="34" charset="0"/>
                </a:rPr>
                <a:t>I </a:t>
              </a:r>
              <a:r>
                <a:rPr lang="en-US" b="1" i="1" dirty="0">
                  <a:solidFill>
                    <a:srgbClr val="0000FF"/>
                  </a:solidFill>
                  <a:latin typeface="Corbel" pitchFamily="34" charset="0"/>
                </a:rPr>
                <a:t>have invited</a:t>
              </a:r>
              <a:r>
                <a:rPr lang="en-US" dirty="0">
                  <a:solidFill>
                    <a:srgbClr val="0000FF"/>
                  </a:solidFill>
                  <a:latin typeface="Corbel" pitchFamily="34" charset="0"/>
                </a:rPr>
                <a:t> </a:t>
              </a:r>
              <a:r>
                <a:rPr lang="en-US" i="1" dirty="0">
                  <a:solidFill>
                    <a:schemeClr val="tx2"/>
                  </a:solidFill>
                  <a:latin typeface="Corbel" pitchFamily="34" charset="0"/>
                </a:rPr>
                <a:t>my friend.</a:t>
              </a:r>
              <a:endParaRPr lang="en-US" dirty="0">
                <a:solidFill>
                  <a:schemeClr val="tx2"/>
                </a:solidFill>
                <a:latin typeface="Corbel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dirty="0">
                  <a:solidFill>
                    <a:schemeClr val="tx2"/>
                  </a:solidFill>
                  <a:latin typeface="Corbel" pitchFamily="34" charset="0"/>
                </a:rPr>
                <a:t>I </a:t>
              </a:r>
              <a:r>
                <a:rPr lang="en-US" b="1" i="1" dirty="0">
                  <a:solidFill>
                    <a:srgbClr val="0000FF"/>
                  </a:solidFill>
                  <a:latin typeface="Corbel" pitchFamily="34" charset="0"/>
                </a:rPr>
                <a:t>did invite</a:t>
              </a:r>
              <a:r>
                <a:rPr lang="en-US" b="1" i="1" dirty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i="1" dirty="0">
                  <a:solidFill>
                    <a:schemeClr val="tx2"/>
                  </a:solidFill>
                  <a:latin typeface="Corbel" pitchFamily="34" charset="0"/>
                </a:rPr>
                <a:t>my friend.</a:t>
              </a:r>
              <a:endParaRPr lang="en-US" dirty="0">
                <a:solidFill>
                  <a:schemeClr val="tx2"/>
                </a:solidFill>
                <a:latin typeface="Corbel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chemeClr val="tx2"/>
                </a:solidFill>
                <a:latin typeface="Corbel" pitchFamily="34" charset="0"/>
              </a:endParaRPr>
            </a:p>
          </p:txBody>
        </p:sp>
        <p:sp>
          <p:nvSpPr>
            <p:cNvPr id="13" name="AutoShape 80">
              <a:extLst>
                <a:ext uri="{FF2B5EF4-FFF2-40B4-BE49-F238E27FC236}">
                  <a16:creationId xmlns:a16="http://schemas.microsoft.com/office/drawing/2014/main" id="{05482C1D-DDD5-5C52-9366-6D97581AF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" y="3120"/>
              <a:ext cx="240" cy="816"/>
            </a:xfrm>
            <a:prstGeom prst="leftBrace">
              <a:avLst>
                <a:gd name="adj1" fmla="val 2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15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78ED02BC-5CF8-35A4-5954-60160EC05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09600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Formation of   </a:t>
            </a: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PAST PARTICIPLE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09A9FFA-DB63-30D1-925D-B70CFF19A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47800"/>
            <a:ext cx="5943600" cy="2108269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Replace the _____ of the infinitive by _____.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pitchFamily="34" charset="0"/>
              </a:rPr>
              <a:t>                           </a:t>
            </a:r>
            <a:r>
              <a:rPr lang="en-US" sz="3200" i="1" dirty="0">
                <a:solidFill>
                  <a:schemeClr val="tx2"/>
                </a:solidFill>
                <a:latin typeface="Corbel" pitchFamily="34" charset="0"/>
              </a:rPr>
              <a:t>-er</a:t>
            </a:r>
            <a:r>
              <a:rPr lang="en-US" sz="3200" i="1" dirty="0">
                <a:latin typeface="Corbel" pitchFamily="34" charset="0"/>
              </a:rPr>
              <a:t>	  	        	     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é</a:t>
            </a:r>
          </a:p>
          <a:p>
            <a:pPr>
              <a:spcBef>
                <a:spcPts val="600"/>
              </a:spcBef>
              <a:defRPr/>
            </a:pPr>
            <a:r>
              <a:rPr lang="en-US" sz="3200" i="1" dirty="0">
                <a:solidFill>
                  <a:schemeClr val="tx2"/>
                </a:solidFill>
                <a:latin typeface="Corbel" pitchFamily="34" charset="0"/>
              </a:rPr>
              <a:t>                  -</a:t>
            </a:r>
            <a:r>
              <a:rPr lang="en-US" sz="3200" i="1" dirty="0" err="1">
                <a:solidFill>
                  <a:schemeClr val="tx2"/>
                </a:solidFill>
                <a:latin typeface="Corbel" pitchFamily="34" charset="0"/>
              </a:rPr>
              <a:t>ir</a:t>
            </a:r>
            <a:r>
              <a:rPr lang="en-US" sz="3200" i="1" dirty="0">
                <a:latin typeface="Corbel" pitchFamily="34" charset="0"/>
              </a:rPr>
              <a:t>                              </a:t>
            </a:r>
            <a:r>
              <a:rPr lang="en-US" sz="3200" b="1" dirty="0">
                <a:solidFill>
                  <a:srgbClr val="0000FF"/>
                </a:solidFill>
                <a:latin typeface="Corbel" pitchFamily="34" charset="0"/>
              </a:rPr>
              <a:t>i</a:t>
            </a:r>
            <a:r>
              <a:rPr lang="en-US" sz="3200" dirty="0">
                <a:latin typeface="Corbel" pitchFamily="34" charset="0"/>
              </a:rPr>
              <a:t>             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3200" dirty="0">
                <a:solidFill>
                  <a:schemeClr val="tx2"/>
                </a:solidFill>
                <a:latin typeface="Corbel" pitchFamily="34" charset="0"/>
              </a:rPr>
              <a:t>                  </a:t>
            </a:r>
            <a:r>
              <a:rPr lang="en-US" sz="3200" i="1" dirty="0">
                <a:solidFill>
                  <a:schemeClr val="tx2"/>
                </a:solidFill>
                <a:latin typeface="Corbel" pitchFamily="34" charset="0"/>
              </a:rPr>
              <a:t>-re</a:t>
            </a:r>
            <a:r>
              <a:rPr lang="en-US" sz="3200" i="1" dirty="0">
                <a:latin typeface="Corbel" pitchFamily="34" charset="0"/>
              </a:rPr>
              <a:t>                            </a:t>
            </a:r>
            <a:r>
              <a:rPr lang="en-US" sz="3200" b="1" dirty="0">
                <a:solidFill>
                  <a:srgbClr val="0000FF"/>
                </a:solidFill>
                <a:latin typeface="Corbel" pitchFamily="34" charset="0"/>
              </a:rPr>
              <a:t>u </a:t>
            </a:r>
            <a:r>
              <a:rPr lang="en-US" sz="3200" dirty="0">
                <a:latin typeface="Corbel" pitchFamily="34" charset="0"/>
              </a:rPr>
              <a:t>       </a:t>
            </a:r>
            <a:r>
              <a:rPr lang="en-US" sz="2400" dirty="0">
                <a:latin typeface="Corbel" pitchFamily="34" charset="0"/>
              </a:rPr>
              <a:t>     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F751405B-D440-FF78-EDBA-A53F398FE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3733800"/>
            <a:ext cx="1600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cap="all" dirty="0" err="1">
                <a:solidFill>
                  <a:schemeClr val="tx2"/>
                </a:solidFill>
                <a:latin typeface="Corbel" pitchFamily="34" charset="0"/>
              </a:rPr>
              <a:t>exemples</a:t>
            </a:r>
            <a:r>
              <a:rPr lang="en-US" cap="all" dirty="0">
                <a:solidFill>
                  <a:schemeClr val="tx2"/>
                </a:solidFill>
                <a:latin typeface="Corbel" pitchFamily="34" charset="0"/>
              </a:rPr>
              <a:t>:</a:t>
            </a:r>
          </a:p>
          <a:p>
            <a:pPr algn="r">
              <a:spcBef>
                <a:spcPct val="50000"/>
              </a:spcBef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jouer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louer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choisir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grossir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attendre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vendre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n-US" sz="16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16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7" name="Text Box 35">
            <a:extLst>
              <a:ext uri="{FF2B5EF4-FFF2-40B4-BE49-F238E27FC236}">
                <a16:creationId xmlns:a16="http://schemas.microsoft.com/office/drawing/2014/main" id="{078479D9-AA93-CD24-3669-82B0A32B3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733800"/>
            <a:ext cx="160020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16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joué</a:t>
            </a:r>
            <a:endParaRPr lang="en-US" b="1" i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loué</a:t>
            </a:r>
            <a:endParaRPr lang="en-US" b="1" i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choisi</a:t>
            </a:r>
            <a:endParaRPr lang="en-US" b="1" i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grossi</a:t>
            </a:r>
            <a:endParaRPr lang="en-US" b="1" i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attendu</a:t>
            </a:r>
            <a:endParaRPr lang="en-US" b="1" i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vendu</a:t>
            </a:r>
            <a:endParaRPr lang="en-US" sz="1600" b="1" i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8" name="Text Box 36">
            <a:extLst>
              <a:ext uri="{FF2B5EF4-FFF2-40B4-BE49-F238E27FC236}">
                <a16:creationId xmlns:a16="http://schemas.microsoft.com/office/drawing/2014/main" id="{45190B75-37F2-7AD8-D44F-E86A70CA4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733800"/>
            <a:ext cx="1981200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6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I played</a:t>
            </a:r>
          </a:p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You did rent</a:t>
            </a:r>
          </a:p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He has chosen</a:t>
            </a:r>
          </a:p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We gained weight</a:t>
            </a:r>
          </a:p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You did wait</a:t>
            </a:r>
          </a:p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They have sold</a:t>
            </a:r>
          </a:p>
          <a:p>
            <a:pPr>
              <a:spcBef>
                <a:spcPct val="50000"/>
              </a:spcBef>
            </a:pP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9" name="Text Box 37">
            <a:extLst>
              <a:ext uri="{FF2B5EF4-FFF2-40B4-BE49-F238E27FC236}">
                <a16:creationId xmlns:a16="http://schemas.microsoft.com/office/drawing/2014/main" id="{7C7FC4FC-F8BD-E29E-EEA7-9E9AD421C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733800"/>
            <a:ext cx="1981200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16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J’</a:t>
            </a:r>
            <a:r>
              <a:rPr lang="en-US" dirty="0" err="1">
                <a:solidFill>
                  <a:srgbClr val="0000FF"/>
                </a:solidFill>
                <a:latin typeface="Corbel" pitchFamily="34" charset="0"/>
              </a:rPr>
              <a:t>ai</a:t>
            </a:r>
            <a:r>
              <a:rPr lang="en-US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joué</a:t>
            </a:r>
            <a:endParaRPr lang="en-US" b="1" i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rbel" pitchFamily="34" charset="0"/>
              </a:rPr>
              <a:t>as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loué</a:t>
            </a:r>
            <a:endParaRPr lang="en-US" b="1" i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Il </a:t>
            </a:r>
            <a:r>
              <a:rPr lang="en-US" dirty="0">
                <a:solidFill>
                  <a:srgbClr val="0000FF"/>
                </a:solidFill>
                <a:latin typeface="Corbel" pitchFamily="34" charset="0"/>
              </a:rPr>
              <a:t>a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choisi</a:t>
            </a:r>
            <a:endParaRPr lang="en-US" b="1" i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Nous </a:t>
            </a:r>
            <a:r>
              <a:rPr lang="en-US" dirty="0" err="1">
                <a:solidFill>
                  <a:srgbClr val="0000FF"/>
                </a:solidFill>
                <a:latin typeface="Corbel" pitchFamily="34" charset="0"/>
              </a:rPr>
              <a:t>avons</a:t>
            </a:r>
            <a:r>
              <a:rPr lang="en-US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grossi</a:t>
            </a:r>
            <a:endParaRPr lang="en-US" b="1" i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rbel" pitchFamily="34" charset="0"/>
              </a:rPr>
              <a:t>avez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attendu</a:t>
            </a:r>
            <a:endParaRPr lang="en-US" b="1" i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Ils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rbel" pitchFamily="34" charset="0"/>
              </a:rPr>
              <a:t>ont</a:t>
            </a:r>
            <a:r>
              <a:rPr lang="en-US" dirty="0">
                <a:solidFill>
                  <a:srgbClr val="8A8AE7"/>
                </a:solidFill>
                <a:latin typeface="Corbel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Corbel" pitchFamily="34" charset="0"/>
              </a:rPr>
              <a:t>vendu</a:t>
            </a:r>
            <a:endParaRPr lang="en-US" b="1" i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US" sz="1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3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>
            <a:extLst>
              <a:ext uri="{FF2B5EF4-FFF2-40B4-BE49-F238E27FC236}">
                <a16:creationId xmlns:a16="http://schemas.microsoft.com/office/drawing/2014/main" id="{42EEE7D1-D92A-5FA3-3E44-269BE58C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010400" cy="695106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Formation of  </a:t>
            </a: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IRREGULAR</a:t>
            </a:r>
            <a:r>
              <a:rPr lang="en-US" sz="2800" dirty="0">
                <a:solidFill>
                  <a:srgbClr val="0000FF"/>
                </a:solidFill>
                <a:latin typeface="Corbel" pitchFamily="34" charset="0"/>
              </a:rPr>
              <a:t> past participle</a:t>
            </a:r>
            <a:endParaRPr lang="en-US" altLang="en-US" sz="28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4DE2BDCC-4182-B26D-F3F7-7500B1F34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1844378"/>
            <a:ext cx="226695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apprendre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avoir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	 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boire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	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comprendre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courrir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être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faire	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pleuvoir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EDFB579-A2B1-AE53-B7A7-47587BA56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882478"/>
            <a:ext cx="213360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prendre	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surprendre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boire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	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il faut	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orbel" pitchFamily="34" charset="0"/>
              </a:rPr>
              <a:t>il y a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4693BEC1-1086-E853-BDD9-3FA50E7B5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2" y="1872341"/>
            <a:ext cx="1333498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appris</a:t>
            </a:r>
            <a:endParaRPr lang="en-US" sz="2400" b="1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eu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bu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compris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courru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été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fait</a:t>
            </a: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plu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7659EE60-8997-0F30-C0D5-96048A1DD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882478"/>
            <a:ext cx="137160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pris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surpris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bu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il a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fallu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il y a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eu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>
            <a:extLst>
              <a:ext uri="{FF2B5EF4-FFF2-40B4-BE49-F238E27FC236}">
                <a16:creationId xmlns:a16="http://schemas.microsoft.com/office/drawing/2014/main" id="{42EEE7D1-D92A-5FA3-3E44-269BE58C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010400" cy="695106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Passé  </a:t>
            </a:r>
            <a:r>
              <a:rPr lang="en-US" sz="2800" dirty="0" err="1">
                <a:solidFill>
                  <a:schemeClr val="tx2"/>
                </a:solidFill>
                <a:latin typeface="Corbel" pitchFamily="34" charset="0"/>
              </a:rPr>
              <a:t>composé</a:t>
            </a: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: </a:t>
            </a:r>
            <a:r>
              <a:rPr lang="en-US" sz="2800" dirty="0" err="1">
                <a:solidFill>
                  <a:schemeClr val="tx2"/>
                </a:solidFill>
                <a:latin typeface="Corbel" pitchFamily="34" charset="0"/>
              </a:rPr>
              <a:t>forme</a:t>
            </a:r>
            <a:r>
              <a:rPr lang="en-US" sz="28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N</a:t>
            </a:r>
            <a:r>
              <a:rPr lang="en-US" sz="2800" b="1" dirty="0">
                <a:solidFill>
                  <a:srgbClr val="FF0000"/>
                </a:solidFill>
                <a:latin typeface="Corbel"/>
              </a:rPr>
              <a:t>É</a:t>
            </a:r>
            <a:r>
              <a:rPr lang="en-US" sz="2800" b="1" dirty="0">
                <a:solidFill>
                  <a:srgbClr val="FF0000"/>
                </a:solidFill>
                <a:latin typeface="Corbel" pitchFamily="34" charset="0"/>
              </a:rPr>
              <a:t>GATIVE</a:t>
            </a:r>
          </a:p>
        </p:txBody>
      </p:sp>
      <p:graphicFrame>
        <p:nvGraphicFramePr>
          <p:cNvPr id="2" name="Group 74">
            <a:extLst>
              <a:ext uri="{FF2B5EF4-FFF2-40B4-BE49-F238E27FC236}">
                <a16:creationId xmlns:a16="http://schemas.microsoft.com/office/drawing/2014/main" id="{92BDF290-41A2-5A74-AE26-556B2FA765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814697"/>
              </p:ext>
            </p:extLst>
          </p:nvPr>
        </p:nvGraphicFramePr>
        <p:xfrm>
          <a:off x="1524000" y="1752600"/>
          <a:ext cx="6705600" cy="3962400"/>
        </p:xfrm>
        <a:graphic>
          <a:graphicData uri="http://schemas.openxmlformats.org/drawingml/2006/table">
            <a:tbl>
              <a:tblPr/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91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                   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Present of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avoir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 + 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PAST PARTICIPLE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                                 (negative)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  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visité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Box 73">
            <a:extLst>
              <a:ext uri="{FF2B5EF4-FFF2-40B4-BE49-F238E27FC236}">
                <a16:creationId xmlns:a16="http://schemas.microsoft.com/office/drawing/2014/main" id="{22A2215C-91E9-3F0B-333A-EABFB9DA7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85330"/>
            <a:ext cx="3343275" cy="28281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25000"/>
              </a:lnSpc>
              <a:defRPr/>
            </a:pPr>
            <a:r>
              <a:rPr lang="en-US" sz="2400" dirty="0">
                <a:latin typeface="Corbel" pitchFamily="34" charset="0"/>
              </a:rPr>
              <a:t>                  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je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</a:p>
          <a:p>
            <a:pPr algn="r">
              <a:lnSpc>
                <a:spcPct val="125000"/>
              </a:lnSpc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               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</a:p>
          <a:p>
            <a:pPr algn="r">
              <a:lnSpc>
                <a:spcPct val="125000"/>
              </a:lnSpc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 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il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/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elle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/ on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</a:p>
          <a:p>
            <a:pPr algn="r">
              <a:lnSpc>
                <a:spcPct val="125000"/>
              </a:lnSpc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              nous 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avons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</a:p>
          <a:p>
            <a:pPr algn="r">
              <a:lnSpc>
                <a:spcPct val="125000"/>
              </a:lnSpc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             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avez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</a:p>
          <a:p>
            <a:pPr algn="r">
              <a:lnSpc>
                <a:spcPct val="125000"/>
              </a:lnSpc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      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ils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/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elles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ont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pas</a:t>
            </a:r>
            <a:endParaRPr lang="en-US" sz="1600" b="1" dirty="0">
              <a:solidFill>
                <a:srgbClr val="FF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2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4348</TotalTime>
  <Words>1122</Words>
  <Application>Microsoft Office PowerPoint</Application>
  <PresentationFormat>On-screen Show (4:3)</PresentationFormat>
  <Paragraphs>294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Comic Sans MS</vt:lpstr>
      <vt:lpstr>Corbel</vt:lpstr>
      <vt:lpstr>Times New Roman</vt:lpstr>
      <vt:lpstr>Wingdings</vt:lpstr>
      <vt:lpstr>Echo</vt:lpstr>
      <vt:lpstr>L’adjectif démonstratif CE</vt:lpstr>
      <vt:lpstr>L’adjectif démonstratif CE</vt:lpstr>
      <vt:lpstr>L’adjectif démonstratif CE</vt:lpstr>
      <vt:lpstr>PowerPoint Presentation</vt:lpstr>
      <vt:lpstr>Le passé composé avec avoir</vt:lpstr>
      <vt:lpstr>PowerPoint Presentation</vt:lpstr>
      <vt:lpstr>PowerPoint Presentation</vt:lpstr>
      <vt:lpstr>Formation of  IRREGULAR past participle</vt:lpstr>
      <vt:lpstr>Passé  composé: forme NÉGATIVE</vt:lpstr>
      <vt:lpstr>Passé  composé: forme NÉGATIVE</vt:lpstr>
      <vt:lpstr>Les QUESTIONS au passé  composé</vt:lpstr>
      <vt:lpstr>Les QUESTIONS au passé  composé</vt:lpstr>
      <vt:lpstr>Les ADVERBS au passé  composé</vt:lpstr>
      <vt:lpstr>PowerPoint Presentation</vt:lpstr>
    </vt:vector>
  </TitlesOfParts>
  <Company>FCBOE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182</cp:revision>
  <dcterms:created xsi:type="dcterms:W3CDTF">2006-10-11T19:03:17Z</dcterms:created>
  <dcterms:modified xsi:type="dcterms:W3CDTF">2022-11-05T15:59:26Z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2022-10-04T15:08:36Z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93a806ce-8ab9-46ea-b8f6-010d9c459c68</vt:lpwstr>
  </property>
  <property fmtid="{D5CDD505-2E9C-101B-9397-08002B2CF9AE}" pid="8" name="MSIP_Label_0ee3c538-ec52-435f-ae58-017644bd9513_ContentBits">
    <vt:lpwstr>0</vt:lpwstr>
  </property>
</Properties>
</file>