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6"/>
  </p:notesMasterIdLst>
  <p:sldIdLst>
    <p:sldId id="289" r:id="rId2"/>
    <p:sldId id="321" r:id="rId3"/>
    <p:sldId id="290" r:id="rId4"/>
    <p:sldId id="295" r:id="rId5"/>
    <p:sldId id="296" r:id="rId6"/>
    <p:sldId id="319" r:id="rId7"/>
    <p:sldId id="314" r:id="rId8"/>
    <p:sldId id="315" r:id="rId9"/>
    <p:sldId id="316" r:id="rId10"/>
    <p:sldId id="317" r:id="rId11"/>
    <p:sldId id="313" r:id="rId12"/>
    <p:sldId id="312" r:id="rId13"/>
    <p:sldId id="311" r:id="rId14"/>
    <p:sldId id="318" r:id="rId15"/>
  </p:sldIdLst>
  <p:sldSz cx="9144000" cy="6858000" type="screen4x3"/>
  <p:notesSz cx="6881813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anose="030F0702030302020204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773" autoAdjust="0"/>
  </p:normalViewPr>
  <p:slideViewPr>
    <p:cSldViewPr>
      <p:cViewPr varScale="1">
        <p:scale>
          <a:sx n="62" d="100"/>
          <a:sy n="62" d="100"/>
        </p:scale>
        <p:origin x="1400" y="4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7313" y="0"/>
            <a:ext cx="2982912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7035732-CE5B-4AA3-8067-C5B46D2257F9}" type="datetimeFigureOut">
              <a:rPr lang="en-US"/>
              <a:pPr>
                <a:defRPr/>
              </a:pPr>
              <a:t>10/4/2021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975" y="4416425"/>
            <a:ext cx="55054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82913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7313" y="8829675"/>
            <a:ext cx="2982912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EC3444C-FDC7-4B44-9E37-9D6E3968E9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563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41850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840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99463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4368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31357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78622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52816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fld id="{BF804D4F-86AF-4269-8059-871E500C7F75}" type="slidenum">
              <a:rPr lang="en-US" altLang="en-US" smtClean="0"/>
              <a:pPr/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59738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1905000" y="1219200"/>
            <a:ext cx="0" cy="2057400"/>
          </a:xfrm>
          <a:prstGeom prst="line">
            <a:avLst/>
          </a:prstGeom>
          <a:noFill/>
          <a:ln w="34925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163513" y="2103438"/>
            <a:ext cx="347662" cy="347662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739775" y="2105025"/>
            <a:ext cx="349250" cy="347663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1317625" y="2105025"/>
            <a:ext cx="347663" cy="347663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33600" y="1371600"/>
            <a:ext cx="6477000" cy="17526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733800"/>
            <a:ext cx="6477000" cy="19812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086600" y="6248400"/>
            <a:ext cx="1524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8100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2209800" y="6248400"/>
            <a:ext cx="12192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7E25C4-178E-4F7B-A5FE-C1E2ABAECA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1015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76DE71-9A55-4631-8CA6-FEF05F2D3A7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0556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90500"/>
            <a:ext cx="1752600" cy="5829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190500"/>
            <a:ext cx="5105400" cy="582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3AF5A-7AB4-4DE6-8652-BAF35B28D43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025764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04143E-6A1C-42EF-82D5-E883657FA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8406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910AD-2C44-40A3-AAD4-832B9C09C8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3472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2350A5-B7C8-44B2-A3B9-17D0D2AAA3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4673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7B9D7-C6DF-44C8-ADE4-B77F30F7227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59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9D60C-2701-4C30-9414-A5CA9E9D44F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862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2725EF-1395-4B60-BE3B-EEB6F6E78F7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935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4BB89D-FE9E-4D51-97B7-60D739BBC9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21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689FB-607D-47D0-8E8F-976A999F99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97966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89467-51DE-483D-B132-4069942DEC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22479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0" y="190500"/>
            <a:ext cx="7010400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1905000"/>
            <a:ext cx="7010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6E859F3-C4CF-4C26-ADFD-7AF0DCD135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2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3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1034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algn="ctr" eaLnBrk="1" hangingPunct="1">
              <a:defRPr/>
            </a:pPr>
            <a:endParaRPr lang="en-US" altLang="en-US" sz="240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1" r:id="rId1"/>
    <p:sldLayoutId id="2147483910" r:id="rId2"/>
    <p:sldLayoutId id="2147483911" r:id="rId3"/>
    <p:sldLayoutId id="2147483912" r:id="rId4"/>
    <p:sldLayoutId id="2147483913" r:id="rId5"/>
    <p:sldLayoutId id="2147483914" r:id="rId6"/>
    <p:sldLayoutId id="2147483915" r:id="rId7"/>
    <p:sldLayoutId id="2147483916" r:id="rId8"/>
    <p:sldLayoutId id="2147483917" r:id="rId9"/>
    <p:sldLayoutId id="2147483918" r:id="rId10"/>
    <p:sldLayoutId id="2147483919" r:id="rId11"/>
    <p:sldLayoutId id="2147483920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0000"/>
        <a:buFont typeface="Wingdings" panose="05000000000000000000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anose="05000000000000000000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7620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Les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verbes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/ </a:t>
            </a:r>
            <a:r>
              <a:rPr lang="en-US" alt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>RECIPROCAL   VERBS</a:t>
            </a: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1447800" y="1799590"/>
            <a:ext cx="7620000" cy="3836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Express a SHARED action between two or more people or things</a:t>
            </a:r>
          </a:p>
          <a:p>
            <a:pPr>
              <a:spcBef>
                <a:spcPts val="600"/>
              </a:spcBef>
              <a:defRPr/>
            </a:pPr>
            <a:endParaRPr lang="en-US" sz="2400" dirty="0">
              <a:solidFill>
                <a:schemeClr val="tx2"/>
              </a:solidFill>
              <a:latin typeface="Corbel" pitchFamily="34" charset="0"/>
            </a:endParaRP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Alain et Diane 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se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rbel" pitchFamily="34" charset="0"/>
              </a:rPr>
              <a:t>regardent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.	</a:t>
            </a:r>
            <a:r>
              <a:rPr lang="en-US" sz="2400" i="1" dirty="0">
                <a:solidFill>
                  <a:schemeClr val="tx2"/>
                </a:solidFill>
                <a:latin typeface="Corbel" pitchFamily="34" charset="0"/>
              </a:rPr>
              <a:t>   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Alain and Diane </a:t>
            </a:r>
            <a:r>
              <a:rPr lang="en-US" sz="2000" i="1" dirty="0">
                <a:solidFill>
                  <a:srgbClr val="0000FF"/>
                </a:solidFill>
                <a:latin typeface="Corbel" pitchFamily="34" charset="0"/>
              </a:rPr>
              <a:t>look at each other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.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Nous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nous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rbel" pitchFamily="34" charset="0"/>
              </a:rPr>
              <a:t>téléphonons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. 	</a:t>
            </a:r>
            <a:r>
              <a:rPr lang="en-US" sz="2800" i="1" dirty="0">
                <a:solidFill>
                  <a:schemeClr val="tx2"/>
                </a:solidFill>
                <a:latin typeface="Corbel" pitchFamily="34" charset="0"/>
              </a:rPr>
              <a:t>  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We call </a:t>
            </a:r>
            <a:r>
              <a:rPr lang="en-US" sz="2000" i="1" dirty="0">
                <a:solidFill>
                  <a:srgbClr val="0000FF"/>
                </a:solidFill>
                <a:latin typeface="Corbel" pitchFamily="34" charset="0"/>
              </a:rPr>
              <a:t>each other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dirty="0" err="1">
                <a:solidFill>
                  <a:schemeClr val="tx2"/>
                </a:solidFill>
                <a:latin typeface="Corbel" pitchFamily="34" charset="0"/>
              </a:rPr>
              <a:t>Vous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Corbel" pitchFamily="34" charset="0"/>
              </a:rPr>
              <a:t>vous</a:t>
            </a:r>
            <a:r>
              <a:rPr lang="en-US" sz="2400" b="1" dirty="0">
                <a:solidFill>
                  <a:srgbClr val="0000FF"/>
                </a:solidFill>
                <a:latin typeface="Corbel" pitchFamily="34" charset="0"/>
              </a:rPr>
              <a:t> </a:t>
            </a:r>
            <a:r>
              <a:rPr lang="en-US" sz="2400" dirty="0" err="1">
                <a:solidFill>
                  <a:schemeClr val="tx2"/>
                </a:solidFill>
                <a:latin typeface="Corbel" pitchFamily="34" charset="0"/>
              </a:rPr>
              <a:t>voyez</a:t>
            </a: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. </a:t>
            </a:r>
            <a:r>
              <a:rPr lang="en-US" sz="2400" i="1" dirty="0">
                <a:solidFill>
                  <a:schemeClr val="tx2"/>
                </a:solidFill>
                <a:latin typeface="Corbel" pitchFamily="34" charset="0"/>
              </a:rPr>
              <a:t>	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	  You see </a:t>
            </a:r>
            <a:r>
              <a:rPr lang="en-US" sz="2000" i="1" dirty="0">
                <a:solidFill>
                  <a:srgbClr val="0000FF"/>
                </a:solidFill>
                <a:latin typeface="Corbel" pitchFamily="34" charset="0"/>
              </a:rPr>
              <a:t>each other</a:t>
            </a:r>
            <a:r>
              <a:rPr lang="en-US" sz="2000" i="1" dirty="0">
                <a:solidFill>
                  <a:schemeClr val="tx2"/>
                </a:solidFill>
                <a:latin typeface="Corbel" pitchFamily="34" charset="0"/>
              </a:rPr>
              <a:t>. </a:t>
            </a:r>
          </a:p>
          <a:p>
            <a:pPr>
              <a:lnSpc>
                <a:spcPct val="150000"/>
              </a:lnSpc>
              <a:spcBef>
                <a:spcPts val="600"/>
              </a:spcBef>
              <a:defRPr/>
            </a:pPr>
            <a:r>
              <a:rPr lang="en-US" sz="2400" dirty="0">
                <a:solidFill>
                  <a:schemeClr val="tx2"/>
                </a:solidFill>
                <a:latin typeface="Corbel" pitchFamily="34" charset="0"/>
              </a:rPr>
              <a:t>	</a:t>
            </a:r>
            <a:endParaRPr lang="en-US" sz="2000" i="1" dirty="0">
              <a:solidFill>
                <a:schemeClr val="accent2">
                  <a:lumMod val="50000"/>
                </a:schemeClr>
              </a:solidFill>
              <a:latin typeface="Corbel" pitchFamily="3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447800" y="5392003"/>
            <a:ext cx="72390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The pronoun in blue means “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(to) each other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” or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“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(to) one another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4006222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0325" y="5576549"/>
            <a:ext cx="385053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se quitter</a:t>
            </a:r>
            <a:endParaRPr lang="en-US" alt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4400" y="5576549"/>
            <a:ext cx="37338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quitter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quelqu’un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7174" name="Picture 6" descr="Businesswoman waving goodbye at airport — Stock Photo © michaeljung  #27331229">
            <a:extLst>
              <a:ext uri="{FF2B5EF4-FFF2-40B4-BE49-F238E27FC236}">
                <a16:creationId xmlns:a16="http://schemas.microsoft.com/office/drawing/2014/main" id="{CB87BAEA-24B2-4305-8D67-3E41C038C4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065" y="1905000"/>
            <a:ext cx="2541070" cy="381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How to Say Hello in Swedish: Guide to Swedish Greetings">
            <a:extLst>
              <a:ext uri="{FF2B5EF4-FFF2-40B4-BE49-F238E27FC236}">
                <a16:creationId xmlns:a16="http://schemas.microsoft.com/office/drawing/2014/main" id="{3EBB2A27-40F7-4F24-8C42-30F11E142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095" y="2001844"/>
            <a:ext cx="3714761" cy="371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9819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1769136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pic>
        <p:nvPicPr>
          <p:cNvPr id="3076" name="Picture 4" descr="Image result for je m'appel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022475"/>
            <a:ext cx="3806825" cy="3806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626429" y="5576549"/>
            <a:ext cx="1620765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s’appeler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942524" y="5621712"/>
            <a:ext cx="1575047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s’appeler</a:t>
            </a:r>
            <a:endParaRPr lang="en-US" alt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3078" name="Picture 6" descr="See-n-speak: Video calling apps">
            <a:extLst>
              <a:ext uri="{FF2B5EF4-FFF2-40B4-BE49-F238E27FC236}">
                <a16:creationId xmlns:a16="http://schemas.microsoft.com/office/drawing/2014/main" id="{B0D3A435-733C-4C84-B69D-623ED3E609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00" r="14000"/>
          <a:stretch/>
        </p:blipFill>
        <p:spPr bwMode="auto">
          <a:xfrm>
            <a:off x="4623412" y="2362200"/>
            <a:ext cx="3965575" cy="3042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178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1760458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40307" y="5576548"/>
            <a:ext cx="1920719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regarder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782975" y="5576549"/>
            <a:ext cx="1992853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regarder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052" name="Picture 4" descr="Give yourself a big hug&quot; - The art of loving-kindness and compassion for  yourself: January 2014">
            <a:extLst>
              <a:ext uri="{FF2B5EF4-FFF2-40B4-BE49-F238E27FC236}">
                <a16:creationId xmlns:a16="http://schemas.microsoft.com/office/drawing/2014/main" id="{F0251231-40F1-4171-AD8A-C3D3F64914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05" r="17283"/>
          <a:stretch/>
        </p:blipFill>
        <p:spPr bwMode="auto">
          <a:xfrm>
            <a:off x="4729620" y="2023724"/>
            <a:ext cx="3763467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Facing Each Other Images, Stock Photos &amp; Vectors | Shutterstock">
            <a:extLst>
              <a:ext uri="{FF2B5EF4-FFF2-40B4-BE49-F238E27FC236}">
                <a16:creationId xmlns:a16="http://schemas.microsoft.com/office/drawing/2014/main" id="{FCED143A-FDD2-4E61-BDF6-6D7F5EE2CBA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26" r="6923" b="7143"/>
          <a:stretch/>
        </p:blipFill>
        <p:spPr bwMode="auto">
          <a:xfrm>
            <a:off x="442223" y="2269475"/>
            <a:ext cx="4049905" cy="3290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21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8401082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26" name="Rectangle 25"/>
          <p:cNvSpPr>
            <a:spLocks noChangeArrowheads="1"/>
          </p:cNvSpPr>
          <p:nvPr/>
        </p:nvSpPr>
        <p:spPr bwMode="auto">
          <a:xfrm>
            <a:off x="1253188" y="5576549"/>
            <a:ext cx="18288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s’aimer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5782975" y="5576549"/>
            <a:ext cx="134665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s’aimer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2" descr="s'aimer soi-même – Extra! … tes restes">
            <a:extLst>
              <a:ext uri="{FF2B5EF4-FFF2-40B4-BE49-F238E27FC236}">
                <a16:creationId xmlns:a16="http://schemas.microsoft.com/office/drawing/2014/main" id="{9636C023-1B82-46E4-B5C0-31325307741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78" r="22337"/>
          <a:stretch/>
        </p:blipFill>
        <p:spPr bwMode="auto">
          <a:xfrm>
            <a:off x="4742302" y="2147549"/>
            <a:ext cx="38481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he Richard and Mildred Loving Story - Biography">
            <a:extLst>
              <a:ext uri="{FF2B5EF4-FFF2-40B4-BE49-F238E27FC236}">
                <a16:creationId xmlns:a16="http://schemas.microsoft.com/office/drawing/2014/main" id="{75977EA2-DD8C-4042-906A-FA9926FD5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6" y="2388055"/>
            <a:ext cx="4002129" cy="268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5031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524000" y="685800"/>
            <a:ext cx="571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Corbel" panose="020B0503020204020204" pitchFamily="34" charset="0"/>
              </a:rPr>
              <a:t>Pratiquons</a:t>
            </a:r>
            <a:r>
              <a:rPr lang="en-US" altLang="en-US" sz="2400" dirty="0">
                <a:latin typeface="Corbel" panose="020B0503020204020204" pitchFamily="34" charset="0"/>
              </a:rPr>
              <a:t> les </a:t>
            </a:r>
            <a:r>
              <a:rPr lang="en-US" altLang="en-US" sz="2400" dirty="0" err="1">
                <a:latin typeface="Corbel" panose="020B0503020204020204" pitchFamily="34" charset="0"/>
              </a:rPr>
              <a:t>verbes</a:t>
            </a:r>
            <a:r>
              <a:rPr lang="en-US" altLang="en-US" sz="2400" dirty="0">
                <a:latin typeface="Corbel" panose="020B0503020204020204" pitchFamily="34" charset="0"/>
              </a:rPr>
              <a:t> </a:t>
            </a:r>
            <a:r>
              <a:rPr lang="en-US" altLang="en-US" sz="2400" b="1" i="1" dirty="0" err="1">
                <a:solidFill>
                  <a:srgbClr val="0000FF"/>
                </a:solidFill>
                <a:latin typeface="Corbel" panose="020B0503020204020204" pitchFamily="34" charset="0"/>
              </a:rPr>
              <a:t>réfléchis</a:t>
            </a:r>
            <a:r>
              <a:rPr lang="en-US" altLang="en-US" sz="2400" dirty="0">
                <a:solidFill>
                  <a:srgbClr val="0000FF"/>
                </a:solidFill>
                <a:latin typeface="Corbel" panose="020B0503020204020204" pitchFamily="34" charset="0"/>
              </a:rPr>
              <a:t>…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76200" y="1616075"/>
            <a:ext cx="3868882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They love each other.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Pierre and Paul look at each other.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We call each other right away.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You get along well.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Why are you looking at each other?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We are going to meet each other later.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 girls are going to write each other.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 friends helped each other.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We met each other at the party.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We gave each other some money.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They tell each other everything.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You are going to see each other tomorrow.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We don’t get along well!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They kiss each other when they see each other. </a:t>
            </a: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2"/>
              </a:solidFill>
              <a:latin typeface="Comic Sans MS" panose="030F0702030302020204" pitchFamily="66" charset="0"/>
            </a:endParaRPr>
          </a:p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endParaRPr lang="en-US" altLang="en-US" sz="1600" dirty="0">
              <a:solidFill>
                <a:schemeClr val="bg2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4267200" y="1644650"/>
            <a:ext cx="3733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solidFill>
                  <a:schemeClr val="tx1"/>
                </a:solidFill>
                <a:latin typeface="Corbel" panose="020B0503020204020204" pitchFamily="34" charset="0"/>
              </a:rPr>
              <a:t>Ils</a:t>
            </a: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 ………………………………. 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4267200" y="1981200"/>
            <a:ext cx="45720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rbel" panose="020B0503020204020204" pitchFamily="34" charset="0"/>
              </a:rPr>
              <a:t>Pierre et Paul </a:t>
            </a: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……………………………………....  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267200" y="2362200"/>
            <a:ext cx="434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rbel" panose="020B0503020204020204" pitchFamily="34" charset="0"/>
              </a:rPr>
              <a:t>Nous ……………………………..</a:t>
            </a: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. tout de suite.  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4267200" y="2743200"/>
            <a:ext cx="43434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Vous</a:t>
            </a:r>
            <a:r>
              <a:rPr lang="en-US" altLang="en-US" sz="1600" dirty="0">
                <a:latin typeface="Corbel" panose="020B0503020204020204" pitchFamily="34" charset="0"/>
              </a:rPr>
              <a:t> ……………………………. bien.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4267200" y="3124200"/>
            <a:ext cx="4343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Pourquoi</a:t>
            </a:r>
            <a:r>
              <a:rPr lang="en-US" altLang="en-US" sz="1600" dirty="0">
                <a:latin typeface="Corbel" panose="020B0503020204020204" pitchFamily="34" charset="0"/>
              </a:rPr>
              <a:t>  ……………..</a:t>
            </a: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..................................?  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4267200" y="347345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Nous ……………………………………… plus tard.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0" name="Text Box 12"/>
          <p:cNvSpPr txBox="1">
            <a:spLocks noChangeArrowheads="1"/>
          </p:cNvSpPr>
          <p:nvPr/>
        </p:nvSpPr>
        <p:spPr bwMode="auto">
          <a:xfrm>
            <a:off x="4267200" y="38100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Les filles …………………………………….. 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4267200" y="4191000"/>
            <a:ext cx="48768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Les </a:t>
            </a:r>
            <a:r>
              <a:rPr lang="en-US" altLang="en-US" sz="1600" dirty="0" err="1">
                <a:solidFill>
                  <a:schemeClr val="tx1"/>
                </a:solidFill>
                <a:latin typeface="Corbel" panose="020B0503020204020204" pitchFamily="34" charset="0"/>
              </a:rPr>
              <a:t>amis</a:t>
            </a:r>
            <a:r>
              <a:rPr lang="en-US" altLang="en-US" sz="1600" dirty="0">
                <a:solidFill>
                  <a:schemeClr val="tx1"/>
                </a:solidFill>
                <a:latin typeface="Corbel" panose="020B0503020204020204" pitchFamily="34" charset="0"/>
              </a:rPr>
              <a:t>  ……………………………………..  </a:t>
            </a:r>
          </a:p>
        </p:txBody>
      </p: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4267200" y="4572000"/>
            <a:ext cx="4572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 dirty="0">
                <a:solidFill>
                  <a:schemeClr val="tx2"/>
                </a:solidFill>
                <a:latin typeface="Corbel" pitchFamily="34" charset="0"/>
              </a:rPr>
              <a:t>Nous ……………………………..…………….. à la fete.</a:t>
            </a:r>
            <a:endParaRPr lang="en-US" sz="1600" dirty="0">
              <a:latin typeface="Corbel" pitchFamily="34" charset="0"/>
            </a:endParaRPr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4267200" y="487680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rbel" panose="020B0503020204020204" pitchFamily="34" charset="0"/>
              </a:rPr>
              <a:t>On ……………………………… de </a:t>
            </a:r>
            <a:r>
              <a:rPr lang="en-US" altLang="en-US" sz="1600" dirty="0" err="1">
                <a:latin typeface="Corbel" panose="020B0503020204020204" pitchFamily="34" charset="0"/>
              </a:rPr>
              <a:t>l’argent</a:t>
            </a:r>
            <a:r>
              <a:rPr lang="en-US" altLang="en-US" sz="1600" dirty="0">
                <a:latin typeface="Corbel" panose="020B0503020204020204" pitchFamily="34" charset="0"/>
              </a:rPr>
              <a:t>.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 Box 16"/>
          <p:cNvSpPr txBox="1">
            <a:spLocks noChangeArrowheads="1"/>
          </p:cNvSpPr>
          <p:nvPr/>
        </p:nvSpPr>
        <p:spPr bwMode="auto">
          <a:xfrm>
            <a:off x="4267200" y="5257800"/>
            <a:ext cx="47244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Elles</a:t>
            </a:r>
            <a:r>
              <a:rPr lang="en-US" altLang="en-US" sz="1600" dirty="0">
                <a:latin typeface="Corbel" panose="020B0503020204020204" pitchFamily="34" charset="0"/>
              </a:rPr>
              <a:t>…………………... tout.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4267200" y="5607050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Vous</a:t>
            </a:r>
            <a:r>
              <a:rPr lang="en-US" altLang="en-US" sz="1600" dirty="0">
                <a:latin typeface="Corbel" panose="020B0503020204020204" pitchFamily="34" charset="0"/>
              </a:rPr>
              <a:t>  …………………………..…..  </a:t>
            </a:r>
            <a:r>
              <a:rPr lang="en-US" altLang="en-US" sz="1600" dirty="0" err="1">
                <a:latin typeface="Corbel" panose="020B0503020204020204" pitchFamily="34" charset="0"/>
              </a:rPr>
              <a:t>demain</a:t>
            </a:r>
            <a:r>
              <a:rPr lang="en-US" altLang="en-US" sz="1600" dirty="0">
                <a:latin typeface="Corbel" panose="020B0503020204020204" pitchFamily="34" charset="0"/>
              </a:rPr>
              <a:t>.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14900" y="1595439"/>
            <a:ext cx="1371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s’aiment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Text Box 18"/>
          <p:cNvSpPr txBox="1">
            <a:spLocks noChangeArrowheads="1"/>
          </p:cNvSpPr>
          <p:nvPr/>
        </p:nvSpPr>
        <p:spPr bwMode="auto">
          <a:xfrm>
            <a:off x="4267200" y="6367046"/>
            <a:ext cx="44958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 err="1">
                <a:latin typeface="Corbel" panose="020B0503020204020204" pitchFamily="34" charset="0"/>
              </a:rPr>
              <a:t>Ils</a:t>
            </a:r>
            <a:r>
              <a:rPr lang="en-US" altLang="en-US" sz="1600" dirty="0">
                <a:latin typeface="Corbel" panose="020B0503020204020204" pitchFamily="34" charset="0"/>
              </a:rPr>
              <a:t> …………………………. </a:t>
            </a:r>
            <a:r>
              <a:rPr lang="en-US" altLang="en-US" sz="1600" dirty="0" err="1">
                <a:latin typeface="Corbel" panose="020B0503020204020204" pitchFamily="34" charset="0"/>
              </a:rPr>
              <a:t>quand</a:t>
            </a:r>
            <a:r>
              <a:rPr lang="en-US" altLang="en-US" sz="1600" dirty="0">
                <a:latin typeface="Corbel" panose="020B0503020204020204" pitchFamily="34" charset="0"/>
              </a:rPr>
              <a:t> </a:t>
            </a:r>
            <a:r>
              <a:rPr lang="en-US" altLang="en-US" sz="1600" dirty="0" err="1">
                <a:latin typeface="Corbel" panose="020B0503020204020204" pitchFamily="34" charset="0"/>
              </a:rPr>
              <a:t>ils</a:t>
            </a:r>
            <a:r>
              <a:rPr lang="en-US" altLang="en-US" sz="1600" dirty="0">
                <a:latin typeface="Corbel" panose="020B0503020204020204" pitchFamily="34" charset="0"/>
              </a:rPr>
              <a:t> ……………………….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5600700" y="1946891"/>
            <a:ext cx="17526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regardent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4838700" y="2297113"/>
            <a:ext cx="20193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nous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téléphonons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4876800" y="2678113"/>
            <a:ext cx="1828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entendez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410200" y="3059113"/>
            <a:ext cx="2362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regardez-vous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4876800" y="3440668"/>
            <a:ext cx="25908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allons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nous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retrouver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136571" y="3735010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vont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s’écrire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5302321" y="4119481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sont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aidés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4914900" y="4506913"/>
            <a:ext cx="27051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nous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sommes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rencontrés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4648200" y="4811713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s’est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donnés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4854382" y="5193268"/>
            <a:ext cx="130925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disent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91100" y="5519738"/>
            <a:ext cx="16002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allez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voir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800599" y="5933930"/>
            <a:ext cx="193617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ne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s’entend</a:t>
            </a: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 pas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4686942" y="6248400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s’embrassent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383B1860-1BF6-4551-B13A-F5AB81AB05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5986046"/>
            <a:ext cx="396240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600" dirty="0">
                <a:latin typeface="Corbel" panose="020B0503020204020204" pitchFamily="34" charset="0"/>
              </a:rPr>
              <a:t>On ………….……….……..…..  bien</a:t>
            </a:r>
            <a:endParaRPr lang="en-US" altLang="en-US" sz="1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2D539B1-39E7-4329-9B98-E6A01D4A97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0400" y="6248400"/>
            <a:ext cx="1600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voient</a:t>
            </a:r>
            <a:endParaRPr lang="en-US" altLang="en-US" sz="18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963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07" name="TextBox 19"/>
          <p:cNvSpPr txBox="1">
            <a:spLocks noChangeArrowheads="1"/>
          </p:cNvSpPr>
          <p:nvPr/>
        </p:nvSpPr>
        <p:spPr bwMode="auto">
          <a:xfrm>
            <a:off x="1499212" y="685800"/>
            <a:ext cx="5791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Common reciprocal verbs: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114447-AC50-4450-A482-AAC3EFC28799}"/>
              </a:ext>
            </a:extLst>
          </p:cNvPr>
          <p:cNvSpPr txBox="1"/>
          <p:nvPr/>
        </p:nvSpPr>
        <p:spPr>
          <a:xfrm>
            <a:off x="361723" y="1752600"/>
            <a:ext cx="1828800" cy="4930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s’adorer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s’aider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s’aimer</a:t>
            </a: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 (bien)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conna</a:t>
            </a:r>
            <a:r>
              <a:rPr lang="en-US" sz="1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î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tre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dire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donner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s’écrire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s’envoyer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A92814-041A-4A70-9F19-51777C322287}"/>
              </a:ext>
            </a:extLst>
          </p:cNvPr>
          <p:cNvSpPr txBox="1"/>
          <p:nvPr/>
        </p:nvSpPr>
        <p:spPr>
          <a:xfrm>
            <a:off x="4405829" y="1744115"/>
            <a:ext cx="2514600" cy="48690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s’embrasser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s’entendre</a:t>
            </a:r>
            <a:r>
              <a:rPr lang="en-US" b="1" dirty="0">
                <a:solidFill>
                  <a:srgbClr val="0000FF"/>
                </a:solidFill>
                <a:latin typeface="Corbel" panose="020B0503020204020204" pitchFamily="34" charset="0"/>
              </a:rPr>
              <a:t> bien (avec)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quitter</a:t>
            </a: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regarder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rencontrer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retrouver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téléphoner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20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sz="20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voir</a:t>
            </a:r>
            <a:endParaRPr lang="en-US" sz="20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2A24E8-6A46-47F0-BADB-B9494A893138}"/>
              </a:ext>
            </a:extLst>
          </p:cNvPr>
          <p:cNvSpPr txBox="1"/>
          <p:nvPr/>
        </p:nvSpPr>
        <p:spPr>
          <a:xfrm>
            <a:off x="1905000" y="1784640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adore one another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DB3CE0E-E4A5-421C-8FDF-7FE5E83BE144}"/>
              </a:ext>
            </a:extLst>
          </p:cNvPr>
          <p:cNvSpPr txBox="1"/>
          <p:nvPr/>
        </p:nvSpPr>
        <p:spPr>
          <a:xfrm>
            <a:off x="1905000" y="2384599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help one another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410B3A0-442E-4893-9649-92844EE98483}"/>
              </a:ext>
            </a:extLst>
          </p:cNvPr>
          <p:cNvSpPr txBox="1"/>
          <p:nvPr/>
        </p:nvSpPr>
        <p:spPr>
          <a:xfrm>
            <a:off x="1905000" y="2998329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love/like one another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81F1017-2150-4731-AF8B-FA4909F4A629}"/>
              </a:ext>
            </a:extLst>
          </p:cNvPr>
          <p:cNvSpPr txBox="1"/>
          <p:nvPr/>
        </p:nvSpPr>
        <p:spPr>
          <a:xfrm>
            <a:off x="1905000" y="3620968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know one another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E2E8CDC-EA53-4B65-BF2A-0BEEC2231B8F}"/>
              </a:ext>
            </a:extLst>
          </p:cNvPr>
          <p:cNvSpPr txBox="1"/>
          <p:nvPr/>
        </p:nvSpPr>
        <p:spPr>
          <a:xfrm>
            <a:off x="1905000" y="4243607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tell one another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C9E5D57-CD05-4E0C-B0EA-4AE3808F2AB8}"/>
              </a:ext>
            </a:extLst>
          </p:cNvPr>
          <p:cNvSpPr txBox="1"/>
          <p:nvPr/>
        </p:nvSpPr>
        <p:spPr>
          <a:xfrm>
            <a:off x="1905000" y="4812352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give one another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A284362-0C63-4EFB-8828-0CB3B9305F58}"/>
              </a:ext>
            </a:extLst>
          </p:cNvPr>
          <p:cNvSpPr txBox="1"/>
          <p:nvPr/>
        </p:nvSpPr>
        <p:spPr>
          <a:xfrm>
            <a:off x="1905000" y="5488885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write one another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163EE95-9006-4FC1-8777-FD3B4764BBD1}"/>
              </a:ext>
            </a:extLst>
          </p:cNvPr>
          <p:cNvSpPr txBox="1"/>
          <p:nvPr/>
        </p:nvSpPr>
        <p:spPr>
          <a:xfrm>
            <a:off x="1905000" y="6060655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send one another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0C1B44D-6A56-41C3-8FA1-320F9CCFE83A}"/>
              </a:ext>
            </a:extLst>
          </p:cNvPr>
          <p:cNvSpPr txBox="1"/>
          <p:nvPr/>
        </p:nvSpPr>
        <p:spPr>
          <a:xfrm>
            <a:off x="6629400" y="1749293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kiss one another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9613C2-9441-4660-B6F9-74234486534F}"/>
              </a:ext>
            </a:extLst>
          </p:cNvPr>
          <p:cNvSpPr txBox="1"/>
          <p:nvPr/>
        </p:nvSpPr>
        <p:spPr>
          <a:xfrm>
            <a:off x="6705600" y="2485616"/>
            <a:ext cx="2743200" cy="409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200" i="1" dirty="0">
                <a:latin typeface="Corbel" panose="020B0503020204020204" pitchFamily="34" charset="0"/>
              </a:rPr>
              <a:t>to get along well with one another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1E24DB3-3A7A-40A2-9712-4EDDA076CB68}"/>
              </a:ext>
            </a:extLst>
          </p:cNvPr>
          <p:cNvSpPr txBox="1"/>
          <p:nvPr/>
        </p:nvSpPr>
        <p:spPr>
          <a:xfrm>
            <a:off x="6629400" y="2994199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leave one another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C366D56-72FC-4708-ABD6-ECF429946ACF}"/>
              </a:ext>
            </a:extLst>
          </p:cNvPr>
          <p:cNvSpPr txBox="1"/>
          <p:nvPr/>
        </p:nvSpPr>
        <p:spPr>
          <a:xfrm>
            <a:off x="6629400" y="3577933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look at  one another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2630DF5-A97B-4CBC-9992-BEC1B0EDF5D0}"/>
              </a:ext>
            </a:extLst>
          </p:cNvPr>
          <p:cNvSpPr txBox="1"/>
          <p:nvPr/>
        </p:nvSpPr>
        <p:spPr>
          <a:xfrm>
            <a:off x="6609200" y="4166099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meet one another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8ED5E8D-A152-44EB-995B-ADB99CF254D5}"/>
              </a:ext>
            </a:extLst>
          </p:cNvPr>
          <p:cNvSpPr txBox="1"/>
          <p:nvPr/>
        </p:nvSpPr>
        <p:spPr>
          <a:xfrm>
            <a:off x="6609200" y="4946773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meet one another (planned)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89614D9B-DD24-4BF1-9FC5-8EAF8CE0413A}"/>
              </a:ext>
            </a:extLst>
          </p:cNvPr>
          <p:cNvSpPr txBox="1"/>
          <p:nvPr/>
        </p:nvSpPr>
        <p:spPr>
          <a:xfrm>
            <a:off x="6629400" y="5416183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call one another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450A253-3754-41BD-9D2C-341EC3A60A20}"/>
              </a:ext>
            </a:extLst>
          </p:cNvPr>
          <p:cNvSpPr txBox="1"/>
          <p:nvPr/>
        </p:nvSpPr>
        <p:spPr>
          <a:xfrm>
            <a:off x="6609200" y="5951278"/>
            <a:ext cx="2743200" cy="568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</a:pPr>
            <a:r>
              <a:rPr lang="en-US" sz="1800" i="1" dirty="0">
                <a:latin typeface="Corbel" panose="020B0503020204020204" pitchFamily="34" charset="0"/>
              </a:rPr>
              <a:t>to see one another</a:t>
            </a:r>
          </a:p>
        </p:txBody>
      </p:sp>
    </p:spTree>
    <p:extLst>
      <p:ext uri="{BB962C8B-B14F-4D97-AF65-F5344CB8AC3E}">
        <p14:creationId xmlns:p14="http://schemas.microsoft.com/office/powerpoint/2010/main" val="262260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6" grpId="0"/>
      <p:bldP spid="27" grpId="0"/>
      <p:bldP spid="28" grpId="0"/>
      <p:bldP spid="29" grpId="0"/>
      <p:bldP spid="30" grpId="0"/>
      <p:bldP spid="34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5"/>
          <p:cNvSpPr txBox="1">
            <a:spLocks noChangeArrowheads="1"/>
          </p:cNvSpPr>
          <p:nvPr/>
        </p:nvSpPr>
        <p:spPr bwMode="auto">
          <a:xfrm>
            <a:off x="1436688" y="6858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PATTERN for reciprocal verbs: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447800" y="3124200"/>
            <a:ext cx="2971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sz="3600" dirty="0">
                <a:solidFill>
                  <a:schemeClr val="tx1"/>
                </a:solidFill>
                <a:latin typeface="Corbel" panose="020B0503020204020204" pitchFamily="34" charset="0"/>
              </a:rPr>
              <a:t>on se </a:t>
            </a:r>
            <a:r>
              <a:rPr lang="en-US" altLang="en-US" sz="3600" dirty="0" err="1">
                <a:solidFill>
                  <a:schemeClr val="tx1"/>
                </a:solidFill>
                <a:latin typeface="Corbel" panose="020B0503020204020204" pitchFamily="34" charset="0"/>
              </a:rPr>
              <a:t>conna</a:t>
            </a:r>
            <a:r>
              <a:rPr lang="en-US" dirty="0" err="1"/>
              <a:t>ît</a:t>
            </a:r>
            <a:endParaRPr lang="en-US" dirty="0"/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1905000" y="416877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reflexive pronoun</a:t>
            </a:r>
          </a:p>
        </p:txBody>
      </p:sp>
      <p:cxnSp>
        <p:nvCxnSpPr>
          <p:cNvPr id="10" name="Straight Arrow Connector 9"/>
          <p:cNvCxnSpPr>
            <a:cxnSpLocks noChangeShapeType="1"/>
          </p:cNvCxnSpPr>
          <p:nvPr/>
        </p:nvCxnSpPr>
        <p:spPr bwMode="auto">
          <a:xfrm flipV="1">
            <a:off x="2362200" y="3657600"/>
            <a:ext cx="0" cy="608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3429000" y="39433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verb</a:t>
            </a:r>
          </a:p>
        </p:txBody>
      </p:sp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H="1" flipV="1">
            <a:off x="3429000" y="3733800"/>
            <a:ext cx="228600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4800600" y="3124200"/>
            <a:ext cx="4191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3600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36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36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600" dirty="0" err="1">
                <a:solidFill>
                  <a:schemeClr val="tx1"/>
                </a:solidFill>
                <a:latin typeface="Corbel" panose="020B0503020204020204" pitchFamily="34" charset="0"/>
              </a:rPr>
              <a:t>dites</a:t>
            </a:r>
            <a:endParaRPr lang="en-US" altLang="en-US" sz="36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4572000" y="3913188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subject</a:t>
            </a:r>
          </a:p>
        </p:txBody>
      </p: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 flipV="1">
            <a:off x="4953000" y="3706813"/>
            <a:ext cx="457200" cy="255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791200" y="4168775"/>
            <a:ext cx="12192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reflexive pronoun</a:t>
            </a:r>
          </a:p>
        </p:txBody>
      </p: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 flipV="1">
            <a:off x="6248400" y="3657600"/>
            <a:ext cx="0" cy="6080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7315200" y="3943350"/>
            <a:ext cx="7620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verb</a:t>
            </a:r>
          </a:p>
        </p:txBody>
      </p:sp>
      <p:cxnSp>
        <p:nvCxnSpPr>
          <p:cNvPr id="19" name="Straight Arrow Connector 18"/>
          <p:cNvCxnSpPr>
            <a:cxnSpLocks noChangeShapeType="1"/>
          </p:cNvCxnSpPr>
          <p:nvPr/>
        </p:nvCxnSpPr>
        <p:spPr bwMode="auto">
          <a:xfrm flipH="1" flipV="1">
            <a:off x="7315200" y="3733800"/>
            <a:ext cx="228600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3808" name="TextBox 20"/>
          <p:cNvSpPr txBox="1">
            <a:spLocks noChangeArrowheads="1"/>
          </p:cNvSpPr>
          <p:nvPr/>
        </p:nvSpPr>
        <p:spPr bwMode="auto">
          <a:xfrm>
            <a:off x="1409700" y="2098209"/>
            <a:ext cx="7086600" cy="523220"/>
          </a:xfrm>
          <a:prstGeom prst="rect">
            <a:avLst/>
          </a:prstGeom>
          <a:noFill/>
          <a:ln w="9525">
            <a:solidFill>
              <a:srgbClr val="000000"/>
            </a:solidFill>
            <a:prstDash val="sys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RECIPROCAL VERB = reflexive pronoun + verb</a:t>
            </a: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762000" y="3941763"/>
            <a:ext cx="9906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>
                <a:solidFill>
                  <a:schemeClr val="tx1"/>
                </a:solidFill>
                <a:latin typeface="Corbel" panose="020B0503020204020204" pitchFamily="34" charset="0"/>
              </a:rPr>
              <a:t>subject</a:t>
            </a:r>
          </a:p>
        </p:txBody>
      </p:sp>
      <p:cxnSp>
        <p:nvCxnSpPr>
          <p:cNvPr id="23" name="Straight Arrow Connector 22"/>
          <p:cNvCxnSpPr>
            <a:cxnSpLocks noChangeShapeType="1"/>
          </p:cNvCxnSpPr>
          <p:nvPr/>
        </p:nvCxnSpPr>
        <p:spPr bwMode="auto">
          <a:xfrm flipV="1">
            <a:off x="1143000" y="3733800"/>
            <a:ext cx="457200" cy="255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1366092" y="5454512"/>
            <a:ext cx="7391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Reflexive pronouns come IMMEDIATELY before the verb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/>
      <p:bldP spid="13" grpId="0"/>
      <p:bldP spid="14" grpId="0"/>
      <p:bldP spid="16" grpId="0"/>
      <p:bldP spid="18" grpId="0"/>
      <p:bldP spid="22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5"/>
          <p:cNvSpPr txBox="1">
            <a:spLocks noChangeArrowheads="1"/>
          </p:cNvSpPr>
          <p:nvPr/>
        </p:nvSpPr>
        <p:spPr bwMode="auto">
          <a:xfrm>
            <a:off x="1436688" y="6858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Comment former</a:t>
            </a:r>
            <a:endParaRPr lang="en-US" altLang="en-US" sz="32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4819" name="Line 33"/>
          <p:cNvSpPr>
            <a:spLocks noChangeShapeType="1"/>
          </p:cNvSpPr>
          <p:nvPr/>
        </p:nvSpPr>
        <p:spPr bwMode="auto">
          <a:xfrm>
            <a:off x="1676400" y="311943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0" name="Line 34"/>
          <p:cNvSpPr>
            <a:spLocks noChangeShapeType="1"/>
          </p:cNvSpPr>
          <p:nvPr/>
        </p:nvSpPr>
        <p:spPr bwMode="auto">
          <a:xfrm>
            <a:off x="1676400" y="3805238"/>
            <a:ext cx="6858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1" name="Line 35"/>
          <p:cNvSpPr>
            <a:spLocks noChangeShapeType="1"/>
          </p:cNvSpPr>
          <p:nvPr/>
        </p:nvSpPr>
        <p:spPr bwMode="auto">
          <a:xfrm>
            <a:off x="4495800" y="2528888"/>
            <a:ext cx="0" cy="19669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4822" name="TextBox 6"/>
          <p:cNvSpPr txBox="1">
            <a:spLocks noChangeArrowheads="1"/>
          </p:cNvSpPr>
          <p:nvPr/>
        </p:nvSpPr>
        <p:spPr bwMode="auto">
          <a:xfrm>
            <a:off x="1524000" y="1524000"/>
            <a:ext cx="75326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Reflexive pronouns represent the same person as the SUBJECT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4823" name="Text Box 36"/>
          <p:cNvSpPr txBox="1">
            <a:spLocks noChangeArrowheads="1"/>
          </p:cNvSpPr>
          <p:nvPr/>
        </p:nvSpPr>
        <p:spPr bwMode="auto">
          <a:xfrm>
            <a:off x="2935537" y="2619376"/>
            <a:ext cx="533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je</a:t>
            </a:r>
          </a:p>
        </p:txBody>
      </p:sp>
      <p:sp>
        <p:nvSpPr>
          <p:cNvPr id="34824" name="Text Box 39"/>
          <p:cNvSpPr txBox="1">
            <a:spLocks noChangeArrowheads="1"/>
          </p:cNvSpPr>
          <p:nvPr/>
        </p:nvSpPr>
        <p:spPr bwMode="auto">
          <a:xfrm>
            <a:off x="2783137" y="3305175"/>
            <a:ext cx="685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 err="1">
                <a:latin typeface="Corbel" panose="020B0503020204020204" pitchFamily="34" charset="0"/>
              </a:rPr>
              <a:t>tu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34825" name="Text Box 40"/>
          <p:cNvSpPr txBox="1">
            <a:spLocks noChangeArrowheads="1"/>
          </p:cNvSpPr>
          <p:nvPr/>
        </p:nvSpPr>
        <p:spPr bwMode="auto">
          <a:xfrm>
            <a:off x="2487612" y="3896847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on</a:t>
            </a:r>
          </a:p>
        </p:txBody>
      </p:sp>
      <p:sp>
        <p:nvSpPr>
          <p:cNvPr id="34826" name="Text Box 43"/>
          <p:cNvSpPr txBox="1">
            <a:spLocks noChangeArrowheads="1"/>
          </p:cNvSpPr>
          <p:nvPr/>
        </p:nvSpPr>
        <p:spPr bwMode="auto">
          <a:xfrm>
            <a:off x="4800600" y="25908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34827" name="Text Box 45"/>
          <p:cNvSpPr txBox="1">
            <a:spLocks noChangeArrowheads="1"/>
          </p:cNvSpPr>
          <p:nvPr/>
        </p:nvSpPr>
        <p:spPr bwMode="auto">
          <a:xfrm>
            <a:off x="4800600" y="327660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34828" name="Text Box 46"/>
          <p:cNvSpPr txBox="1">
            <a:spLocks noChangeArrowheads="1"/>
          </p:cNvSpPr>
          <p:nvPr/>
        </p:nvSpPr>
        <p:spPr bwMode="auto">
          <a:xfrm>
            <a:off x="4572000" y="3881438"/>
            <a:ext cx="12192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ils/elles</a:t>
            </a:r>
          </a:p>
        </p:txBody>
      </p:sp>
      <p:sp>
        <p:nvSpPr>
          <p:cNvPr id="16" name="Text Box 36"/>
          <p:cNvSpPr txBox="1">
            <a:spLocks noChangeArrowheads="1"/>
          </p:cNvSpPr>
          <p:nvPr/>
        </p:nvSpPr>
        <p:spPr bwMode="auto">
          <a:xfrm>
            <a:off x="3429000" y="3893346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se / s’</a:t>
            </a:r>
          </a:p>
        </p:txBody>
      </p:sp>
      <p:sp>
        <p:nvSpPr>
          <p:cNvPr id="17" name="Text Box 36"/>
          <p:cNvSpPr txBox="1">
            <a:spLocks noChangeArrowheads="1"/>
          </p:cNvSpPr>
          <p:nvPr/>
        </p:nvSpPr>
        <p:spPr bwMode="auto">
          <a:xfrm>
            <a:off x="5638800" y="2590800"/>
            <a:ext cx="1295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18" name="Text Box 36"/>
          <p:cNvSpPr txBox="1">
            <a:spLocks noChangeArrowheads="1"/>
          </p:cNvSpPr>
          <p:nvPr/>
        </p:nvSpPr>
        <p:spPr bwMode="auto">
          <a:xfrm>
            <a:off x="5638800" y="32718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19" name="Text Box 36"/>
          <p:cNvSpPr txBox="1">
            <a:spLocks noChangeArrowheads="1"/>
          </p:cNvSpPr>
          <p:nvPr/>
        </p:nvSpPr>
        <p:spPr bwMode="auto">
          <a:xfrm>
            <a:off x="5638800" y="3881438"/>
            <a:ext cx="1295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0000FF"/>
                </a:solidFill>
                <a:latin typeface="Corbel" panose="020B0503020204020204" pitchFamily="34" charset="0"/>
              </a:rPr>
              <a:t>se / s’</a:t>
            </a:r>
          </a:p>
        </p:txBody>
      </p:sp>
      <p:sp>
        <p:nvSpPr>
          <p:cNvPr id="29" name="Text Box 40">
            <a:extLst>
              <a:ext uri="{FF2B5EF4-FFF2-40B4-BE49-F238E27FC236}">
                <a16:creationId xmlns:a16="http://schemas.microsoft.com/office/drawing/2014/main" id="{50BC6CFF-5688-4878-8265-00F083247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6111" y="4387098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il / </a:t>
            </a:r>
            <a:r>
              <a:rPr lang="en-US" altLang="en-US" sz="2400" dirty="0" err="1">
                <a:latin typeface="Corbel" panose="020B0503020204020204" pitchFamily="34" charset="0"/>
              </a:rPr>
              <a:t>elle</a:t>
            </a:r>
            <a:endParaRPr lang="en-US" altLang="en-US" sz="2400" dirty="0">
              <a:latin typeface="Corbel" panose="020B0503020204020204" pitchFamily="34" charset="0"/>
            </a:endParaRPr>
          </a:p>
        </p:txBody>
      </p:sp>
      <p:sp>
        <p:nvSpPr>
          <p:cNvPr id="2" name="Multiplication Sign 1">
            <a:extLst>
              <a:ext uri="{FF2B5EF4-FFF2-40B4-BE49-F238E27FC236}">
                <a16:creationId xmlns:a16="http://schemas.microsoft.com/office/drawing/2014/main" id="{DD4E7733-8252-460D-8A49-F4E65986EBC8}"/>
              </a:ext>
            </a:extLst>
          </p:cNvPr>
          <p:cNvSpPr/>
          <p:nvPr/>
        </p:nvSpPr>
        <p:spPr bwMode="auto">
          <a:xfrm>
            <a:off x="2743202" y="4343400"/>
            <a:ext cx="685800" cy="694669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0" name="Multiplication Sign 29">
            <a:extLst>
              <a:ext uri="{FF2B5EF4-FFF2-40B4-BE49-F238E27FC236}">
                <a16:creationId xmlns:a16="http://schemas.microsoft.com/office/drawing/2014/main" id="{C98D3D52-AF87-456A-9A92-3141D5BC22F2}"/>
              </a:ext>
            </a:extLst>
          </p:cNvPr>
          <p:cNvSpPr/>
          <p:nvPr/>
        </p:nvSpPr>
        <p:spPr bwMode="auto">
          <a:xfrm>
            <a:off x="3124205" y="2623518"/>
            <a:ext cx="533395" cy="46763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  <p:sp>
        <p:nvSpPr>
          <p:cNvPr id="31" name="Multiplication Sign 30">
            <a:extLst>
              <a:ext uri="{FF2B5EF4-FFF2-40B4-BE49-F238E27FC236}">
                <a16:creationId xmlns:a16="http://schemas.microsoft.com/office/drawing/2014/main" id="{F5878516-9B6D-47BD-A744-C32F33CF296A}"/>
              </a:ext>
            </a:extLst>
          </p:cNvPr>
          <p:cNvSpPr/>
          <p:nvPr/>
        </p:nvSpPr>
        <p:spPr bwMode="auto">
          <a:xfrm>
            <a:off x="3086102" y="3299506"/>
            <a:ext cx="533395" cy="467631"/>
          </a:xfrm>
          <a:prstGeom prst="mathMultiply">
            <a:avLst/>
          </a:prstGeom>
          <a:solidFill>
            <a:srgbClr val="FF00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5"/>
          <p:cNvSpPr txBox="1">
            <a:spLocks noChangeArrowheads="1"/>
          </p:cNvSpPr>
          <p:nvPr/>
        </p:nvSpPr>
        <p:spPr bwMode="auto">
          <a:xfrm>
            <a:off x="1436688" y="685800"/>
            <a:ext cx="7620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les </a:t>
            </a:r>
            <a:r>
              <a:rPr lang="en-US" altLang="en-US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verbes</a:t>
            </a:r>
            <a:r>
              <a:rPr lang="en-US" altLang="en-US" sz="28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800" dirty="0" err="1">
                <a:solidFill>
                  <a:schemeClr val="tx1"/>
                </a:solidFill>
                <a:latin typeface="Corbel" panose="020B0503020204020204" pitchFamily="34" charset="0"/>
              </a:rPr>
              <a:t>réciproques</a:t>
            </a:r>
            <a:endParaRPr lang="en-US" altLang="en-US" sz="28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35843" name="Line 33"/>
          <p:cNvSpPr>
            <a:spLocks noChangeShapeType="1"/>
          </p:cNvSpPr>
          <p:nvPr/>
        </p:nvSpPr>
        <p:spPr bwMode="auto">
          <a:xfrm>
            <a:off x="1676400" y="29718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4" name="Line 34"/>
          <p:cNvSpPr>
            <a:spLocks noChangeShapeType="1"/>
          </p:cNvSpPr>
          <p:nvPr/>
        </p:nvSpPr>
        <p:spPr bwMode="auto">
          <a:xfrm>
            <a:off x="1676400" y="3657600"/>
            <a:ext cx="4495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35"/>
          <p:cNvSpPr>
            <a:spLocks noChangeShapeType="1"/>
          </p:cNvSpPr>
          <p:nvPr/>
        </p:nvSpPr>
        <p:spPr bwMode="auto">
          <a:xfrm>
            <a:off x="3581400" y="2362200"/>
            <a:ext cx="0" cy="19669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Text Box 40"/>
          <p:cNvSpPr txBox="1">
            <a:spLocks noChangeArrowheads="1"/>
          </p:cNvSpPr>
          <p:nvPr/>
        </p:nvSpPr>
        <p:spPr bwMode="auto">
          <a:xfrm>
            <a:off x="1143000" y="3714750"/>
            <a:ext cx="990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dirty="0">
                <a:latin typeface="Corbel" panose="020B0503020204020204" pitchFamily="34" charset="0"/>
              </a:rPr>
              <a:t>on</a:t>
            </a:r>
          </a:p>
        </p:txBody>
      </p:sp>
      <p:sp>
        <p:nvSpPr>
          <p:cNvPr id="35850" name="Text Box 43"/>
          <p:cNvSpPr txBox="1">
            <a:spLocks noChangeArrowheads="1"/>
          </p:cNvSpPr>
          <p:nvPr/>
        </p:nvSpPr>
        <p:spPr bwMode="auto">
          <a:xfrm>
            <a:off x="3810000" y="24241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nous</a:t>
            </a:r>
          </a:p>
        </p:txBody>
      </p:sp>
      <p:sp>
        <p:nvSpPr>
          <p:cNvPr id="35851" name="Text Box 45"/>
          <p:cNvSpPr txBox="1">
            <a:spLocks noChangeArrowheads="1"/>
          </p:cNvSpPr>
          <p:nvPr/>
        </p:nvSpPr>
        <p:spPr bwMode="auto">
          <a:xfrm>
            <a:off x="3810000" y="3109913"/>
            <a:ext cx="9906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vous</a:t>
            </a:r>
          </a:p>
        </p:txBody>
      </p:sp>
      <p:sp>
        <p:nvSpPr>
          <p:cNvPr id="35852" name="Text Box 46"/>
          <p:cNvSpPr txBox="1">
            <a:spLocks noChangeArrowheads="1"/>
          </p:cNvSpPr>
          <p:nvPr/>
        </p:nvSpPr>
        <p:spPr bwMode="auto">
          <a:xfrm>
            <a:off x="3581400" y="3714750"/>
            <a:ext cx="1219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Corbel" panose="020B0503020204020204" pitchFamily="34" charset="0"/>
              </a:rPr>
              <a:t>ils/elles</a:t>
            </a:r>
          </a:p>
        </p:txBody>
      </p:sp>
      <p:sp>
        <p:nvSpPr>
          <p:cNvPr id="40" name="Text Box 56"/>
          <p:cNvSpPr txBox="1">
            <a:spLocks noChangeArrowheads="1"/>
          </p:cNvSpPr>
          <p:nvPr/>
        </p:nvSpPr>
        <p:spPr bwMode="auto">
          <a:xfrm>
            <a:off x="2286000" y="3714750"/>
            <a:ext cx="1143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voit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41" name="Text Box 57"/>
          <p:cNvSpPr txBox="1">
            <a:spLocks noChangeArrowheads="1"/>
          </p:cNvSpPr>
          <p:nvPr/>
        </p:nvSpPr>
        <p:spPr bwMode="auto">
          <a:xfrm>
            <a:off x="4724400" y="2438400"/>
            <a:ext cx="1828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nous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voyons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42" name="Text Box 58"/>
          <p:cNvSpPr txBox="1">
            <a:spLocks noChangeArrowheads="1"/>
          </p:cNvSpPr>
          <p:nvPr/>
        </p:nvSpPr>
        <p:spPr bwMode="auto">
          <a:xfrm>
            <a:off x="4724400" y="3109913"/>
            <a:ext cx="18288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voyez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43" name="Text Box 59"/>
          <p:cNvSpPr txBox="1">
            <a:spLocks noChangeArrowheads="1"/>
          </p:cNvSpPr>
          <p:nvPr/>
        </p:nvSpPr>
        <p:spPr bwMode="auto">
          <a:xfrm>
            <a:off x="4724400" y="3714750"/>
            <a:ext cx="190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voient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35858" name="TextBox 1"/>
          <p:cNvSpPr txBox="1">
            <a:spLocks noChangeArrowheads="1"/>
          </p:cNvSpPr>
          <p:nvPr/>
        </p:nvSpPr>
        <p:spPr bwMode="auto">
          <a:xfrm>
            <a:off x="6705600" y="228600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>
                <a:solidFill>
                  <a:schemeClr val="tx1"/>
                </a:solidFill>
                <a:latin typeface="Corbel" panose="020B0503020204020204" pitchFamily="34" charset="0"/>
              </a:rPr>
              <a:t>participe passé:</a:t>
            </a:r>
          </a:p>
        </p:txBody>
      </p:sp>
      <p:sp>
        <p:nvSpPr>
          <p:cNvPr id="45" name="TextBox 44"/>
          <p:cNvSpPr txBox="1">
            <a:spLocks noChangeArrowheads="1"/>
          </p:cNvSpPr>
          <p:nvPr/>
        </p:nvSpPr>
        <p:spPr bwMode="auto">
          <a:xfrm>
            <a:off x="6705600" y="2590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être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vu (e)(s)</a:t>
            </a:r>
          </a:p>
        </p:txBody>
      </p:sp>
      <p:sp>
        <p:nvSpPr>
          <p:cNvPr id="35860" name="TextBox 45"/>
          <p:cNvSpPr txBox="1">
            <a:spLocks noChangeArrowheads="1"/>
          </p:cNvSpPr>
          <p:nvPr/>
        </p:nvSpPr>
        <p:spPr bwMode="auto">
          <a:xfrm>
            <a:off x="1295400" y="1676400"/>
            <a:ext cx="20574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Corbel" panose="020B0503020204020204" pitchFamily="34" charset="0"/>
              </a:rPr>
              <a:t>SE VOIR</a:t>
            </a:r>
          </a:p>
        </p:txBody>
      </p:sp>
      <p:sp>
        <p:nvSpPr>
          <p:cNvPr id="35861" name="TextBox 47"/>
          <p:cNvSpPr txBox="1">
            <a:spLocks noChangeArrowheads="1"/>
          </p:cNvSpPr>
          <p:nvPr/>
        </p:nvSpPr>
        <p:spPr bwMode="auto">
          <a:xfrm>
            <a:off x="3276600" y="1676400"/>
            <a:ext cx="35052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i="1" dirty="0">
                <a:solidFill>
                  <a:schemeClr val="tx1"/>
                </a:solidFill>
                <a:latin typeface="Corbel" panose="020B0503020204020204" pitchFamily="34" charset="0"/>
              </a:rPr>
              <a:t>= to see each other</a:t>
            </a:r>
          </a:p>
        </p:txBody>
      </p:sp>
      <p:sp>
        <p:nvSpPr>
          <p:cNvPr id="49" name="TextBox 48"/>
          <p:cNvSpPr txBox="1">
            <a:spLocks noChangeArrowheads="1"/>
          </p:cNvSpPr>
          <p:nvPr/>
        </p:nvSpPr>
        <p:spPr bwMode="auto">
          <a:xfrm>
            <a:off x="990600" y="4495800"/>
            <a:ext cx="2057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negative:</a:t>
            </a:r>
          </a:p>
        </p:txBody>
      </p:sp>
      <p:sp>
        <p:nvSpPr>
          <p:cNvPr id="50" name="TextBox 49"/>
          <p:cNvSpPr txBox="1">
            <a:spLocks noChangeArrowheads="1"/>
          </p:cNvSpPr>
          <p:nvPr/>
        </p:nvSpPr>
        <p:spPr bwMode="auto">
          <a:xfrm>
            <a:off x="3124200" y="4495800"/>
            <a:ext cx="42672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nous </a:t>
            </a:r>
            <a:r>
              <a:rPr lang="en-US" alt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>ne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nous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voyons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>
                <a:solidFill>
                  <a:srgbClr val="FF0000"/>
                </a:solidFill>
                <a:latin typeface="Corbel" panose="020B0503020204020204" pitchFamily="34" charset="0"/>
              </a:rPr>
              <a:t>pas</a:t>
            </a:r>
          </a:p>
        </p:txBody>
      </p:sp>
      <p:sp>
        <p:nvSpPr>
          <p:cNvPr id="51" name="TextBox 50"/>
          <p:cNvSpPr txBox="1">
            <a:spLocks noChangeArrowheads="1"/>
          </p:cNvSpPr>
          <p:nvPr/>
        </p:nvSpPr>
        <p:spPr bwMode="auto">
          <a:xfrm>
            <a:off x="990600" y="5024438"/>
            <a:ext cx="20574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infinitive:</a:t>
            </a:r>
          </a:p>
        </p:txBody>
      </p:sp>
      <p:sp>
        <p:nvSpPr>
          <p:cNvPr id="52" name="TextBox 51"/>
          <p:cNvSpPr txBox="1">
            <a:spLocks noChangeArrowheads="1"/>
          </p:cNvSpPr>
          <p:nvPr/>
        </p:nvSpPr>
        <p:spPr bwMode="auto">
          <a:xfrm>
            <a:off x="685800" y="5557838"/>
            <a:ext cx="236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passé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composé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53" name="TextBox 52"/>
          <p:cNvSpPr txBox="1">
            <a:spLocks noChangeArrowheads="1"/>
          </p:cNvSpPr>
          <p:nvPr/>
        </p:nvSpPr>
        <p:spPr bwMode="auto">
          <a:xfrm>
            <a:off x="3124200" y="5024438"/>
            <a:ext cx="54752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on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va</a:t>
            </a:r>
            <a:r>
              <a:rPr lang="en-US" altLang="en-US" sz="2400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se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voir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/ on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ne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va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pas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se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voir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endParaRPr lang="en-US" altLang="en-US" sz="2400" b="1" dirty="0">
              <a:solidFill>
                <a:srgbClr val="FF0000"/>
              </a:solidFill>
              <a:latin typeface="Corbel" panose="020B0503020204020204" pitchFamily="34" charset="0"/>
            </a:endParaRP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3124200" y="5557838"/>
            <a:ext cx="5715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ils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se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sont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vus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/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elles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ne 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se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sont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pas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vues</a:t>
            </a:r>
            <a:endParaRPr lang="en-US" altLang="en-US" sz="2400" b="1" dirty="0">
              <a:solidFill>
                <a:srgbClr val="0000FF"/>
              </a:solidFill>
              <a:latin typeface="Corbel" panose="020B0503020204020204" pitchFamily="34" charset="0"/>
            </a:endParaRPr>
          </a:p>
        </p:txBody>
      </p:sp>
      <p:sp>
        <p:nvSpPr>
          <p:cNvPr id="28" name="TextBox 1"/>
          <p:cNvSpPr txBox="1">
            <a:spLocks noChangeArrowheads="1"/>
          </p:cNvSpPr>
          <p:nvPr/>
        </p:nvSpPr>
        <p:spPr bwMode="auto">
          <a:xfrm>
            <a:off x="6715990" y="3257550"/>
            <a:ext cx="20574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i="1" dirty="0" err="1">
                <a:solidFill>
                  <a:schemeClr val="tx1"/>
                </a:solidFill>
                <a:latin typeface="Corbel" panose="020B0503020204020204" pitchFamily="34" charset="0"/>
              </a:rPr>
              <a:t>imparfait</a:t>
            </a:r>
            <a:r>
              <a:rPr lang="en-US" altLang="en-US" sz="2000" i="1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6764481" y="3577431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….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voy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-</a:t>
            </a: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685800" y="6085682"/>
            <a:ext cx="23637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imparfait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: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3096491" y="6085682"/>
            <a:ext cx="574270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2400" i="1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voyiez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/ </a:t>
            </a:r>
            <a:r>
              <a:rPr lang="en-US" altLang="en-US" sz="2400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ne </a:t>
            </a:r>
            <a:r>
              <a:rPr lang="en-US" altLang="en-US" sz="2400" i="1" dirty="0" err="1">
                <a:solidFill>
                  <a:schemeClr val="tx1"/>
                </a:solidFill>
                <a:latin typeface="Corbel" panose="020B0503020204020204" pitchFamily="34" charset="0"/>
              </a:rPr>
              <a:t>vous</a:t>
            </a:r>
            <a:r>
              <a:rPr lang="en-US" altLang="en-US" sz="2400" dirty="0">
                <a:solidFill>
                  <a:schemeClr val="tx1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voyiez</a:t>
            </a:r>
            <a:r>
              <a:rPr lang="en-US" altLang="en-US" sz="24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Corbel" panose="020B0503020204020204" pitchFamily="34" charset="0"/>
              </a:rPr>
              <a:t>pas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5" grpId="0"/>
      <p:bldP spid="49" grpId="0"/>
      <p:bldP spid="50" grpId="0"/>
      <p:bldP spid="51" grpId="0"/>
      <p:bldP spid="52" grpId="0"/>
      <p:bldP spid="53" grpId="0"/>
      <p:bldP spid="54" grpId="0"/>
      <p:bldP spid="29" grpId="0"/>
      <p:bldP spid="30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510325" y="5576549"/>
            <a:ext cx="385053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parler</a:t>
            </a:r>
            <a:endParaRPr lang="en-US" altLang="en-US" sz="20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4724400" y="5576549"/>
            <a:ext cx="373380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 algn="ctr"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parler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 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8194" name="Picture 2" descr="Couple ] Vivre ensemble avant le mariage : fatal pour le couple? - Ayana  Webzine">
            <a:extLst>
              <a:ext uri="{FF2B5EF4-FFF2-40B4-BE49-F238E27FC236}">
                <a16:creationId xmlns:a16="http://schemas.microsoft.com/office/drawing/2014/main" id="{A816BCC4-5F8B-4971-B829-D99B2E9B72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61" y="2588250"/>
            <a:ext cx="3925421" cy="2152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omment donner un discours impromptu">
            <a:extLst>
              <a:ext uri="{FF2B5EF4-FFF2-40B4-BE49-F238E27FC236}">
                <a16:creationId xmlns:a16="http://schemas.microsoft.com/office/drawing/2014/main" id="{0AF04614-10A6-46E7-82AB-27FE823244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3" r="5497" b="15492"/>
          <a:stretch/>
        </p:blipFill>
        <p:spPr bwMode="auto">
          <a:xfrm>
            <a:off x="4706420" y="2513886"/>
            <a:ext cx="3751780" cy="2362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529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6591867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99504" y="5576549"/>
            <a:ext cx="1582484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se </a:t>
            </a: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saluer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6146793" y="5589150"/>
            <a:ext cx="1117614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saluer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2" descr="Comment se saluer à l'heure du Covid-19 ?">
            <a:extLst>
              <a:ext uri="{FF2B5EF4-FFF2-40B4-BE49-F238E27FC236}">
                <a16:creationId xmlns:a16="http://schemas.microsoft.com/office/drawing/2014/main" id="{3293F13B-A96E-469D-8593-37A3E4C1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56" y="2533650"/>
            <a:ext cx="3943350" cy="2628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1,484 Outgoing Person Photos - Free &amp; Royalty-Free Stock Photos from  Dreamstime">
            <a:extLst>
              <a:ext uri="{FF2B5EF4-FFF2-40B4-BE49-F238E27FC236}">
                <a16:creationId xmlns:a16="http://schemas.microsoft.com/office/drawing/2014/main" id="{FC34A99F-9C23-4B98-AF0B-680646E535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24"/>
          <a:stretch/>
        </p:blipFill>
        <p:spPr bwMode="auto">
          <a:xfrm>
            <a:off x="5041704" y="1905000"/>
            <a:ext cx="3185597" cy="386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4539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0776931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061363" y="5551756"/>
            <a:ext cx="2563459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s’entendre</a:t>
            </a: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 bien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334070" y="5551756"/>
            <a:ext cx="2343911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0000FF"/>
                </a:solidFill>
                <a:latin typeface="Corbel" panose="020B0503020204020204" pitchFamily="34" charset="0"/>
              </a:rPr>
              <a:t>entendre bien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5122" name="Picture 2" descr="Prevention and Intervention Programs Promoting Positive Peer Relations in  Early Childhood | Encyclopedia on Early Childhood Development">
            <a:extLst>
              <a:ext uri="{FF2B5EF4-FFF2-40B4-BE49-F238E27FC236}">
                <a16:creationId xmlns:a16="http://schemas.microsoft.com/office/drawing/2014/main" id="{C934DC09-867A-4828-8C42-CADF91AF7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874" y="1910222"/>
            <a:ext cx="36195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Trouble de traitement auditif - Centre d'acouphène et d'hypo-hyperacousie -  Audiologiste - Terrasse-Vaudreuil, Île-Perrot, Montréal">
            <a:extLst>
              <a:ext uri="{FF2B5EF4-FFF2-40B4-BE49-F238E27FC236}">
                <a16:creationId xmlns:a16="http://schemas.microsoft.com/office/drawing/2014/main" id="{F9321594-6F8C-400C-9F4F-7FDED0674F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3345" y="1612346"/>
            <a:ext cx="5479731" cy="3917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806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1470189"/>
              </p:ext>
            </p:extLst>
          </p:nvPr>
        </p:nvGraphicFramePr>
        <p:xfrm>
          <a:off x="381000" y="1752600"/>
          <a:ext cx="8229601" cy="457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38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572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3010" name="Text Box 5"/>
          <p:cNvSpPr txBox="1">
            <a:spLocks noChangeArrowheads="1"/>
          </p:cNvSpPr>
          <p:nvPr/>
        </p:nvSpPr>
        <p:spPr bwMode="auto">
          <a:xfrm>
            <a:off x="1447800" y="635000"/>
            <a:ext cx="52578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Réciproques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</a:t>
            </a:r>
            <a:r>
              <a:rPr lang="en-US" altLang="en-US" sz="3200" b="1" dirty="0" err="1">
                <a:solidFill>
                  <a:srgbClr val="FF0000"/>
                </a:solidFill>
                <a:latin typeface="Corbel" panose="020B0503020204020204" pitchFamily="34" charset="0"/>
              </a:rPr>
              <a:t>ou</a:t>
            </a:r>
            <a:r>
              <a:rPr lang="en-US" altLang="en-US" sz="3200" b="1" dirty="0">
                <a:solidFill>
                  <a:srgbClr val="FF0000"/>
                </a:solidFill>
                <a:latin typeface="Corbel" panose="020B0503020204020204" pitchFamily="34" charset="0"/>
              </a:rPr>
              <a:t> pas?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295400" y="5576548"/>
            <a:ext cx="1798890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embrasser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410200" y="5576548"/>
            <a:ext cx="2018438" cy="6718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SzPct val="70000"/>
              <a:buFont typeface="Wingdings" panose="05000000000000000000" pitchFamily="2" charset="2"/>
              <a:buChar char="¢"/>
              <a:defRPr sz="3000">
                <a:solidFill>
                  <a:schemeClr val="tx2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Char char="•"/>
              <a:defRPr sz="2400">
                <a:solidFill>
                  <a:schemeClr val="tx2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2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ts val="600"/>
              </a:spcBef>
              <a:buClrTx/>
              <a:buSzTx/>
              <a:buFontTx/>
              <a:buNone/>
            </a:pPr>
            <a:r>
              <a:rPr lang="en-US" altLang="en-US" sz="2800" b="1" dirty="0" err="1">
                <a:solidFill>
                  <a:srgbClr val="0000FF"/>
                </a:solidFill>
                <a:latin typeface="Corbel" panose="020B0503020204020204" pitchFamily="34" charset="0"/>
              </a:rPr>
              <a:t>s’embrasser</a:t>
            </a:r>
            <a:endParaRPr lang="en-US" altLang="en-US" sz="2400" dirty="0">
              <a:solidFill>
                <a:schemeClr val="tx1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Picture 2" descr="Pourquoi certaines personnes détestent faire la bise - Terrafemina">
            <a:extLst>
              <a:ext uri="{FF2B5EF4-FFF2-40B4-BE49-F238E27FC236}">
                <a16:creationId xmlns:a16="http://schemas.microsoft.com/office/drawing/2014/main" id="{C1C09706-830F-44C1-BE50-480923F9A6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69" y="2450306"/>
            <a:ext cx="3984731" cy="2655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Faire La Bise: Cheek Kiss: The Fine Art of Greeting A French Person">
            <a:extLst>
              <a:ext uri="{FF2B5EF4-FFF2-40B4-BE49-F238E27FC236}">
                <a16:creationId xmlns:a16="http://schemas.microsoft.com/office/drawing/2014/main" id="{F1F891DF-84F1-4A0B-851A-0A2F6574366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00" r="15833" b="31551"/>
          <a:stretch/>
        </p:blipFill>
        <p:spPr bwMode="auto">
          <a:xfrm>
            <a:off x="4625869" y="2453978"/>
            <a:ext cx="3902724" cy="258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1917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theme/theme1.xml><?xml version="1.0" encoding="utf-8"?>
<a:theme xmlns:a="http://schemas.openxmlformats.org/drawingml/2006/main" name="Echo">
  <a:themeElements>
    <a:clrScheme name="Echo 10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666699"/>
      </a:accent1>
      <a:accent2>
        <a:srgbClr val="9999FF"/>
      </a:accent2>
      <a:accent3>
        <a:srgbClr val="FFFFFF"/>
      </a:accent3>
      <a:accent4>
        <a:srgbClr val="000000"/>
      </a:accent4>
      <a:accent5>
        <a:srgbClr val="B8B8CA"/>
      </a:accent5>
      <a:accent6>
        <a:srgbClr val="8A8AE7"/>
      </a:accent6>
      <a:hlink>
        <a:srgbClr val="3366FF"/>
      </a:hlink>
      <a:folHlink>
        <a:srgbClr val="808080"/>
      </a:folHlink>
    </a:clrScheme>
    <a:fontScheme name="Ech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Echo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cho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cho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TC101790492[[fn=Sketchbook]]</Template>
  <TotalTime>2576</TotalTime>
  <Words>594</Words>
  <Application>Microsoft Office PowerPoint</Application>
  <PresentationFormat>On-screen Show (4:3)</PresentationFormat>
  <Paragraphs>166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Comic Sans MS</vt:lpstr>
      <vt:lpstr>Corbel</vt:lpstr>
      <vt:lpstr>Times New Roman</vt:lpstr>
      <vt:lpstr>Wingdings</vt:lpstr>
      <vt:lpstr>Echo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FCBOE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Rozei, Katherine</dc:creator>
  <cp:lastModifiedBy>Rozei, Katherine</cp:lastModifiedBy>
  <cp:revision>156</cp:revision>
  <dcterms:created xsi:type="dcterms:W3CDTF">2006-10-11T19:03:17Z</dcterms:created>
  <dcterms:modified xsi:type="dcterms:W3CDTF">2021-10-04T17:37:12Z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e3c538-ec52-435f-ae58-017644bd9513_Enabled">
    <vt:lpwstr>true</vt:lpwstr>
  </property>
  <property fmtid="{D5CDD505-2E9C-101B-9397-08002B2CF9AE}" pid="3" name="MSIP_Label_0ee3c538-ec52-435f-ae58-017644bd9513_SetDate">
    <vt:lpwstr>2021-10-04T15:37:23Z</vt:lpwstr>
  </property>
  <property fmtid="{D5CDD505-2E9C-101B-9397-08002B2CF9AE}" pid="4" name="MSIP_Label_0ee3c538-ec52-435f-ae58-017644bd9513_Method">
    <vt:lpwstr>Standard</vt:lpwstr>
  </property>
  <property fmtid="{D5CDD505-2E9C-101B-9397-08002B2CF9AE}" pid="5" name="MSIP_Label_0ee3c538-ec52-435f-ae58-017644bd9513_Name">
    <vt:lpwstr>0ee3c538-ec52-435f-ae58-017644bd9513</vt:lpwstr>
  </property>
  <property fmtid="{D5CDD505-2E9C-101B-9397-08002B2CF9AE}" pid="6" name="MSIP_Label_0ee3c538-ec52-435f-ae58-017644bd9513_SiteId">
    <vt:lpwstr>0cdcb198-8169-4b70-ba9f-da7e3ba700c2</vt:lpwstr>
  </property>
  <property fmtid="{D5CDD505-2E9C-101B-9397-08002B2CF9AE}" pid="7" name="MSIP_Label_0ee3c538-ec52-435f-ae58-017644bd9513_ContentBits">
    <vt:lpwstr>0</vt:lpwstr>
  </property>
</Properties>
</file>