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8"/>
  </p:notesMasterIdLst>
  <p:sldIdLst>
    <p:sldId id="284" r:id="rId2"/>
    <p:sldId id="287" r:id="rId3"/>
    <p:sldId id="283" r:id="rId4"/>
    <p:sldId id="290" r:id="rId5"/>
    <p:sldId id="308" r:id="rId6"/>
    <p:sldId id="309" r:id="rId7"/>
    <p:sldId id="273" r:id="rId8"/>
    <p:sldId id="288" r:id="rId9"/>
    <p:sldId id="292" r:id="rId10"/>
    <p:sldId id="289" r:id="rId11"/>
    <p:sldId id="291" r:id="rId12"/>
    <p:sldId id="293" r:id="rId13"/>
    <p:sldId id="298" r:id="rId14"/>
    <p:sldId id="294" r:id="rId15"/>
    <p:sldId id="295" r:id="rId16"/>
    <p:sldId id="296" r:id="rId17"/>
    <p:sldId id="297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307" r:id="rId26"/>
    <p:sldId id="306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5F5F5F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3357" autoAdjust="0"/>
  </p:normalViewPr>
  <p:slideViewPr>
    <p:cSldViewPr>
      <p:cViewPr varScale="1">
        <p:scale>
          <a:sx n="69" d="100"/>
          <a:sy n="69" d="100"/>
        </p:scale>
        <p:origin x="136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fld id="{FCA58825-A06A-49DE-8D65-22ABF0A70CCF}" type="datetimeFigureOut">
              <a:rPr lang="en-US"/>
              <a:pPr>
                <a:defRPr/>
              </a:pPr>
              <a:t>11/27/2017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fld id="{490F01CB-797A-41F4-B679-483912DDDC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3517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fld id="{6F25919F-E8EF-4A3A-8237-F75052E9A4FC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90504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fld id="{6F25919F-E8EF-4A3A-8237-F75052E9A4FC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27361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fld id="{6F25919F-E8EF-4A3A-8237-F75052E9A4FC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14032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905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163513" y="2103438"/>
            <a:ext cx="347662" cy="34766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 smtClean="0">
              <a:latin typeface="Times New Roman" pitchFamily="18" charset="0"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739775" y="2105025"/>
            <a:ext cx="349250" cy="347663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 smtClean="0">
              <a:latin typeface="Times New Roman" pitchFamily="18" charset="0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1317625" y="2105025"/>
            <a:ext cx="347663" cy="34766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 smtClean="0">
              <a:latin typeface="Times New Roman" pitchFamily="18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371600"/>
            <a:ext cx="6477000" cy="17526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0866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09800" y="62484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A36A9-EF34-40CB-9B31-FA993FF71F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83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96E5B-DCC0-4AB1-B917-39D4BF1C82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887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90500"/>
            <a:ext cx="1752600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190500"/>
            <a:ext cx="5105400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40945-B7F4-4334-BE23-13B4638486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499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0" y="1905000"/>
            <a:ext cx="7010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4C447-B0B5-4FFF-B234-4673F6B968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679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31CF9-4F70-45EA-825F-EEB197133D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835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C9922-13D9-4828-AB5A-DC93C71B9B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915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A7918-48D4-46E4-B501-8B1D03808C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404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3AF0B-8BFA-4D09-A368-0BDAC8DA2F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4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7296A-28BD-4283-8FB1-9EC8B44058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023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D35C8-4FB6-43D1-BC4B-8B5AA27ACF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805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261F8A-514A-462D-8475-67F1B02915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409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83A2D-6D9C-4024-9F9B-E3FA7FE387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033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905000"/>
            <a:ext cx="7010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B602FC2F-B107-4900-A1B1-72CE463B48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Oval 8"/>
          <p:cNvSpPr>
            <a:spLocks noChangeArrowheads="1"/>
          </p:cNvSpPr>
          <p:nvPr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 smtClean="0">
              <a:latin typeface="Times New Roman" pitchFamily="18" charset="0"/>
            </a:endParaRPr>
          </a:p>
        </p:txBody>
      </p:sp>
      <p:sp>
        <p:nvSpPr>
          <p:cNvPr id="1033" name="Oval 9"/>
          <p:cNvSpPr>
            <a:spLocks noChangeArrowheads="1"/>
          </p:cNvSpPr>
          <p:nvPr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 smtClean="0">
              <a:latin typeface="Times New Roman" pitchFamily="18" charset="0"/>
            </a:endParaRPr>
          </a:p>
        </p:txBody>
      </p:sp>
      <p:sp>
        <p:nvSpPr>
          <p:cNvPr id="1034" name="Oval 10"/>
          <p:cNvSpPr>
            <a:spLocks noChangeArrowheads="1"/>
          </p:cNvSpPr>
          <p:nvPr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 smtClean="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ＭＳ Ｐゴシック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¢"/>
        <a:defRPr sz="3000">
          <a:solidFill>
            <a:schemeClr val="tx2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sz="2800">
          <a:solidFill>
            <a:schemeClr val="tx2"/>
          </a:solidFill>
          <a:latin typeface="+mn-lt"/>
          <a:ea typeface="ＭＳ Ｐゴシック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2"/>
          </a:solidFill>
          <a:latin typeface="+mn-lt"/>
          <a:ea typeface="ＭＳ Ｐゴシック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2"/>
          </a:solidFill>
          <a:latin typeface="+mn-lt"/>
          <a:ea typeface="ＭＳ Ｐゴシック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ea typeface="ＭＳ Ｐゴシック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/url?sa=i&amp;rct=j&amp;q=&amp;esrc=s&amp;frm=1&amp;source=images&amp;cd=&amp;cad=rja&amp;uact=8&amp;docid=W1eWUZdIPlNlHM&amp;tbnid=3cnxN8c2JvPMOM:&amp;ved=0CAUQjRw&amp;url=http://www.pinterest.com/pin/71002131598815980/&amp;ei=i1JUU6vQHOfU8AGh4ICoAg&amp;bvm=bv.65058239,d.b2U&amp;psig=AFQjCNEw7S633znbxMHB7m3i27Ws2-Roqw&amp;ust=1398120485201892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hyperlink" Target="http://www.google.com/url?sa=i&amp;rct=j&amp;q=&amp;esrc=s&amp;frm=1&amp;source=images&amp;cd=&amp;cad=rja&amp;uact=8&amp;docid=1tGXRt8TsZguHM&amp;tbnid=cLMJsWqnHNYOcM:&amp;ved=0CAUQjRw&amp;url=http://www.pinterest.com/pin/126663808243436394/&amp;ei=8VJUU5OlB6v98AGayIHYBA&amp;bvm=bv.65058239,d.b2U&amp;psig=AFQjCNEw7S633znbxMHB7m3i27Ws2-Roqw&amp;ust=1398120485201892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uact=8&amp;docid=a-w2U4Jkk6JNeM&amp;tbnid=m4cDa7-P8XzXHM:&amp;ved=0CAUQjRw&amp;url=http://fr.tsedryk.ca/grammaire/pronom_personels/pronom_regle_acc.htm&amp;ei=0E5UU4z3HqSY8QHY54DABA&amp;bvm=bv.65058239,d.b2U&amp;psig=AFQjCNEw7S633znbxMHB7m3i27Ws2-Roqw&amp;ust=1398120485201892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1524000" y="1381780"/>
            <a:ext cx="6858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 sz="3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 smtClean="0">
                <a:solidFill>
                  <a:srgbClr val="FF0000"/>
                </a:solidFill>
                <a:latin typeface="Corbel" pitchFamily="34" charset="0"/>
              </a:rPr>
              <a:t>L’ORDRE DES PRONOMS</a:t>
            </a:r>
            <a:endParaRPr lang="en-US" altLang="en-US" sz="2800" b="1" dirty="0">
              <a:solidFill>
                <a:srgbClr val="FF0000"/>
              </a:solidFill>
              <a:latin typeface="AYT Cursive Hand" pitchFamily="66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524000" y="700088"/>
            <a:ext cx="6858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 err="1">
                <a:solidFill>
                  <a:schemeClr val="tx1"/>
                </a:solidFill>
                <a:latin typeface="Corbel" panose="020B0503020204020204" pitchFamily="34" charset="0"/>
              </a:rPr>
              <a:t>Leçon</a:t>
            </a:r>
            <a:r>
              <a:rPr lang="en-US" altLang="en-US" sz="28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  <a:latin typeface="Corbel" panose="020B0503020204020204" pitchFamily="34" charset="0"/>
              </a:rPr>
              <a:t>1B</a:t>
            </a:r>
            <a:r>
              <a:rPr lang="en-US" altLang="en-US" sz="2800" dirty="0" smtClean="0">
                <a:solidFill>
                  <a:schemeClr val="tx1"/>
                </a:solidFill>
                <a:latin typeface="Cursive standard" pitchFamily="2" charset="0"/>
              </a:rPr>
              <a:t>: </a:t>
            </a:r>
            <a:r>
              <a:rPr lang="en-US" altLang="en-US" sz="3600" dirty="0" err="1">
                <a:solidFill>
                  <a:schemeClr val="tx1"/>
                </a:solidFill>
                <a:latin typeface="Cursive standard" pitchFamily="2" charset="0"/>
              </a:rPr>
              <a:t>Quel</a:t>
            </a:r>
            <a:r>
              <a:rPr lang="en-US" altLang="en-US" sz="3600" dirty="0">
                <a:solidFill>
                  <a:schemeClr val="tx1"/>
                </a:solidFill>
                <a:latin typeface="Cursive standard" pitchFamily="2" charset="0"/>
              </a:rPr>
              <a:t> appétit!</a:t>
            </a:r>
            <a:endParaRPr lang="en-US" altLang="en-US" sz="4000" dirty="0">
              <a:solidFill>
                <a:schemeClr val="tx1"/>
              </a:solidFill>
              <a:latin typeface="Cursive standard" pitchFamily="2" charset="0"/>
            </a:endParaRPr>
          </a:p>
        </p:txBody>
      </p:sp>
      <p:pic>
        <p:nvPicPr>
          <p:cNvPr id="3" name="Picture 2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8"/>
          <a:stretch/>
        </p:blipFill>
        <p:spPr bwMode="auto">
          <a:xfrm>
            <a:off x="1371600" y="1852090"/>
            <a:ext cx="6248400" cy="498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59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 txBox="1">
            <a:spLocks noChangeArrowheads="1"/>
          </p:cNvSpPr>
          <p:nvPr/>
        </p:nvSpPr>
        <p:spPr>
          <a:xfrm>
            <a:off x="1447800" y="647700"/>
            <a:ext cx="7010400" cy="1527175"/>
          </a:xfrm>
          <a:prstGeom prst="rect">
            <a:avLst/>
          </a:prstGeom>
          <a:noFill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ＭＳ Ｐゴシック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ea typeface="ＭＳ Ｐゴシック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ea typeface="ＭＳ Ｐゴシック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ea typeface="ＭＳ Ｐゴシック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ea typeface="ＭＳ Ｐゴシック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kern="0" smtClean="0">
                <a:latin typeface="Corbel" panose="020B0503020204020204" pitchFamily="34" charset="0"/>
              </a:rPr>
              <a:t>La comparaison avec les adjectifs</a:t>
            </a:r>
            <a:endParaRPr lang="en-US" altLang="en-US" sz="2400" kern="0" dirty="0" smtClean="0">
              <a:latin typeface="Corbel" panose="020B0503020204020204" pitchFamily="34" charset="0"/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524000" y="1447800"/>
            <a:ext cx="7315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Corbel" panose="020B0503020204020204" pitchFamily="34" charset="0"/>
              </a:rPr>
              <a:t>In comparisons, the </a:t>
            </a:r>
            <a:r>
              <a:rPr lang="en-US" altLang="en-US" sz="2400" dirty="0">
                <a:solidFill>
                  <a:srgbClr val="FF0000"/>
                </a:solidFill>
                <a:latin typeface="Corbel" panose="020B0503020204020204" pitchFamily="34" charset="0"/>
              </a:rPr>
              <a:t>adjective always agrees </a:t>
            </a:r>
            <a:r>
              <a:rPr lang="en-US" altLang="en-US" sz="2400" dirty="0">
                <a:latin typeface="Corbel" panose="020B0503020204020204" pitchFamily="34" charset="0"/>
              </a:rPr>
              <a:t>with the noun or pronoun it describes</a:t>
            </a:r>
            <a:r>
              <a:rPr lang="en-US" altLang="en-US" sz="2400" dirty="0" smtClean="0">
                <a:latin typeface="Corbel" panose="020B0503020204020204" pitchFamily="34" charset="0"/>
              </a:rPr>
              <a:t>:</a:t>
            </a:r>
            <a:endParaRPr lang="en-US" altLang="en-US" sz="2400" dirty="0">
              <a:latin typeface="Corbel" panose="020B0503020204020204" pitchFamily="34" charset="0"/>
            </a:endParaRPr>
          </a:p>
        </p:txBody>
      </p:sp>
      <p:sp>
        <p:nvSpPr>
          <p:cNvPr id="4" name="Text Box 34"/>
          <p:cNvSpPr txBox="1">
            <a:spLocks noChangeArrowheads="1"/>
          </p:cNvSpPr>
          <p:nvPr/>
        </p:nvSpPr>
        <p:spPr bwMode="auto">
          <a:xfrm>
            <a:off x="1905000" y="2628900"/>
            <a:ext cx="6629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 err="1" smtClean="0">
                <a:solidFill>
                  <a:srgbClr val="0000FF"/>
                </a:solidFill>
                <a:latin typeface="Corbel" panose="020B0503020204020204" pitchFamily="34" charset="0"/>
              </a:rPr>
              <a:t>Cette</a:t>
            </a:r>
            <a:r>
              <a:rPr lang="en-US" altLang="en-US" sz="2800" dirty="0" smtClean="0">
                <a:latin typeface="Corbel" panose="020B0503020204020204" pitchFamily="34" charset="0"/>
              </a:rPr>
              <a:t> robe </a:t>
            </a:r>
            <a:r>
              <a:rPr lang="en-US" altLang="en-US" sz="2800" dirty="0" err="1" smtClean="0">
                <a:latin typeface="Corbel" panose="020B0503020204020204" pitchFamily="34" charset="0"/>
              </a:rPr>
              <a:t>est</a:t>
            </a:r>
            <a:r>
              <a:rPr lang="en-US" altLang="en-US" sz="2800" dirty="0" smtClean="0">
                <a:latin typeface="Corbel" panose="020B0503020204020204" pitchFamily="34" charset="0"/>
              </a:rPr>
              <a:t> plus </a:t>
            </a:r>
            <a:r>
              <a:rPr lang="en-US" altLang="en-US" sz="2800" dirty="0" smtClean="0">
                <a:solidFill>
                  <a:schemeClr val="tx1"/>
                </a:solidFill>
                <a:latin typeface="Corbel" panose="020B0503020204020204" pitchFamily="34" charset="0"/>
              </a:rPr>
              <a:t>………....</a:t>
            </a:r>
            <a:r>
              <a:rPr lang="en-US" altLang="en-US" sz="2800" dirty="0" smtClean="0">
                <a:latin typeface="Corbel" panose="020B0503020204020204" pitchFamily="34" charset="0"/>
              </a:rPr>
              <a:t> que </a:t>
            </a:r>
            <a:r>
              <a:rPr lang="en-US" altLang="en-US" sz="2800" dirty="0" err="1" smtClean="0">
                <a:latin typeface="Corbel" panose="020B0503020204020204" pitchFamily="34" charset="0"/>
              </a:rPr>
              <a:t>celle-là</a:t>
            </a:r>
            <a:r>
              <a:rPr lang="en-US" altLang="en-US" sz="2800" dirty="0" smtClean="0">
                <a:latin typeface="Corbel" panose="020B0503020204020204" pitchFamily="34" charset="0"/>
              </a:rPr>
              <a:t>.</a:t>
            </a:r>
            <a:endParaRPr lang="en-US" altLang="en-US" sz="2800" dirty="0">
              <a:latin typeface="Corbel" panose="020B0503020204020204" pitchFamily="34" charset="0"/>
            </a:endParaRPr>
          </a:p>
        </p:txBody>
      </p:sp>
      <p:sp>
        <p:nvSpPr>
          <p:cNvPr id="5" name="Text Box 34"/>
          <p:cNvSpPr txBox="1">
            <a:spLocks noChangeArrowheads="1"/>
          </p:cNvSpPr>
          <p:nvPr/>
        </p:nvSpPr>
        <p:spPr bwMode="auto">
          <a:xfrm>
            <a:off x="1905000" y="3439180"/>
            <a:ext cx="7086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 err="1" smtClean="0">
                <a:solidFill>
                  <a:srgbClr val="0000FF"/>
                </a:solidFill>
                <a:latin typeface="Corbel" panose="020B0503020204020204" pitchFamily="34" charset="0"/>
              </a:rPr>
              <a:t>Ces</a:t>
            </a:r>
            <a:r>
              <a:rPr lang="en-US" altLang="en-US" sz="2800" dirty="0" smtClean="0">
                <a:latin typeface="Corbel" panose="020B0503020204020204" pitchFamily="34" charset="0"/>
              </a:rPr>
              <a:t> films </a:t>
            </a:r>
            <a:r>
              <a:rPr lang="en-US" altLang="en-US" sz="2800" dirty="0" err="1" smtClean="0">
                <a:latin typeface="Corbel" panose="020B0503020204020204" pitchFamily="34" charset="0"/>
              </a:rPr>
              <a:t>sont</a:t>
            </a:r>
            <a:r>
              <a:rPr lang="en-US" altLang="en-US" sz="2800" dirty="0" smtClean="0">
                <a:latin typeface="Corbel" panose="020B0503020204020204" pitchFamily="34" charset="0"/>
              </a:rPr>
              <a:t> plus </a:t>
            </a:r>
            <a:r>
              <a:rPr lang="en-US" altLang="en-US" sz="2800" dirty="0" smtClean="0">
                <a:solidFill>
                  <a:schemeClr val="tx1"/>
                </a:solidFill>
                <a:latin typeface="Corbel" panose="020B0503020204020204" pitchFamily="34" charset="0"/>
              </a:rPr>
              <a:t>………..…..</a:t>
            </a:r>
            <a:r>
              <a:rPr lang="en-US" altLang="en-US" sz="2800" dirty="0" smtClean="0">
                <a:latin typeface="Corbel" panose="020B0503020204020204" pitchFamily="34" charset="0"/>
              </a:rPr>
              <a:t> que les </a:t>
            </a:r>
            <a:r>
              <a:rPr lang="en-US" altLang="en-US" sz="2800" dirty="0" err="1" smtClean="0">
                <a:latin typeface="Corbel" panose="020B0503020204020204" pitchFamily="34" charset="0"/>
              </a:rPr>
              <a:t>autres</a:t>
            </a:r>
            <a:r>
              <a:rPr lang="en-US" altLang="en-US" sz="2800" dirty="0" smtClean="0">
                <a:latin typeface="Corbel" panose="020B0503020204020204" pitchFamily="34" charset="0"/>
              </a:rPr>
              <a:t>. </a:t>
            </a:r>
            <a:endParaRPr lang="en-US" altLang="en-US" sz="2800" dirty="0">
              <a:latin typeface="Corbel" panose="020B0503020204020204" pitchFamily="34" charset="0"/>
            </a:endParaRPr>
          </a:p>
        </p:txBody>
      </p:sp>
      <p:sp>
        <p:nvSpPr>
          <p:cNvPr id="6" name="Text Box 34"/>
          <p:cNvSpPr txBox="1">
            <a:spLocks noChangeArrowheads="1"/>
          </p:cNvSpPr>
          <p:nvPr/>
        </p:nvSpPr>
        <p:spPr bwMode="auto">
          <a:xfrm>
            <a:off x="762000" y="2667000"/>
            <a:ext cx="10105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Corbel" panose="020B0503020204020204" pitchFamily="34" charset="0"/>
              </a:rPr>
              <a:t>b</a:t>
            </a:r>
            <a:r>
              <a:rPr lang="en-US" altLang="en-US" sz="2400" dirty="0" smtClean="0">
                <a:latin typeface="Corbel" panose="020B0503020204020204" pitchFamily="34" charset="0"/>
              </a:rPr>
              <a:t>eau:</a:t>
            </a:r>
            <a:endParaRPr lang="en-US" altLang="en-US" sz="2400" dirty="0">
              <a:latin typeface="Corbel" panose="020B0503020204020204" pitchFamily="34" charset="0"/>
            </a:endParaRPr>
          </a:p>
        </p:txBody>
      </p:sp>
      <p:sp>
        <p:nvSpPr>
          <p:cNvPr id="7" name="Text Box 34"/>
          <p:cNvSpPr txBox="1">
            <a:spLocks noChangeArrowheads="1"/>
          </p:cNvSpPr>
          <p:nvPr/>
        </p:nvSpPr>
        <p:spPr bwMode="auto">
          <a:xfrm>
            <a:off x="533400" y="3429000"/>
            <a:ext cx="12391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 smtClean="0">
                <a:latin typeface="Corbel" panose="020B0503020204020204" pitchFamily="34" charset="0"/>
              </a:rPr>
              <a:t>original:</a:t>
            </a:r>
            <a:endParaRPr lang="en-US" altLang="en-US" sz="2400" dirty="0">
              <a:latin typeface="Corbel" panose="020B0503020204020204" pitchFamily="34" charset="0"/>
            </a:endParaRPr>
          </a:p>
        </p:txBody>
      </p:sp>
      <p:sp>
        <p:nvSpPr>
          <p:cNvPr id="8" name="Text Box 34"/>
          <p:cNvSpPr txBox="1">
            <a:spLocks noChangeArrowheads="1"/>
          </p:cNvSpPr>
          <p:nvPr/>
        </p:nvSpPr>
        <p:spPr bwMode="auto">
          <a:xfrm>
            <a:off x="685800" y="4186535"/>
            <a:ext cx="12391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 smtClean="0">
                <a:latin typeface="Corbel" panose="020B0503020204020204" pitchFamily="34" charset="0"/>
              </a:rPr>
              <a:t>grand:</a:t>
            </a:r>
            <a:endParaRPr lang="en-US" altLang="en-US" sz="2400" dirty="0">
              <a:latin typeface="Corbel" panose="020B0503020204020204" pitchFamily="34" charset="0"/>
            </a:endParaRPr>
          </a:p>
        </p:txBody>
      </p:sp>
      <p:sp>
        <p:nvSpPr>
          <p:cNvPr id="9" name="Text Box 34"/>
          <p:cNvSpPr txBox="1">
            <a:spLocks noChangeArrowheads="1"/>
          </p:cNvSpPr>
          <p:nvPr/>
        </p:nvSpPr>
        <p:spPr bwMode="auto">
          <a:xfrm>
            <a:off x="1905000" y="4124980"/>
            <a:ext cx="6629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Corbel" panose="020B0503020204020204" pitchFamily="34" charset="0"/>
              </a:rPr>
              <a:t>M</a:t>
            </a:r>
            <a:r>
              <a:rPr lang="en-US" altLang="en-US" sz="2800" dirty="0" smtClean="0">
                <a:solidFill>
                  <a:srgbClr val="0000FF"/>
                </a:solidFill>
                <a:latin typeface="Corbel" panose="020B0503020204020204" pitchFamily="34" charset="0"/>
              </a:rPr>
              <a:t>a</a:t>
            </a:r>
            <a:r>
              <a:rPr lang="en-US" altLang="en-US" sz="2800" dirty="0" smtClean="0">
                <a:latin typeface="Corbel" panose="020B0503020204020204" pitchFamily="34" charset="0"/>
              </a:rPr>
              <a:t> </a:t>
            </a:r>
            <a:r>
              <a:rPr lang="en-US" altLang="en-US" sz="2800" dirty="0" err="1" smtClean="0">
                <a:latin typeface="Corbel" panose="020B0503020204020204" pitchFamily="34" charset="0"/>
              </a:rPr>
              <a:t>maison</a:t>
            </a:r>
            <a:r>
              <a:rPr lang="en-US" altLang="en-US" sz="2800" dirty="0" smtClean="0">
                <a:latin typeface="Corbel" panose="020B0503020204020204" pitchFamily="34" charset="0"/>
              </a:rPr>
              <a:t> </a:t>
            </a:r>
            <a:r>
              <a:rPr lang="en-US" altLang="en-US" sz="2800" dirty="0" err="1" smtClean="0">
                <a:latin typeface="Corbel" panose="020B0503020204020204" pitchFamily="34" charset="0"/>
              </a:rPr>
              <a:t>est</a:t>
            </a:r>
            <a:r>
              <a:rPr lang="en-US" altLang="en-US" sz="2800" dirty="0" smtClean="0">
                <a:latin typeface="Corbel" panose="020B0503020204020204" pitchFamily="34" charset="0"/>
              </a:rPr>
              <a:t> </a:t>
            </a:r>
            <a:r>
              <a:rPr lang="en-US" altLang="en-US" sz="2800" dirty="0" err="1" smtClean="0">
                <a:latin typeface="Corbel" panose="020B0503020204020204" pitchFamily="34" charset="0"/>
              </a:rPr>
              <a:t>moins</a:t>
            </a:r>
            <a:r>
              <a:rPr lang="en-US" altLang="en-US" sz="2800" dirty="0" smtClean="0">
                <a:latin typeface="Corbel" panose="020B0503020204020204" pitchFamily="34" charset="0"/>
              </a:rPr>
              <a:t> </a:t>
            </a:r>
            <a:r>
              <a:rPr lang="en-US" altLang="en-US" sz="2800" dirty="0">
                <a:solidFill>
                  <a:schemeClr val="tx1"/>
                </a:solidFill>
                <a:latin typeface="Corbel" panose="020B0503020204020204" pitchFamily="34" charset="0"/>
              </a:rPr>
              <a:t>………...</a:t>
            </a:r>
            <a:r>
              <a:rPr lang="en-US" altLang="en-US" sz="2800" dirty="0" smtClean="0">
                <a:latin typeface="Corbel" panose="020B0503020204020204" pitchFamily="34" charset="0"/>
              </a:rPr>
              <a:t> que la </a:t>
            </a:r>
            <a:r>
              <a:rPr lang="en-US" altLang="en-US" sz="2800" dirty="0" err="1" smtClean="0">
                <a:latin typeface="Corbel" panose="020B0503020204020204" pitchFamily="34" charset="0"/>
              </a:rPr>
              <a:t>tienne</a:t>
            </a:r>
            <a:r>
              <a:rPr lang="en-US" altLang="en-US" sz="2800" dirty="0" smtClean="0">
                <a:latin typeface="Corbel" panose="020B0503020204020204" pitchFamily="34" charset="0"/>
              </a:rPr>
              <a:t>. </a:t>
            </a:r>
            <a:endParaRPr lang="en-US" altLang="en-US" sz="2800" dirty="0">
              <a:latin typeface="Corbel" panose="020B0503020204020204" pitchFamily="34" charset="0"/>
            </a:endParaRPr>
          </a:p>
        </p:txBody>
      </p:sp>
      <p:sp>
        <p:nvSpPr>
          <p:cNvPr id="10" name="Text Box 34"/>
          <p:cNvSpPr txBox="1">
            <a:spLocks noChangeArrowheads="1"/>
          </p:cNvSpPr>
          <p:nvPr/>
        </p:nvSpPr>
        <p:spPr bwMode="auto">
          <a:xfrm>
            <a:off x="381000" y="4948535"/>
            <a:ext cx="15439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 smtClean="0">
                <a:latin typeface="Corbel" panose="020B0503020204020204" pitchFamily="34" charset="0"/>
              </a:rPr>
              <a:t>nouveau:</a:t>
            </a:r>
            <a:endParaRPr lang="en-US" altLang="en-US" sz="2400" dirty="0">
              <a:latin typeface="Corbel" panose="020B0503020204020204" pitchFamily="34" charset="0"/>
            </a:endParaRPr>
          </a:p>
        </p:txBody>
      </p:sp>
      <p:sp>
        <p:nvSpPr>
          <p:cNvPr id="11" name="Text Box 34"/>
          <p:cNvSpPr txBox="1">
            <a:spLocks noChangeArrowheads="1"/>
          </p:cNvSpPr>
          <p:nvPr/>
        </p:nvSpPr>
        <p:spPr bwMode="auto">
          <a:xfrm>
            <a:off x="1905000" y="4876800"/>
            <a:ext cx="7010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 err="1" smtClean="0">
                <a:solidFill>
                  <a:srgbClr val="0000FF"/>
                </a:solidFill>
                <a:latin typeface="Corbel" panose="020B0503020204020204" pitchFamily="34" charset="0"/>
              </a:rPr>
              <a:t>Cet</a:t>
            </a:r>
            <a:r>
              <a:rPr lang="en-US" altLang="en-US" sz="2800" dirty="0" smtClean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Corbel" panose="020B0503020204020204" pitchFamily="34" charset="0"/>
              </a:rPr>
              <a:t>ordinateur</a:t>
            </a:r>
            <a:r>
              <a:rPr lang="en-US" altLang="en-US" sz="2800" dirty="0" smtClean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en-US" altLang="en-US" sz="2800" dirty="0" err="1" smtClean="0">
                <a:latin typeface="Corbel" panose="020B0503020204020204" pitchFamily="34" charset="0"/>
              </a:rPr>
              <a:t>est</a:t>
            </a:r>
            <a:r>
              <a:rPr lang="en-US" altLang="en-US" sz="2800" dirty="0">
                <a:latin typeface="Corbel" panose="020B0503020204020204" pitchFamily="34" charset="0"/>
              </a:rPr>
              <a:t> </a:t>
            </a:r>
            <a:r>
              <a:rPr lang="en-US" altLang="en-US" sz="2800" dirty="0" err="1" smtClean="0">
                <a:latin typeface="Corbel" panose="020B0503020204020204" pitchFamily="34" charset="0"/>
              </a:rPr>
              <a:t>aussi</a:t>
            </a:r>
            <a:r>
              <a:rPr lang="en-US" altLang="en-US" sz="2800" dirty="0" smtClean="0">
                <a:latin typeface="Corbel" panose="020B0503020204020204" pitchFamily="34" charset="0"/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  <a:latin typeface="Corbel" panose="020B0503020204020204" pitchFamily="34" charset="0"/>
              </a:rPr>
              <a:t>……………</a:t>
            </a:r>
            <a:r>
              <a:rPr lang="en-US" altLang="en-US" sz="2800" dirty="0" smtClean="0">
                <a:latin typeface="Corbel" panose="020B0503020204020204" pitchFamily="34" charset="0"/>
              </a:rPr>
              <a:t>que </a:t>
            </a:r>
            <a:r>
              <a:rPr lang="en-US" altLang="en-US" sz="2800" dirty="0" err="1" smtClean="0">
                <a:latin typeface="Corbel" panose="020B0503020204020204" pitchFamily="34" charset="0"/>
              </a:rPr>
              <a:t>celui-là</a:t>
            </a:r>
            <a:r>
              <a:rPr lang="en-US" altLang="en-US" sz="2800" dirty="0" smtClean="0">
                <a:latin typeface="Corbel" panose="020B0503020204020204" pitchFamily="34" charset="0"/>
              </a:rPr>
              <a:t>.</a:t>
            </a:r>
            <a:endParaRPr lang="en-US" altLang="en-US" sz="2800" dirty="0">
              <a:latin typeface="Corbel" panose="020B0503020204020204" pitchFamily="34" charset="0"/>
            </a:endParaRPr>
          </a:p>
        </p:txBody>
      </p:sp>
      <p:sp>
        <p:nvSpPr>
          <p:cNvPr id="12" name="Text Box 34"/>
          <p:cNvSpPr txBox="1">
            <a:spLocks noChangeArrowheads="1"/>
          </p:cNvSpPr>
          <p:nvPr/>
        </p:nvSpPr>
        <p:spPr bwMode="auto">
          <a:xfrm>
            <a:off x="4856897" y="2514600"/>
            <a:ext cx="10105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 smtClean="0">
                <a:solidFill>
                  <a:srgbClr val="0000FF"/>
                </a:solidFill>
                <a:latin typeface="Corbel" panose="020B0503020204020204" pitchFamily="34" charset="0"/>
              </a:rPr>
              <a:t>belle</a:t>
            </a:r>
            <a:endParaRPr lang="en-US" altLang="en-US" sz="2800" dirty="0">
              <a:solidFill>
                <a:srgbClr val="0000FF"/>
              </a:solidFill>
              <a:latin typeface="Corbel" panose="020B0503020204020204" pitchFamily="34" charset="0"/>
            </a:endParaRPr>
          </a:p>
        </p:txBody>
      </p:sp>
      <p:sp>
        <p:nvSpPr>
          <p:cNvPr id="13" name="Text Box 34"/>
          <p:cNvSpPr txBox="1">
            <a:spLocks noChangeArrowheads="1"/>
          </p:cNvSpPr>
          <p:nvPr/>
        </p:nvSpPr>
        <p:spPr bwMode="auto">
          <a:xfrm>
            <a:off x="4724400" y="3362980"/>
            <a:ext cx="1752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 err="1" smtClean="0">
                <a:solidFill>
                  <a:srgbClr val="0000FF"/>
                </a:solidFill>
                <a:latin typeface="Corbel" panose="020B0503020204020204" pitchFamily="34" charset="0"/>
              </a:rPr>
              <a:t>originaux</a:t>
            </a:r>
            <a:endParaRPr lang="en-US" altLang="en-US" sz="2800" dirty="0">
              <a:solidFill>
                <a:srgbClr val="0000FF"/>
              </a:solidFill>
              <a:latin typeface="Corbel" panose="020B0503020204020204" pitchFamily="34" charset="0"/>
            </a:endParaRPr>
          </a:p>
        </p:txBody>
      </p:sp>
      <p:sp>
        <p:nvSpPr>
          <p:cNvPr id="14" name="Text Box 34"/>
          <p:cNvSpPr txBox="1">
            <a:spLocks noChangeArrowheads="1"/>
          </p:cNvSpPr>
          <p:nvPr/>
        </p:nvSpPr>
        <p:spPr bwMode="auto">
          <a:xfrm>
            <a:off x="5105400" y="3992238"/>
            <a:ext cx="1752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 err="1" smtClean="0">
                <a:solidFill>
                  <a:srgbClr val="0000FF"/>
                </a:solidFill>
                <a:latin typeface="Corbel" panose="020B0503020204020204" pitchFamily="34" charset="0"/>
              </a:rPr>
              <a:t>grande</a:t>
            </a:r>
            <a:endParaRPr lang="en-US" altLang="en-US" sz="2800" dirty="0">
              <a:solidFill>
                <a:srgbClr val="0000FF"/>
              </a:solidFill>
              <a:latin typeface="Corbel" panose="020B0503020204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10200" y="4810780"/>
            <a:ext cx="14558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>
                <a:solidFill>
                  <a:srgbClr val="0000FF"/>
                </a:solidFill>
                <a:latin typeface="Corbel" panose="020B0503020204020204" pitchFamily="34" charset="0"/>
              </a:rPr>
              <a:t>nouveau</a:t>
            </a:r>
            <a:endParaRPr lang="en-US" sz="2800" dirty="0"/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1676400" y="5791200"/>
            <a:ext cx="807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Corbel" panose="020B0503020204020204" pitchFamily="34" charset="0"/>
              </a:rPr>
              <a:t>A</a:t>
            </a:r>
            <a:r>
              <a:rPr lang="en-US" altLang="en-US" sz="2400" dirty="0" smtClean="0">
                <a:solidFill>
                  <a:srgbClr val="FF0000"/>
                </a:solidFill>
                <a:latin typeface="Corbel" panose="020B0503020204020204" pitchFamily="34" charset="0"/>
              </a:rPr>
              <a:t>dverbs</a:t>
            </a:r>
            <a:r>
              <a:rPr lang="en-US" altLang="en-US" sz="2400" dirty="0" smtClean="0">
                <a:latin typeface="Corbel" panose="020B0503020204020204" pitchFamily="34" charset="0"/>
              </a:rPr>
              <a:t> are </a:t>
            </a:r>
            <a:r>
              <a:rPr lang="en-US" altLang="en-US" sz="2400" dirty="0" smtClean="0">
                <a:solidFill>
                  <a:srgbClr val="FF0000"/>
                </a:solidFill>
                <a:latin typeface="Corbel" panose="020B0503020204020204" pitchFamily="34" charset="0"/>
              </a:rPr>
              <a:t>INVARIABLE</a:t>
            </a:r>
            <a:r>
              <a:rPr lang="en-US" altLang="en-US" sz="2400" dirty="0">
                <a:latin typeface="Corbel" panose="020B0503020204020204" pitchFamily="34" charset="0"/>
              </a:rPr>
              <a:t>:</a:t>
            </a:r>
            <a:r>
              <a:rPr lang="en-US" altLang="en-US" sz="2400" dirty="0" smtClean="0">
                <a:latin typeface="Corbel" panose="020B0503020204020204" pitchFamily="34" charset="0"/>
              </a:rPr>
              <a:t>   they don’t agree.</a:t>
            </a:r>
            <a:endParaRPr lang="en-US" altLang="en-US" sz="24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37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524000" y="700088"/>
            <a:ext cx="7620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 sz="3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 smtClean="0">
                <a:solidFill>
                  <a:srgbClr val="FF0000"/>
                </a:solidFill>
                <a:latin typeface="Corbel" pitchFamily="34" charset="0"/>
              </a:rPr>
              <a:t>Le SUPERLATIF des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Corbel" pitchFamily="34" charset="0"/>
              </a:rPr>
              <a:t>adjectifs</a:t>
            </a:r>
            <a:endParaRPr lang="en-US" altLang="en-US" sz="2400" b="1" dirty="0">
              <a:solidFill>
                <a:srgbClr val="FF0000"/>
              </a:solidFill>
              <a:latin typeface="AYT Cursive Hand" pitchFamily="66" charset="0"/>
            </a:endParaRPr>
          </a:p>
        </p:txBody>
      </p:sp>
      <p:sp>
        <p:nvSpPr>
          <p:cNvPr id="3" name="Text Box 34"/>
          <p:cNvSpPr txBox="1">
            <a:spLocks noChangeArrowheads="1"/>
          </p:cNvSpPr>
          <p:nvPr/>
        </p:nvSpPr>
        <p:spPr bwMode="auto">
          <a:xfrm>
            <a:off x="1600200" y="1447800"/>
            <a:ext cx="7086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Corbel" panose="020B0503020204020204" pitchFamily="34" charset="0"/>
              </a:rPr>
              <a:t>To make comparisons with </a:t>
            </a:r>
            <a:r>
              <a:rPr lang="en-US" altLang="en-US" sz="2400" dirty="0">
                <a:solidFill>
                  <a:srgbClr val="FF0000"/>
                </a:solidFill>
                <a:latin typeface="Corbel" panose="020B0503020204020204" pitchFamily="34" charset="0"/>
              </a:rPr>
              <a:t>ADJECTIVES</a:t>
            </a:r>
            <a:r>
              <a:rPr lang="en-US" altLang="en-US" sz="2400" dirty="0">
                <a:latin typeface="Corbel" panose="020B0503020204020204" pitchFamily="34" charset="0"/>
              </a:rPr>
              <a:t> use the following construction:</a:t>
            </a:r>
          </a:p>
        </p:txBody>
      </p:sp>
      <p:sp>
        <p:nvSpPr>
          <p:cNvPr id="4" name="Text Box 35"/>
          <p:cNvSpPr txBox="1">
            <a:spLocks noChangeArrowheads="1"/>
          </p:cNvSpPr>
          <p:nvPr/>
        </p:nvSpPr>
        <p:spPr bwMode="auto">
          <a:xfrm>
            <a:off x="1905000" y="2667000"/>
            <a:ext cx="6477000" cy="523220"/>
          </a:xfrm>
          <a:prstGeom prst="rect">
            <a:avLst/>
          </a:prstGeom>
          <a:noFill/>
          <a:ln w="19050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Corbel" panose="020B0503020204020204" pitchFamily="34" charset="0"/>
              </a:rPr>
              <a:t>   </a:t>
            </a:r>
            <a:r>
              <a:rPr lang="en-US" altLang="en-US" sz="2800" b="1" dirty="0" smtClean="0">
                <a:solidFill>
                  <a:srgbClr val="0000FF"/>
                </a:solidFill>
                <a:latin typeface="Corbel" panose="020B0503020204020204" pitchFamily="34" charset="0"/>
              </a:rPr>
              <a:t>noun </a:t>
            </a:r>
            <a:r>
              <a:rPr lang="en-US" altLang="en-US" sz="2800" b="1" dirty="0" smtClean="0">
                <a:solidFill>
                  <a:srgbClr val="FF0000"/>
                </a:solidFill>
                <a:latin typeface="Corbel" panose="020B0503020204020204" pitchFamily="34" charset="0"/>
              </a:rPr>
              <a:t>+</a:t>
            </a:r>
            <a:r>
              <a:rPr lang="en-US" altLang="en-US" sz="2800" b="1" dirty="0" smtClean="0">
                <a:solidFill>
                  <a:srgbClr val="0000FF"/>
                </a:solidFill>
                <a:latin typeface="Corbel" panose="020B0503020204020204" pitchFamily="34" charset="0"/>
              </a:rPr>
              <a:t> definite article </a:t>
            </a:r>
            <a:r>
              <a:rPr lang="en-US" altLang="en-US" sz="2800" b="1" dirty="0" smtClean="0">
                <a:solidFill>
                  <a:srgbClr val="FF0000"/>
                </a:solidFill>
                <a:latin typeface="Corbel" panose="020B0503020204020204" pitchFamily="34" charset="0"/>
              </a:rPr>
              <a:t>+</a:t>
            </a:r>
            <a:r>
              <a:rPr lang="en-US" altLang="en-US" sz="2800" b="1" dirty="0" smtClean="0">
                <a:solidFill>
                  <a:srgbClr val="0000FF"/>
                </a:solidFill>
                <a:latin typeface="Corbel" panose="020B0503020204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Corbel" panose="020B0503020204020204" pitchFamily="34" charset="0"/>
              </a:rPr>
              <a:t>comparatif</a:t>
            </a:r>
            <a:endParaRPr lang="en-US" altLang="en-US" sz="28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7" name="Text Box 34"/>
          <p:cNvSpPr txBox="1">
            <a:spLocks noChangeArrowheads="1"/>
          </p:cNvSpPr>
          <p:nvPr/>
        </p:nvSpPr>
        <p:spPr bwMode="auto">
          <a:xfrm>
            <a:off x="1881116" y="3581400"/>
            <a:ext cx="69057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 smtClean="0">
                <a:latin typeface="Corbel" panose="020B0503020204020204" pitchFamily="34" charset="0"/>
              </a:rPr>
              <a:t>Le TGV </a:t>
            </a:r>
            <a:r>
              <a:rPr lang="en-US" altLang="en-US" sz="2800" dirty="0" err="1" smtClean="0">
                <a:latin typeface="Corbel" panose="020B0503020204020204" pitchFamily="34" charset="0"/>
              </a:rPr>
              <a:t>est</a:t>
            </a:r>
            <a:r>
              <a:rPr lang="en-US" altLang="en-US" sz="2800" dirty="0" smtClean="0">
                <a:latin typeface="Corbel" panose="020B0503020204020204" pitchFamily="34" charset="0"/>
              </a:rPr>
              <a:t> </a:t>
            </a:r>
            <a:r>
              <a:rPr lang="en-US" altLang="en-US" sz="2800" i="1" dirty="0" smtClean="0">
                <a:solidFill>
                  <a:srgbClr val="0000FF"/>
                </a:solidFill>
                <a:latin typeface="Corbel" panose="020B0503020204020204" pitchFamily="34" charset="0"/>
              </a:rPr>
              <a:t>le train le</a:t>
            </a:r>
            <a:r>
              <a:rPr lang="en-US" altLang="en-US" sz="2800" dirty="0" smtClean="0">
                <a:latin typeface="Corbel" panose="020B0503020204020204" pitchFamily="34" charset="0"/>
              </a:rPr>
              <a:t> </a:t>
            </a:r>
            <a:r>
              <a:rPr lang="en-US" altLang="en-US" sz="2800" i="1" dirty="0" smtClean="0">
                <a:solidFill>
                  <a:srgbClr val="0000FF"/>
                </a:solidFill>
                <a:latin typeface="Corbel" panose="020B0503020204020204" pitchFamily="34" charset="0"/>
              </a:rPr>
              <a:t>plus </a:t>
            </a:r>
            <a:r>
              <a:rPr lang="en-US" altLang="en-US" sz="2800" i="1" dirty="0" err="1" smtClean="0">
                <a:solidFill>
                  <a:srgbClr val="0000FF"/>
                </a:solidFill>
                <a:latin typeface="Corbel" panose="020B0503020204020204" pitchFamily="34" charset="0"/>
              </a:rPr>
              <a:t>rapide</a:t>
            </a:r>
            <a:r>
              <a:rPr lang="en-US" altLang="en-US" sz="2800" i="1" dirty="0" smtClean="0">
                <a:solidFill>
                  <a:srgbClr val="0000FF"/>
                </a:solidFill>
                <a:latin typeface="Corbel" panose="020B0503020204020204" pitchFamily="34" charset="0"/>
              </a:rPr>
              <a:t> </a:t>
            </a:r>
            <a:r>
              <a:rPr lang="en-US" altLang="en-US" sz="2800" dirty="0" smtClean="0">
                <a:latin typeface="Corbel" panose="020B0503020204020204" pitchFamily="34" charset="0"/>
              </a:rPr>
              <a:t>du monde.</a:t>
            </a:r>
            <a:endParaRPr lang="en-US" altLang="en-US" sz="2800" dirty="0">
              <a:latin typeface="Corbel" panose="020B0503020204020204" pitchFamily="34" charset="0"/>
            </a:endParaRPr>
          </a:p>
        </p:txBody>
      </p:sp>
      <p:sp>
        <p:nvSpPr>
          <p:cNvPr id="8" name="Text Box 34"/>
          <p:cNvSpPr txBox="1">
            <a:spLocks noChangeArrowheads="1"/>
          </p:cNvSpPr>
          <p:nvPr/>
        </p:nvSpPr>
        <p:spPr bwMode="auto">
          <a:xfrm>
            <a:off x="3596185" y="4731255"/>
            <a:ext cx="10105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 smtClean="0">
                <a:latin typeface="Corbel" panose="020B0503020204020204" pitchFamily="34" charset="0"/>
              </a:rPr>
              <a:t>noun</a:t>
            </a:r>
            <a:endParaRPr lang="en-US" altLang="en-US" sz="2400" dirty="0">
              <a:latin typeface="Corbel" panose="020B0503020204020204" pitchFamily="34" charset="0"/>
            </a:endParaRPr>
          </a:p>
        </p:txBody>
      </p:sp>
      <p:sp>
        <p:nvSpPr>
          <p:cNvPr id="9" name="Text Box 34"/>
          <p:cNvSpPr txBox="1">
            <a:spLocks noChangeArrowheads="1"/>
          </p:cNvSpPr>
          <p:nvPr/>
        </p:nvSpPr>
        <p:spPr bwMode="auto">
          <a:xfrm>
            <a:off x="4009598" y="5328150"/>
            <a:ext cx="22678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 smtClean="0">
                <a:latin typeface="Corbel" panose="020B0503020204020204" pitchFamily="34" charset="0"/>
              </a:rPr>
              <a:t>definite article</a:t>
            </a:r>
            <a:endParaRPr lang="en-US" altLang="en-US" sz="2400" dirty="0">
              <a:latin typeface="Corbel" panose="020B0503020204020204" pitchFamily="34" charset="0"/>
            </a:endParaRPr>
          </a:p>
        </p:txBody>
      </p:sp>
      <p:sp>
        <p:nvSpPr>
          <p:cNvPr id="10" name="Text Box 34"/>
          <p:cNvSpPr txBox="1">
            <a:spLocks noChangeArrowheads="1"/>
          </p:cNvSpPr>
          <p:nvPr/>
        </p:nvSpPr>
        <p:spPr bwMode="auto">
          <a:xfrm>
            <a:off x="5098576" y="4643735"/>
            <a:ext cx="22678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 smtClean="0">
                <a:latin typeface="Corbel" panose="020B0503020204020204" pitchFamily="34" charset="0"/>
              </a:rPr>
              <a:t>comparison</a:t>
            </a:r>
            <a:endParaRPr lang="en-US" altLang="en-US" sz="2400" dirty="0">
              <a:latin typeface="Corbel" panose="020B0503020204020204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4038600" y="4059471"/>
            <a:ext cx="0" cy="65537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4876800" y="4059471"/>
            <a:ext cx="0" cy="11685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V="1">
            <a:off x="5638800" y="4114800"/>
            <a:ext cx="0" cy="65537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3596185" y="4038600"/>
            <a:ext cx="101050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5022376" y="4054184"/>
            <a:ext cx="160702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4724400" y="4041335"/>
            <a:ext cx="152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69939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524000" y="700088"/>
            <a:ext cx="7620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 sz="3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 smtClean="0">
                <a:solidFill>
                  <a:schemeClr val="tx1"/>
                </a:solidFill>
                <a:latin typeface="Corbel" pitchFamily="34" charset="0"/>
              </a:rPr>
              <a:t>Le SUPERLATIF des </a:t>
            </a:r>
            <a:r>
              <a:rPr lang="en-US" altLang="en-US" sz="2400" dirty="0" err="1" smtClean="0">
                <a:solidFill>
                  <a:schemeClr val="tx1"/>
                </a:solidFill>
                <a:latin typeface="Corbel" pitchFamily="34" charset="0"/>
              </a:rPr>
              <a:t>adjectifs</a:t>
            </a:r>
            <a:endParaRPr lang="en-US" altLang="en-US" sz="2400" dirty="0">
              <a:solidFill>
                <a:schemeClr val="tx1"/>
              </a:solidFill>
              <a:latin typeface="AYT Cursive Hand" pitchFamily="66" charset="0"/>
            </a:endParaRPr>
          </a:p>
        </p:txBody>
      </p:sp>
      <p:sp>
        <p:nvSpPr>
          <p:cNvPr id="3" name="Text Box 34"/>
          <p:cNvSpPr txBox="1">
            <a:spLocks noChangeArrowheads="1"/>
          </p:cNvSpPr>
          <p:nvPr/>
        </p:nvSpPr>
        <p:spPr bwMode="auto">
          <a:xfrm>
            <a:off x="1600200" y="1447800"/>
            <a:ext cx="7086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Corbel" panose="020B0503020204020204" pitchFamily="34" charset="0"/>
              </a:rPr>
              <a:t>To make comparisons with </a:t>
            </a:r>
            <a:r>
              <a:rPr lang="en-US" altLang="en-US" sz="2400" dirty="0" smtClean="0">
                <a:solidFill>
                  <a:srgbClr val="FF0000"/>
                </a:solidFill>
                <a:latin typeface="Corbel" panose="020B0503020204020204" pitchFamily="34" charset="0"/>
              </a:rPr>
              <a:t>ADJECTIVES</a:t>
            </a:r>
            <a:r>
              <a:rPr lang="en-US" altLang="en-US" sz="2400" dirty="0" smtClean="0">
                <a:latin typeface="Corbel" panose="020B0503020204020204" pitchFamily="34" charset="0"/>
              </a:rPr>
              <a:t> use </a:t>
            </a:r>
            <a:r>
              <a:rPr lang="en-US" altLang="en-US" sz="2400" dirty="0">
                <a:latin typeface="Corbel" panose="020B0503020204020204" pitchFamily="34" charset="0"/>
              </a:rPr>
              <a:t>the following construction:</a:t>
            </a:r>
          </a:p>
        </p:txBody>
      </p:sp>
      <p:sp>
        <p:nvSpPr>
          <p:cNvPr id="4" name="Text Box 35"/>
          <p:cNvSpPr txBox="1">
            <a:spLocks noChangeArrowheads="1"/>
          </p:cNvSpPr>
          <p:nvPr/>
        </p:nvSpPr>
        <p:spPr bwMode="auto">
          <a:xfrm>
            <a:off x="1905000" y="2667000"/>
            <a:ext cx="6477000" cy="523220"/>
          </a:xfrm>
          <a:prstGeom prst="rect">
            <a:avLst/>
          </a:prstGeom>
          <a:noFill/>
          <a:ln w="19050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Corbel" panose="020B0503020204020204" pitchFamily="34" charset="0"/>
              </a:rPr>
              <a:t>   </a:t>
            </a:r>
            <a:r>
              <a:rPr lang="en-US" altLang="en-US" sz="2800" b="1" dirty="0" smtClean="0">
                <a:solidFill>
                  <a:srgbClr val="0000FF"/>
                </a:solidFill>
                <a:latin typeface="Corbel" panose="020B0503020204020204" pitchFamily="34" charset="0"/>
              </a:rPr>
              <a:t>noun </a:t>
            </a:r>
            <a:r>
              <a:rPr lang="en-US" altLang="en-US" sz="2800" b="1" dirty="0" smtClean="0">
                <a:solidFill>
                  <a:srgbClr val="FF0000"/>
                </a:solidFill>
                <a:latin typeface="Corbel" panose="020B0503020204020204" pitchFamily="34" charset="0"/>
              </a:rPr>
              <a:t>+</a:t>
            </a:r>
            <a:r>
              <a:rPr lang="en-US" altLang="en-US" sz="2800" b="1" dirty="0" smtClean="0">
                <a:solidFill>
                  <a:srgbClr val="0000FF"/>
                </a:solidFill>
                <a:latin typeface="Corbel" panose="020B0503020204020204" pitchFamily="34" charset="0"/>
              </a:rPr>
              <a:t> definite article </a:t>
            </a:r>
            <a:r>
              <a:rPr lang="en-US" altLang="en-US" sz="2800" b="1" dirty="0" smtClean="0">
                <a:solidFill>
                  <a:srgbClr val="FF0000"/>
                </a:solidFill>
                <a:latin typeface="Corbel" panose="020B0503020204020204" pitchFamily="34" charset="0"/>
              </a:rPr>
              <a:t>+</a:t>
            </a:r>
            <a:r>
              <a:rPr lang="en-US" altLang="en-US" sz="2800" b="1" dirty="0" smtClean="0">
                <a:solidFill>
                  <a:srgbClr val="0000FF"/>
                </a:solidFill>
                <a:latin typeface="Corbel" panose="020B0503020204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Corbel" panose="020B0503020204020204" pitchFamily="34" charset="0"/>
              </a:rPr>
              <a:t>comparatif</a:t>
            </a:r>
            <a:endParaRPr lang="en-US" altLang="en-US" sz="28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7" name="Text Box 34"/>
          <p:cNvSpPr txBox="1">
            <a:spLocks noChangeArrowheads="1"/>
          </p:cNvSpPr>
          <p:nvPr/>
        </p:nvSpPr>
        <p:spPr bwMode="auto">
          <a:xfrm>
            <a:off x="457200" y="3581400"/>
            <a:ext cx="83296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 err="1" smtClean="0">
                <a:latin typeface="Corbel" panose="020B0503020204020204" pitchFamily="34" charset="0"/>
              </a:rPr>
              <a:t>Cette</a:t>
            </a:r>
            <a:r>
              <a:rPr lang="en-US" altLang="en-US" sz="2800" dirty="0" smtClean="0">
                <a:latin typeface="Corbel" panose="020B0503020204020204" pitchFamily="34" charset="0"/>
              </a:rPr>
              <a:t> </a:t>
            </a:r>
            <a:r>
              <a:rPr lang="en-US" altLang="en-US" sz="2800" dirty="0" err="1" smtClean="0">
                <a:latin typeface="Corbel" panose="020B0503020204020204" pitchFamily="34" charset="0"/>
              </a:rPr>
              <a:t>fille</a:t>
            </a:r>
            <a:r>
              <a:rPr lang="en-US" altLang="en-US" sz="2800" dirty="0" smtClean="0">
                <a:latin typeface="Corbel" panose="020B0503020204020204" pitchFamily="34" charset="0"/>
              </a:rPr>
              <a:t> </a:t>
            </a:r>
            <a:r>
              <a:rPr lang="en-US" altLang="en-US" sz="2800" dirty="0" err="1" smtClean="0">
                <a:latin typeface="Corbel" panose="020B0503020204020204" pitchFamily="34" charset="0"/>
              </a:rPr>
              <a:t>est</a:t>
            </a:r>
            <a:r>
              <a:rPr lang="en-US" altLang="en-US" sz="2800" dirty="0" smtClean="0">
                <a:latin typeface="Corbel" panose="020B0503020204020204" pitchFamily="34" charset="0"/>
              </a:rPr>
              <a:t> </a:t>
            </a:r>
            <a:r>
              <a:rPr lang="en-US" altLang="en-US" sz="2800" i="1" dirty="0" err="1" smtClean="0">
                <a:solidFill>
                  <a:srgbClr val="0000FF"/>
                </a:solidFill>
                <a:latin typeface="Corbel" panose="020B0503020204020204" pitchFamily="34" charset="0"/>
              </a:rPr>
              <a:t>l’étudiante</a:t>
            </a:r>
            <a:r>
              <a:rPr lang="en-US" altLang="en-US" sz="2800" i="1" dirty="0" smtClean="0">
                <a:solidFill>
                  <a:srgbClr val="0000FF"/>
                </a:solidFill>
                <a:latin typeface="Corbel" panose="020B0503020204020204" pitchFamily="34" charset="0"/>
              </a:rPr>
              <a:t> la</a:t>
            </a:r>
            <a:r>
              <a:rPr lang="en-US" altLang="en-US" sz="2800" dirty="0" smtClean="0">
                <a:latin typeface="Corbel" panose="020B0503020204020204" pitchFamily="34" charset="0"/>
              </a:rPr>
              <a:t> </a:t>
            </a:r>
            <a:r>
              <a:rPr lang="en-US" altLang="en-US" sz="2800" i="1" dirty="0" smtClean="0">
                <a:solidFill>
                  <a:srgbClr val="0000FF"/>
                </a:solidFill>
                <a:latin typeface="Corbel" panose="020B0503020204020204" pitchFamily="34" charset="0"/>
              </a:rPr>
              <a:t>plus </a:t>
            </a:r>
            <a:r>
              <a:rPr lang="en-US" altLang="en-US" sz="2800" i="1" dirty="0" err="1" smtClean="0">
                <a:solidFill>
                  <a:srgbClr val="0000FF"/>
                </a:solidFill>
                <a:latin typeface="Corbel" panose="020B0503020204020204" pitchFamily="34" charset="0"/>
              </a:rPr>
              <a:t>intelligente</a:t>
            </a:r>
            <a:r>
              <a:rPr lang="en-US" altLang="en-US" sz="2800" i="1" dirty="0" smtClean="0">
                <a:solidFill>
                  <a:srgbClr val="0000FF"/>
                </a:solidFill>
                <a:latin typeface="Corbel" panose="020B0503020204020204" pitchFamily="34" charset="0"/>
              </a:rPr>
              <a:t> </a:t>
            </a:r>
            <a:r>
              <a:rPr lang="en-US" altLang="en-US" sz="2800" dirty="0" smtClean="0">
                <a:latin typeface="Corbel" panose="020B0503020204020204" pitchFamily="34" charset="0"/>
              </a:rPr>
              <a:t>de la </a:t>
            </a:r>
            <a:r>
              <a:rPr lang="en-US" altLang="en-US" sz="2800" dirty="0" err="1" smtClean="0">
                <a:latin typeface="Corbel" panose="020B0503020204020204" pitchFamily="34" charset="0"/>
              </a:rPr>
              <a:t>classe</a:t>
            </a:r>
            <a:r>
              <a:rPr lang="en-US" altLang="en-US" sz="2800" dirty="0" smtClean="0">
                <a:latin typeface="Corbel" panose="020B0503020204020204" pitchFamily="34" charset="0"/>
              </a:rPr>
              <a:t>.</a:t>
            </a:r>
            <a:endParaRPr lang="en-US" altLang="en-US" sz="2800" dirty="0">
              <a:latin typeface="Corbel" panose="020B0503020204020204" pitchFamily="34" charset="0"/>
            </a:endParaRPr>
          </a:p>
        </p:txBody>
      </p:sp>
      <p:sp>
        <p:nvSpPr>
          <p:cNvPr id="8" name="Text Box 34"/>
          <p:cNvSpPr txBox="1">
            <a:spLocks noChangeArrowheads="1"/>
          </p:cNvSpPr>
          <p:nvPr/>
        </p:nvSpPr>
        <p:spPr bwMode="auto">
          <a:xfrm>
            <a:off x="2819400" y="4784223"/>
            <a:ext cx="10105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 smtClean="0">
                <a:latin typeface="Corbel" panose="020B0503020204020204" pitchFamily="34" charset="0"/>
              </a:rPr>
              <a:t>noun</a:t>
            </a:r>
            <a:endParaRPr lang="en-US" altLang="en-US" sz="2400" dirty="0">
              <a:latin typeface="Corbel" panose="020B0503020204020204" pitchFamily="34" charset="0"/>
            </a:endParaRPr>
          </a:p>
        </p:txBody>
      </p:sp>
      <p:sp>
        <p:nvSpPr>
          <p:cNvPr id="9" name="Text Box 34"/>
          <p:cNvSpPr txBox="1">
            <a:spLocks noChangeArrowheads="1"/>
          </p:cNvSpPr>
          <p:nvPr/>
        </p:nvSpPr>
        <p:spPr bwMode="auto">
          <a:xfrm>
            <a:off x="3488139" y="5323338"/>
            <a:ext cx="22678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 smtClean="0">
                <a:latin typeface="Corbel" panose="020B0503020204020204" pitchFamily="34" charset="0"/>
              </a:rPr>
              <a:t>definite article</a:t>
            </a:r>
            <a:endParaRPr lang="en-US" altLang="en-US" sz="2400" dirty="0">
              <a:latin typeface="Corbel" panose="020B0503020204020204" pitchFamily="34" charset="0"/>
            </a:endParaRPr>
          </a:p>
        </p:txBody>
      </p:sp>
      <p:sp>
        <p:nvSpPr>
          <p:cNvPr id="10" name="Text Box 34"/>
          <p:cNvSpPr txBox="1">
            <a:spLocks noChangeArrowheads="1"/>
          </p:cNvSpPr>
          <p:nvPr/>
        </p:nvSpPr>
        <p:spPr bwMode="auto">
          <a:xfrm>
            <a:off x="5098576" y="4643735"/>
            <a:ext cx="22678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 smtClean="0">
                <a:latin typeface="Corbel" panose="020B0503020204020204" pitchFamily="34" charset="0"/>
              </a:rPr>
              <a:t>comparison</a:t>
            </a:r>
            <a:endParaRPr lang="en-US" altLang="en-US" sz="2400" dirty="0">
              <a:latin typeface="Corbel" panose="020B0503020204020204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3200400" y="4104620"/>
            <a:ext cx="0" cy="65537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4267200" y="4059471"/>
            <a:ext cx="0" cy="11685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V="1">
            <a:off x="5638800" y="4114800"/>
            <a:ext cx="0" cy="65537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2514600" y="4059471"/>
            <a:ext cx="1447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4610100" y="4054184"/>
            <a:ext cx="20955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4038600" y="4054184"/>
            <a:ext cx="4191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79413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524000" y="700088"/>
            <a:ext cx="7620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 sz="3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 smtClean="0">
                <a:solidFill>
                  <a:schemeClr val="tx1"/>
                </a:solidFill>
                <a:latin typeface="Corbel" pitchFamily="34" charset="0"/>
              </a:rPr>
              <a:t>Le SUPERLATIF des </a:t>
            </a:r>
            <a:r>
              <a:rPr lang="en-US" altLang="en-US" sz="2400" dirty="0" err="1" smtClean="0">
                <a:solidFill>
                  <a:schemeClr val="tx1"/>
                </a:solidFill>
                <a:latin typeface="Corbel" pitchFamily="34" charset="0"/>
              </a:rPr>
              <a:t>adjectifs</a:t>
            </a:r>
            <a:endParaRPr lang="en-US" altLang="en-US" sz="2400" dirty="0">
              <a:solidFill>
                <a:schemeClr val="tx1"/>
              </a:solidFill>
              <a:latin typeface="AYT Cursive Hand" pitchFamily="66" charset="0"/>
            </a:endParaRPr>
          </a:p>
        </p:txBody>
      </p:sp>
      <p:sp>
        <p:nvSpPr>
          <p:cNvPr id="3" name="Text Box 34"/>
          <p:cNvSpPr txBox="1">
            <a:spLocks noChangeArrowheads="1"/>
          </p:cNvSpPr>
          <p:nvPr/>
        </p:nvSpPr>
        <p:spPr bwMode="auto">
          <a:xfrm>
            <a:off x="1600200" y="1447800"/>
            <a:ext cx="7086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Corbel" panose="020B0503020204020204" pitchFamily="34" charset="0"/>
              </a:rPr>
              <a:t>To make comparisons with </a:t>
            </a:r>
            <a:r>
              <a:rPr lang="en-US" altLang="en-US" sz="2400" dirty="0" smtClean="0">
                <a:solidFill>
                  <a:srgbClr val="FF0000"/>
                </a:solidFill>
                <a:latin typeface="Corbel" panose="020B0503020204020204" pitchFamily="34" charset="0"/>
              </a:rPr>
              <a:t>ADJECTIVES</a:t>
            </a:r>
            <a:r>
              <a:rPr lang="en-US" altLang="en-US" sz="2400" dirty="0" smtClean="0">
                <a:latin typeface="Corbel" panose="020B0503020204020204" pitchFamily="34" charset="0"/>
              </a:rPr>
              <a:t> use </a:t>
            </a:r>
            <a:r>
              <a:rPr lang="en-US" altLang="en-US" sz="2400" dirty="0">
                <a:latin typeface="Corbel" panose="020B0503020204020204" pitchFamily="34" charset="0"/>
              </a:rPr>
              <a:t>the following construction:</a:t>
            </a:r>
          </a:p>
        </p:txBody>
      </p:sp>
      <p:sp>
        <p:nvSpPr>
          <p:cNvPr id="4" name="Text Box 35"/>
          <p:cNvSpPr txBox="1">
            <a:spLocks noChangeArrowheads="1"/>
          </p:cNvSpPr>
          <p:nvPr/>
        </p:nvSpPr>
        <p:spPr bwMode="auto">
          <a:xfrm>
            <a:off x="1905000" y="2667000"/>
            <a:ext cx="6477000" cy="523220"/>
          </a:xfrm>
          <a:prstGeom prst="rect">
            <a:avLst/>
          </a:prstGeom>
          <a:noFill/>
          <a:ln w="19050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Corbel" panose="020B0503020204020204" pitchFamily="34" charset="0"/>
              </a:rPr>
              <a:t>   </a:t>
            </a:r>
            <a:r>
              <a:rPr lang="en-US" altLang="en-US" sz="2800" b="1" dirty="0" smtClean="0">
                <a:solidFill>
                  <a:srgbClr val="0000FF"/>
                </a:solidFill>
                <a:latin typeface="Corbel" panose="020B0503020204020204" pitchFamily="34" charset="0"/>
              </a:rPr>
              <a:t>noun </a:t>
            </a:r>
            <a:r>
              <a:rPr lang="en-US" altLang="en-US" sz="2800" b="1" dirty="0" smtClean="0">
                <a:solidFill>
                  <a:srgbClr val="FF0000"/>
                </a:solidFill>
                <a:latin typeface="Corbel" panose="020B0503020204020204" pitchFamily="34" charset="0"/>
              </a:rPr>
              <a:t>+</a:t>
            </a:r>
            <a:r>
              <a:rPr lang="en-US" altLang="en-US" sz="2800" b="1" dirty="0" smtClean="0">
                <a:solidFill>
                  <a:srgbClr val="0000FF"/>
                </a:solidFill>
                <a:latin typeface="Corbel" panose="020B0503020204020204" pitchFamily="34" charset="0"/>
              </a:rPr>
              <a:t> definite article </a:t>
            </a:r>
            <a:r>
              <a:rPr lang="en-US" altLang="en-US" sz="2800" b="1" dirty="0" smtClean="0">
                <a:solidFill>
                  <a:srgbClr val="FF0000"/>
                </a:solidFill>
                <a:latin typeface="Corbel" panose="020B0503020204020204" pitchFamily="34" charset="0"/>
              </a:rPr>
              <a:t>+</a:t>
            </a:r>
            <a:r>
              <a:rPr lang="en-US" altLang="en-US" sz="2800" b="1" dirty="0" smtClean="0">
                <a:solidFill>
                  <a:srgbClr val="0000FF"/>
                </a:solidFill>
                <a:latin typeface="Corbel" panose="020B0503020204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Corbel" panose="020B0503020204020204" pitchFamily="34" charset="0"/>
              </a:rPr>
              <a:t>comparatif</a:t>
            </a:r>
            <a:endParaRPr lang="en-US" altLang="en-US" sz="28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7" name="Text Box 34"/>
          <p:cNvSpPr txBox="1">
            <a:spLocks noChangeArrowheads="1"/>
          </p:cNvSpPr>
          <p:nvPr/>
        </p:nvSpPr>
        <p:spPr bwMode="auto">
          <a:xfrm>
            <a:off x="2067635" y="3525678"/>
            <a:ext cx="83296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 smtClean="0">
                <a:latin typeface="Corbel" panose="020B0503020204020204" pitchFamily="34" charset="0"/>
              </a:rPr>
              <a:t>Sophie </a:t>
            </a:r>
            <a:r>
              <a:rPr lang="en-US" altLang="en-US" sz="2800" dirty="0" err="1" smtClean="0">
                <a:latin typeface="Corbel" panose="020B0503020204020204" pitchFamily="34" charset="0"/>
              </a:rPr>
              <a:t>est</a:t>
            </a:r>
            <a:r>
              <a:rPr lang="en-US" altLang="en-US" sz="2800" dirty="0" smtClean="0">
                <a:latin typeface="Corbel" panose="020B0503020204020204" pitchFamily="34" charset="0"/>
              </a:rPr>
              <a:t> </a:t>
            </a:r>
            <a:r>
              <a:rPr lang="en-US" altLang="en-US" sz="2800" i="1" dirty="0" smtClean="0">
                <a:solidFill>
                  <a:srgbClr val="0000FF"/>
                </a:solidFill>
                <a:latin typeface="Corbel" panose="020B0503020204020204" pitchFamily="34" charset="0"/>
              </a:rPr>
              <a:t>la</a:t>
            </a:r>
            <a:r>
              <a:rPr lang="en-US" altLang="en-US" sz="2800" dirty="0" smtClean="0">
                <a:latin typeface="Corbel" panose="020B0503020204020204" pitchFamily="34" charset="0"/>
              </a:rPr>
              <a:t> </a:t>
            </a:r>
            <a:r>
              <a:rPr lang="en-US" altLang="en-US" sz="2800" i="1" dirty="0" smtClean="0">
                <a:solidFill>
                  <a:srgbClr val="0000FF"/>
                </a:solidFill>
                <a:latin typeface="Corbel" panose="020B0503020204020204" pitchFamily="34" charset="0"/>
              </a:rPr>
              <a:t>plus </a:t>
            </a:r>
            <a:r>
              <a:rPr lang="en-US" altLang="en-US" sz="2800" i="1" dirty="0" err="1" smtClean="0">
                <a:solidFill>
                  <a:srgbClr val="0000FF"/>
                </a:solidFill>
                <a:latin typeface="Corbel" panose="020B0503020204020204" pitchFamily="34" charset="0"/>
              </a:rPr>
              <a:t>drôle</a:t>
            </a:r>
            <a:r>
              <a:rPr lang="en-US" altLang="en-US" sz="2800" i="1" dirty="0" smtClean="0">
                <a:solidFill>
                  <a:srgbClr val="0000FF"/>
                </a:solidFill>
                <a:latin typeface="Corbel" panose="020B0503020204020204" pitchFamily="34" charset="0"/>
              </a:rPr>
              <a:t> </a:t>
            </a:r>
            <a:r>
              <a:rPr lang="en-US" altLang="en-US" sz="2800" dirty="0" smtClean="0">
                <a:latin typeface="Corbel" panose="020B0503020204020204" pitchFamily="34" charset="0"/>
              </a:rPr>
              <a:t>de la </a:t>
            </a:r>
            <a:r>
              <a:rPr lang="en-US" altLang="en-US" sz="2800" dirty="0" err="1" smtClean="0">
                <a:latin typeface="Corbel" panose="020B0503020204020204" pitchFamily="34" charset="0"/>
              </a:rPr>
              <a:t>classe</a:t>
            </a:r>
            <a:r>
              <a:rPr lang="en-US" altLang="en-US" sz="2800" dirty="0" smtClean="0">
                <a:latin typeface="Corbel" panose="020B0503020204020204" pitchFamily="34" charset="0"/>
              </a:rPr>
              <a:t>.</a:t>
            </a:r>
            <a:endParaRPr lang="en-US" altLang="en-US" sz="2800" dirty="0">
              <a:latin typeface="Corbel" panose="020B0503020204020204" pitchFamily="34" charset="0"/>
            </a:endParaRPr>
          </a:p>
        </p:txBody>
      </p:sp>
      <p:sp>
        <p:nvSpPr>
          <p:cNvPr id="8" name="Text Box 34"/>
          <p:cNvSpPr txBox="1">
            <a:spLocks noChangeArrowheads="1"/>
          </p:cNvSpPr>
          <p:nvPr/>
        </p:nvSpPr>
        <p:spPr bwMode="auto">
          <a:xfrm>
            <a:off x="2356514" y="4855532"/>
            <a:ext cx="10105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 smtClean="0">
                <a:latin typeface="Corbel" panose="020B0503020204020204" pitchFamily="34" charset="0"/>
              </a:rPr>
              <a:t>noun</a:t>
            </a:r>
            <a:endParaRPr lang="en-US" altLang="en-US" sz="2400" dirty="0">
              <a:latin typeface="Corbel" panose="020B0503020204020204" pitchFamily="34" charset="0"/>
            </a:endParaRPr>
          </a:p>
        </p:txBody>
      </p:sp>
      <p:sp>
        <p:nvSpPr>
          <p:cNvPr id="9" name="Text Box 34"/>
          <p:cNvSpPr txBox="1">
            <a:spLocks noChangeArrowheads="1"/>
          </p:cNvSpPr>
          <p:nvPr/>
        </p:nvSpPr>
        <p:spPr bwMode="auto">
          <a:xfrm>
            <a:off x="2890766" y="5441309"/>
            <a:ext cx="22678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 smtClean="0">
                <a:latin typeface="Corbel" panose="020B0503020204020204" pitchFamily="34" charset="0"/>
              </a:rPr>
              <a:t>definite article</a:t>
            </a:r>
            <a:endParaRPr lang="en-US" altLang="en-US" sz="2400" dirty="0">
              <a:latin typeface="Corbel" panose="020B0503020204020204" pitchFamily="34" charset="0"/>
            </a:endParaRPr>
          </a:p>
        </p:txBody>
      </p:sp>
      <p:sp>
        <p:nvSpPr>
          <p:cNvPr id="10" name="Text Box 34"/>
          <p:cNvSpPr txBox="1">
            <a:spLocks noChangeArrowheads="1"/>
          </p:cNvSpPr>
          <p:nvPr/>
        </p:nvSpPr>
        <p:spPr bwMode="auto">
          <a:xfrm>
            <a:off x="4212751" y="4715517"/>
            <a:ext cx="22678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 smtClean="0">
                <a:latin typeface="Corbel" panose="020B0503020204020204" pitchFamily="34" charset="0"/>
              </a:rPr>
              <a:t>comparison</a:t>
            </a:r>
            <a:endParaRPr lang="en-US" altLang="en-US" sz="2400" dirty="0">
              <a:latin typeface="Corbel" panose="020B0503020204020204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2743200" y="4128845"/>
            <a:ext cx="0" cy="65537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3810000" y="4114800"/>
            <a:ext cx="0" cy="11685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V="1">
            <a:off x="4752975" y="4186582"/>
            <a:ext cx="0" cy="65537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2286000" y="4048898"/>
            <a:ext cx="914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4095750" y="4076992"/>
            <a:ext cx="131445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V="1">
            <a:off x="3734653" y="4048898"/>
            <a:ext cx="209550" cy="79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30289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524000" y="700088"/>
            <a:ext cx="7620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 sz="3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 smtClean="0">
                <a:solidFill>
                  <a:schemeClr val="tx1"/>
                </a:solidFill>
                <a:latin typeface="Corbel" pitchFamily="34" charset="0"/>
              </a:rPr>
              <a:t>Le SUPERLATIF des </a:t>
            </a:r>
            <a:r>
              <a:rPr lang="en-US" altLang="en-US" sz="2400" dirty="0" err="1" smtClean="0">
                <a:solidFill>
                  <a:schemeClr val="tx1"/>
                </a:solidFill>
                <a:latin typeface="Corbel" pitchFamily="34" charset="0"/>
              </a:rPr>
              <a:t>adjectifs</a:t>
            </a:r>
            <a:endParaRPr lang="en-US" altLang="en-US" sz="2400" dirty="0">
              <a:solidFill>
                <a:schemeClr val="tx1"/>
              </a:solidFill>
              <a:latin typeface="AYT Cursive Hand" pitchFamily="66" charset="0"/>
            </a:endParaRPr>
          </a:p>
        </p:txBody>
      </p:sp>
      <p:sp>
        <p:nvSpPr>
          <p:cNvPr id="3" name="Text Box 34"/>
          <p:cNvSpPr txBox="1">
            <a:spLocks noChangeArrowheads="1"/>
          </p:cNvSpPr>
          <p:nvPr/>
        </p:nvSpPr>
        <p:spPr bwMode="auto">
          <a:xfrm>
            <a:off x="1600200" y="1447800"/>
            <a:ext cx="7086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 smtClean="0">
                <a:latin typeface="Corbel" panose="020B0503020204020204" pitchFamily="34" charset="0"/>
              </a:rPr>
              <a:t>Some adjectives, like </a:t>
            </a:r>
            <a:r>
              <a:rPr lang="en-US" altLang="en-US" sz="2400" dirty="0" smtClean="0">
                <a:solidFill>
                  <a:srgbClr val="0000FF"/>
                </a:solidFill>
                <a:latin typeface="Corbel" panose="020B0503020204020204" pitchFamily="34" charset="0"/>
              </a:rPr>
              <a:t>beau</a:t>
            </a:r>
            <a:r>
              <a:rPr lang="en-US" altLang="en-US" sz="2400" dirty="0" smtClean="0">
                <a:latin typeface="Corbel" panose="020B0503020204020204" pitchFamily="34" charset="0"/>
              </a:rPr>
              <a:t>, </a:t>
            </a:r>
            <a:r>
              <a:rPr lang="en-US" altLang="en-US" sz="2400" dirty="0" smtClean="0">
                <a:solidFill>
                  <a:srgbClr val="0000FF"/>
                </a:solidFill>
                <a:latin typeface="Corbel" panose="020B0503020204020204" pitchFamily="34" charset="0"/>
              </a:rPr>
              <a:t>bon</a:t>
            </a:r>
            <a:r>
              <a:rPr lang="en-US" altLang="en-US" sz="2400" dirty="0" smtClean="0">
                <a:latin typeface="Corbel" panose="020B0503020204020204" pitchFamily="34" charset="0"/>
              </a:rPr>
              <a:t>, </a:t>
            </a:r>
            <a:r>
              <a:rPr lang="en-US" altLang="en-US" sz="2400" dirty="0" smtClean="0">
                <a:solidFill>
                  <a:srgbClr val="0000FF"/>
                </a:solidFill>
                <a:latin typeface="Corbel" panose="020B0503020204020204" pitchFamily="34" charset="0"/>
              </a:rPr>
              <a:t>grand</a:t>
            </a:r>
            <a:r>
              <a:rPr lang="en-US" altLang="en-US" sz="2400" dirty="0" smtClean="0">
                <a:latin typeface="Corbel" panose="020B0503020204020204" pitchFamily="34" charset="0"/>
              </a:rPr>
              <a:t>,</a:t>
            </a:r>
            <a:r>
              <a:rPr lang="en-US" altLang="en-US" sz="2400" dirty="0" smtClean="0">
                <a:solidFill>
                  <a:srgbClr val="0000FF"/>
                </a:solidFill>
                <a:latin typeface="Corbel" panose="020B0503020204020204" pitchFamily="34" charset="0"/>
              </a:rPr>
              <a:t> nouveau </a:t>
            </a:r>
            <a:r>
              <a:rPr lang="en-US" altLang="en-US" sz="2400" dirty="0" smtClean="0">
                <a:latin typeface="Corbel" panose="020B0503020204020204" pitchFamily="34" charset="0"/>
              </a:rPr>
              <a:t>precede the nouns they modify.  Their </a:t>
            </a:r>
            <a:r>
              <a:rPr lang="en-US" altLang="en-US" sz="2400" dirty="0" err="1" smtClean="0">
                <a:latin typeface="Corbel" panose="020B0503020204020204" pitchFamily="34" charset="0"/>
              </a:rPr>
              <a:t>superlatative</a:t>
            </a:r>
            <a:r>
              <a:rPr lang="en-US" altLang="en-US" sz="2400" dirty="0" smtClean="0">
                <a:latin typeface="Corbel" panose="020B0503020204020204" pitchFamily="34" charset="0"/>
              </a:rPr>
              <a:t> forms can precede OR follow them.</a:t>
            </a:r>
            <a:endParaRPr lang="en-US" altLang="en-US" sz="2400" dirty="0">
              <a:latin typeface="Corbel" panose="020B0503020204020204" pitchFamily="34" charset="0"/>
            </a:endParaRPr>
          </a:p>
        </p:txBody>
      </p:sp>
      <p:sp>
        <p:nvSpPr>
          <p:cNvPr id="7" name="Text Box 34"/>
          <p:cNvSpPr txBox="1">
            <a:spLocks noChangeArrowheads="1"/>
          </p:cNvSpPr>
          <p:nvPr/>
        </p:nvSpPr>
        <p:spPr bwMode="auto">
          <a:xfrm>
            <a:off x="581735" y="3086903"/>
            <a:ext cx="40283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 err="1" smtClean="0">
                <a:latin typeface="Corbel" panose="020B0503020204020204" pitchFamily="34" charset="0"/>
              </a:rPr>
              <a:t>C’est</a:t>
            </a:r>
            <a:r>
              <a:rPr lang="en-US" altLang="en-US" sz="2800" dirty="0" smtClean="0">
                <a:latin typeface="Corbel" panose="020B0503020204020204" pitchFamily="34" charset="0"/>
              </a:rPr>
              <a:t> </a:t>
            </a:r>
            <a:r>
              <a:rPr lang="en-US" altLang="en-US" sz="2800" i="1" dirty="0" smtClean="0">
                <a:solidFill>
                  <a:srgbClr val="0000FF"/>
                </a:solidFill>
                <a:latin typeface="Corbel" panose="020B0503020204020204" pitchFamily="34" charset="0"/>
              </a:rPr>
              <a:t>la</a:t>
            </a:r>
            <a:r>
              <a:rPr lang="en-US" altLang="en-US" sz="2800" dirty="0" smtClean="0">
                <a:latin typeface="Corbel" panose="020B0503020204020204" pitchFamily="34" charset="0"/>
              </a:rPr>
              <a:t> </a:t>
            </a:r>
            <a:r>
              <a:rPr lang="en-US" altLang="en-US" sz="2800" i="1" dirty="0" smtClean="0">
                <a:solidFill>
                  <a:srgbClr val="0000FF"/>
                </a:solidFill>
                <a:latin typeface="Corbel" panose="020B0503020204020204" pitchFamily="34" charset="0"/>
              </a:rPr>
              <a:t>plus </a:t>
            </a:r>
            <a:r>
              <a:rPr lang="en-US" altLang="en-US" sz="2800" i="1" dirty="0" err="1" smtClean="0">
                <a:solidFill>
                  <a:srgbClr val="0000FF"/>
                </a:solidFill>
                <a:latin typeface="Corbel" panose="020B0503020204020204" pitchFamily="34" charset="0"/>
              </a:rPr>
              <a:t>grande</a:t>
            </a:r>
            <a:r>
              <a:rPr lang="en-US" altLang="en-US" sz="2800" i="1" dirty="0" smtClean="0">
                <a:solidFill>
                  <a:srgbClr val="0000FF"/>
                </a:solidFill>
                <a:latin typeface="Corbel" panose="020B0503020204020204" pitchFamily="34" charset="0"/>
              </a:rPr>
              <a:t> </a:t>
            </a:r>
            <a:r>
              <a:rPr lang="en-US" altLang="en-US" sz="2800" dirty="0" err="1" smtClean="0">
                <a:latin typeface="Corbel" panose="020B0503020204020204" pitchFamily="34" charset="0"/>
              </a:rPr>
              <a:t>ville</a:t>
            </a:r>
            <a:r>
              <a:rPr lang="en-US" altLang="en-US" sz="2800" dirty="0" smtClean="0">
                <a:latin typeface="Corbel" panose="020B0503020204020204" pitchFamily="34" charset="0"/>
              </a:rPr>
              <a:t>.</a:t>
            </a:r>
            <a:endParaRPr lang="en-US" altLang="en-US" sz="2800" dirty="0">
              <a:latin typeface="Corbel" panose="020B0503020204020204" pitchFamily="34" charset="0"/>
            </a:endParaRPr>
          </a:p>
        </p:txBody>
      </p:sp>
      <p:sp>
        <p:nvSpPr>
          <p:cNvPr id="8" name="Text Box 34"/>
          <p:cNvSpPr txBox="1">
            <a:spLocks noChangeArrowheads="1"/>
          </p:cNvSpPr>
          <p:nvPr/>
        </p:nvSpPr>
        <p:spPr bwMode="auto">
          <a:xfrm>
            <a:off x="5841243" y="4411343"/>
            <a:ext cx="10105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 smtClean="0">
                <a:latin typeface="Corbel" panose="020B0503020204020204" pitchFamily="34" charset="0"/>
              </a:rPr>
              <a:t>noun</a:t>
            </a:r>
            <a:endParaRPr lang="en-US" altLang="en-US" sz="2400" dirty="0">
              <a:latin typeface="Corbel" panose="020B0503020204020204" pitchFamily="34" charset="0"/>
            </a:endParaRPr>
          </a:p>
        </p:txBody>
      </p:sp>
      <p:sp>
        <p:nvSpPr>
          <p:cNvPr id="9" name="Text Box 34"/>
          <p:cNvSpPr txBox="1">
            <a:spLocks noChangeArrowheads="1"/>
          </p:cNvSpPr>
          <p:nvPr/>
        </p:nvSpPr>
        <p:spPr bwMode="auto">
          <a:xfrm>
            <a:off x="6181298" y="5092712"/>
            <a:ext cx="22678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 smtClean="0">
                <a:latin typeface="Corbel" panose="020B0503020204020204" pitchFamily="34" charset="0"/>
              </a:rPr>
              <a:t>definite article</a:t>
            </a:r>
            <a:endParaRPr lang="en-US" altLang="en-US" sz="2400" dirty="0">
              <a:latin typeface="Corbel" panose="020B0503020204020204" pitchFamily="34" charset="0"/>
            </a:endParaRPr>
          </a:p>
        </p:txBody>
      </p:sp>
      <p:sp>
        <p:nvSpPr>
          <p:cNvPr id="10" name="Text Box 34"/>
          <p:cNvSpPr txBox="1">
            <a:spLocks noChangeArrowheads="1"/>
          </p:cNvSpPr>
          <p:nvPr/>
        </p:nvSpPr>
        <p:spPr bwMode="auto">
          <a:xfrm>
            <a:off x="7315200" y="4529165"/>
            <a:ext cx="22678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 smtClean="0">
                <a:latin typeface="Corbel" panose="020B0503020204020204" pitchFamily="34" charset="0"/>
              </a:rPr>
              <a:t>comparison</a:t>
            </a:r>
            <a:endParaRPr lang="en-US" altLang="en-US" sz="2400" dirty="0">
              <a:latin typeface="Corbel" panose="020B0503020204020204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6222243" y="3731740"/>
            <a:ext cx="0" cy="65537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6934200" y="3702737"/>
            <a:ext cx="0" cy="11685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V="1">
            <a:off x="7993039" y="3776931"/>
            <a:ext cx="0" cy="65537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5838398" y="3629857"/>
            <a:ext cx="685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flipV="1">
            <a:off x="7162800" y="3657074"/>
            <a:ext cx="1676400" cy="1279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6792036" y="3639220"/>
            <a:ext cx="2667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 Box 34"/>
          <p:cNvSpPr txBox="1">
            <a:spLocks noChangeArrowheads="1"/>
          </p:cNvSpPr>
          <p:nvPr/>
        </p:nvSpPr>
        <p:spPr bwMode="auto">
          <a:xfrm>
            <a:off x="4914900" y="3122712"/>
            <a:ext cx="42120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 err="1" smtClean="0">
                <a:latin typeface="Corbel" panose="020B0503020204020204" pitchFamily="34" charset="0"/>
              </a:rPr>
              <a:t>C’est</a:t>
            </a:r>
            <a:r>
              <a:rPr lang="en-US" altLang="en-US" sz="2800" dirty="0" smtClean="0">
                <a:latin typeface="Corbel" panose="020B0503020204020204" pitchFamily="34" charset="0"/>
              </a:rPr>
              <a:t> </a:t>
            </a:r>
            <a:r>
              <a:rPr lang="en-US" altLang="en-US" sz="2800" i="1" dirty="0" smtClean="0">
                <a:solidFill>
                  <a:srgbClr val="0000FF"/>
                </a:solidFill>
                <a:latin typeface="Corbel" panose="020B0503020204020204" pitchFamily="34" charset="0"/>
              </a:rPr>
              <a:t>la</a:t>
            </a:r>
            <a:r>
              <a:rPr lang="en-US" altLang="en-US" sz="2800" dirty="0" smtClean="0">
                <a:latin typeface="Corbel" panose="020B0503020204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Corbel" panose="020B0503020204020204" pitchFamily="34" charset="0"/>
              </a:rPr>
              <a:t>ville</a:t>
            </a:r>
            <a:r>
              <a:rPr lang="en-US" altLang="en-US" sz="2800" dirty="0" smtClean="0">
                <a:latin typeface="Corbel" panose="020B0503020204020204" pitchFamily="34" charset="0"/>
              </a:rPr>
              <a:t> </a:t>
            </a:r>
            <a:r>
              <a:rPr lang="en-US" altLang="en-US" sz="2800" dirty="0" smtClean="0">
                <a:solidFill>
                  <a:srgbClr val="FF0000"/>
                </a:solidFill>
                <a:latin typeface="Corbel" panose="020B0503020204020204" pitchFamily="34" charset="0"/>
              </a:rPr>
              <a:t>la</a:t>
            </a:r>
            <a:r>
              <a:rPr lang="en-US" altLang="en-US" sz="2800" dirty="0" smtClean="0">
                <a:latin typeface="Corbel" panose="020B0503020204020204" pitchFamily="34" charset="0"/>
              </a:rPr>
              <a:t> </a:t>
            </a:r>
            <a:r>
              <a:rPr lang="en-US" altLang="en-US" sz="2800" i="1" dirty="0" smtClean="0">
                <a:solidFill>
                  <a:srgbClr val="0000FF"/>
                </a:solidFill>
                <a:latin typeface="Corbel" panose="020B0503020204020204" pitchFamily="34" charset="0"/>
              </a:rPr>
              <a:t>plus </a:t>
            </a:r>
            <a:r>
              <a:rPr lang="en-US" altLang="en-US" sz="2800" i="1" dirty="0" err="1" smtClean="0">
                <a:solidFill>
                  <a:srgbClr val="0000FF"/>
                </a:solidFill>
                <a:latin typeface="Corbel" panose="020B0503020204020204" pitchFamily="34" charset="0"/>
              </a:rPr>
              <a:t>grande</a:t>
            </a:r>
            <a:r>
              <a:rPr lang="en-US" altLang="en-US" sz="2800" dirty="0" smtClean="0">
                <a:latin typeface="Corbel" panose="020B0503020204020204" pitchFamily="34" charset="0"/>
              </a:rPr>
              <a:t>.</a:t>
            </a:r>
            <a:endParaRPr lang="en-US" altLang="en-US" sz="2800" dirty="0">
              <a:latin typeface="Corbel" panose="020B0503020204020204" pitchFamily="34" charset="0"/>
            </a:endParaRPr>
          </a:p>
        </p:txBody>
      </p:sp>
      <p:sp>
        <p:nvSpPr>
          <p:cNvPr id="22" name="Text Box 34"/>
          <p:cNvSpPr txBox="1">
            <a:spLocks noChangeArrowheads="1"/>
          </p:cNvSpPr>
          <p:nvPr/>
        </p:nvSpPr>
        <p:spPr bwMode="auto">
          <a:xfrm>
            <a:off x="847298" y="5029195"/>
            <a:ext cx="22678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 smtClean="0">
                <a:latin typeface="Corbel" panose="020B0503020204020204" pitchFamily="34" charset="0"/>
              </a:rPr>
              <a:t>definite article</a:t>
            </a:r>
            <a:endParaRPr lang="en-US" altLang="en-US" sz="2400" dirty="0">
              <a:latin typeface="Corbel" panose="020B0503020204020204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 flipV="1">
            <a:off x="1600200" y="3639220"/>
            <a:ext cx="0" cy="11685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" name="Text Box 34"/>
          <p:cNvSpPr txBox="1">
            <a:spLocks noChangeArrowheads="1"/>
          </p:cNvSpPr>
          <p:nvPr/>
        </p:nvSpPr>
        <p:spPr bwMode="auto">
          <a:xfrm>
            <a:off x="1931727" y="4454971"/>
            <a:ext cx="22678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 smtClean="0">
                <a:latin typeface="Corbel" panose="020B0503020204020204" pitchFamily="34" charset="0"/>
              </a:rPr>
              <a:t>comparison</a:t>
            </a:r>
            <a:endParaRPr lang="en-US" altLang="en-US" sz="2400" dirty="0">
              <a:latin typeface="Corbel" panose="020B0503020204020204" pitchFamily="34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 flipV="1">
            <a:off x="2609566" y="3702737"/>
            <a:ext cx="0" cy="65537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flipV="1">
            <a:off x="1779327" y="3582880"/>
            <a:ext cx="1676400" cy="1279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Text Box 34"/>
          <p:cNvSpPr txBox="1">
            <a:spLocks noChangeArrowheads="1"/>
          </p:cNvSpPr>
          <p:nvPr/>
        </p:nvSpPr>
        <p:spPr bwMode="auto">
          <a:xfrm>
            <a:off x="3596188" y="4267200"/>
            <a:ext cx="10105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 smtClean="0">
                <a:latin typeface="Corbel" panose="020B0503020204020204" pitchFamily="34" charset="0"/>
              </a:rPr>
              <a:t>noun</a:t>
            </a:r>
            <a:endParaRPr lang="en-US" altLang="en-US" sz="2400" dirty="0">
              <a:latin typeface="Corbel" panose="020B0503020204020204" pitchFamily="34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 bwMode="auto">
          <a:xfrm flipV="1">
            <a:off x="3977188" y="3697090"/>
            <a:ext cx="0" cy="65537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3593343" y="3595207"/>
            <a:ext cx="685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1434152" y="3595207"/>
            <a:ext cx="2667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Text Box 34"/>
          <p:cNvSpPr txBox="1">
            <a:spLocks noChangeArrowheads="1"/>
          </p:cNvSpPr>
          <p:nvPr/>
        </p:nvSpPr>
        <p:spPr bwMode="auto">
          <a:xfrm>
            <a:off x="1600200" y="5771691"/>
            <a:ext cx="7086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 smtClean="0">
                <a:latin typeface="Corbel" panose="020B0503020204020204" pitchFamily="34" charset="0"/>
              </a:rPr>
              <a:t>For adjectives that FOLLOW the noun, you must always follow the prior formula.</a:t>
            </a:r>
            <a:endParaRPr lang="en-US" altLang="en-US" sz="24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09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22" grpId="0"/>
      <p:bldP spid="24" grpId="0"/>
      <p:bldP spid="27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524000" y="700088"/>
            <a:ext cx="7620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 sz="3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 smtClean="0">
                <a:solidFill>
                  <a:srgbClr val="FF0000"/>
                </a:solidFill>
                <a:latin typeface="Corbel" pitchFamily="34" charset="0"/>
              </a:rPr>
              <a:t>Le SUPERLATIF des adverbs</a:t>
            </a:r>
            <a:endParaRPr lang="en-US" altLang="en-US" sz="2400" b="1" dirty="0">
              <a:solidFill>
                <a:srgbClr val="FF0000"/>
              </a:solidFill>
              <a:latin typeface="AYT Cursive Hand" pitchFamily="66" charset="0"/>
            </a:endParaRPr>
          </a:p>
        </p:txBody>
      </p:sp>
      <p:sp>
        <p:nvSpPr>
          <p:cNvPr id="3" name="Text Box 34"/>
          <p:cNvSpPr txBox="1">
            <a:spLocks noChangeArrowheads="1"/>
          </p:cNvSpPr>
          <p:nvPr/>
        </p:nvSpPr>
        <p:spPr bwMode="auto">
          <a:xfrm>
            <a:off x="1600200" y="1447800"/>
            <a:ext cx="7086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Corbel" panose="020B0503020204020204" pitchFamily="34" charset="0"/>
              </a:rPr>
              <a:t>To make comparisons with </a:t>
            </a:r>
            <a:r>
              <a:rPr lang="en-US" altLang="en-US" sz="2400" dirty="0" smtClean="0">
                <a:solidFill>
                  <a:srgbClr val="FF0000"/>
                </a:solidFill>
                <a:latin typeface="Corbel" panose="020B0503020204020204" pitchFamily="34" charset="0"/>
              </a:rPr>
              <a:t>ADVERBS</a:t>
            </a:r>
            <a:r>
              <a:rPr lang="en-US" altLang="en-US" sz="2400" dirty="0" smtClean="0">
                <a:latin typeface="Corbel" panose="020B0503020204020204" pitchFamily="34" charset="0"/>
              </a:rPr>
              <a:t> </a:t>
            </a:r>
            <a:r>
              <a:rPr lang="en-US" altLang="en-US" sz="2400" dirty="0">
                <a:latin typeface="Corbel" panose="020B0503020204020204" pitchFamily="34" charset="0"/>
              </a:rPr>
              <a:t>use the following construction:</a:t>
            </a:r>
          </a:p>
        </p:txBody>
      </p:sp>
      <p:sp>
        <p:nvSpPr>
          <p:cNvPr id="4" name="Text Box 35"/>
          <p:cNvSpPr txBox="1">
            <a:spLocks noChangeArrowheads="1"/>
          </p:cNvSpPr>
          <p:nvPr/>
        </p:nvSpPr>
        <p:spPr bwMode="auto">
          <a:xfrm>
            <a:off x="1905000" y="2667000"/>
            <a:ext cx="6477000" cy="523220"/>
          </a:xfrm>
          <a:prstGeom prst="rect">
            <a:avLst/>
          </a:prstGeom>
          <a:noFill/>
          <a:ln w="19050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Corbel" panose="020B0503020204020204" pitchFamily="34" charset="0"/>
              </a:rPr>
              <a:t>   </a:t>
            </a:r>
            <a:r>
              <a:rPr lang="en-US" altLang="en-US" sz="2800" b="1" dirty="0" smtClean="0">
                <a:solidFill>
                  <a:srgbClr val="0000FF"/>
                </a:solidFill>
                <a:latin typeface="Corbel" panose="020B0503020204020204" pitchFamily="34" charset="0"/>
              </a:rPr>
              <a:t>verb </a:t>
            </a:r>
            <a:r>
              <a:rPr lang="en-US" altLang="en-US" sz="2800" b="1" dirty="0" smtClean="0">
                <a:solidFill>
                  <a:srgbClr val="FF0000"/>
                </a:solidFill>
                <a:latin typeface="Corbel" panose="020B0503020204020204" pitchFamily="34" charset="0"/>
              </a:rPr>
              <a:t>+</a:t>
            </a:r>
            <a:r>
              <a:rPr lang="en-US" altLang="en-US" sz="2800" b="1" dirty="0" smtClean="0">
                <a:solidFill>
                  <a:srgbClr val="0000FF"/>
                </a:solidFill>
                <a:latin typeface="Corbel" panose="020B0503020204020204" pitchFamily="34" charset="0"/>
              </a:rPr>
              <a:t> definite article </a:t>
            </a:r>
            <a:r>
              <a:rPr lang="en-US" altLang="en-US" sz="2800" b="1" dirty="0" smtClean="0">
                <a:solidFill>
                  <a:srgbClr val="FF0000"/>
                </a:solidFill>
                <a:latin typeface="Corbel" panose="020B0503020204020204" pitchFamily="34" charset="0"/>
              </a:rPr>
              <a:t>+</a:t>
            </a:r>
            <a:r>
              <a:rPr lang="en-US" altLang="en-US" sz="2800" b="1" dirty="0" smtClean="0">
                <a:solidFill>
                  <a:srgbClr val="0000FF"/>
                </a:solidFill>
                <a:latin typeface="Corbel" panose="020B0503020204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Corbel" panose="020B0503020204020204" pitchFamily="34" charset="0"/>
              </a:rPr>
              <a:t>comparatif</a:t>
            </a:r>
            <a:endParaRPr lang="en-US" altLang="en-US" sz="28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7" name="Text Box 34"/>
          <p:cNvSpPr txBox="1">
            <a:spLocks noChangeArrowheads="1"/>
          </p:cNvSpPr>
          <p:nvPr/>
        </p:nvSpPr>
        <p:spPr bwMode="auto">
          <a:xfrm>
            <a:off x="1881116" y="3581400"/>
            <a:ext cx="69057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 smtClean="0">
                <a:latin typeface="Corbel" panose="020B0503020204020204" pitchFamily="34" charset="0"/>
              </a:rPr>
              <a:t>M. Duval </a:t>
            </a:r>
            <a:r>
              <a:rPr lang="en-US" altLang="en-US" sz="2800" dirty="0" err="1" smtClean="0">
                <a:latin typeface="Corbel" panose="020B0503020204020204" pitchFamily="34" charset="0"/>
              </a:rPr>
              <a:t>est</a:t>
            </a:r>
            <a:r>
              <a:rPr lang="en-US" altLang="en-US" sz="2800" dirty="0" smtClean="0">
                <a:latin typeface="Corbel" panose="020B0503020204020204" pitchFamily="34" charset="0"/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  <a:latin typeface="Corbel" panose="020B0503020204020204" pitchFamily="34" charset="0"/>
              </a:rPr>
              <a:t>le prof qui </a:t>
            </a:r>
            <a:r>
              <a:rPr lang="en-US" altLang="en-US" sz="2800" i="1" dirty="0" err="1" smtClean="0">
                <a:solidFill>
                  <a:srgbClr val="0000FF"/>
                </a:solidFill>
                <a:latin typeface="Corbel" panose="020B0503020204020204" pitchFamily="34" charset="0"/>
              </a:rPr>
              <a:t>parle</a:t>
            </a:r>
            <a:r>
              <a:rPr lang="en-US" altLang="en-US" sz="2800" i="1" dirty="0" smtClean="0">
                <a:solidFill>
                  <a:srgbClr val="0000FF"/>
                </a:solidFill>
                <a:latin typeface="Corbel" panose="020B0503020204020204" pitchFamily="34" charset="0"/>
              </a:rPr>
              <a:t> le plus </a:t>
            </a:r>
            <a:r>
              <a:rPr lang="en-US" altLang="en-US" sz="2800" i="1" dirty="0" err="1" smtClean="0">
                <a:solidFill>
                  <a:srgbClr val="0000FF"/>
                </a:solidFill>
                <a:latin typeface="Corbel" panose="020B0503020204020204" pitchFamily="34" charset="0"/>
              </a:rPr>
              <a:t>vite</a:t>
            </a:r>
            <a:r>
              <a:rPr lang="en-US" altLang="en-US" sz="2800" i="1" dirty="0" smtClean="0">
                <a:solidFill>
                  <a:srgbClr val="0000FF"/>
                </a:solidFill>
                <a:latin typeface="Corbel" panose="020B0503020204020204" pitchFamily="34" charset="0"/>
              </a:rPr>
              <a:t>.</a:t>
            </a:r>
            <a:endParaRPr lang="en-US" altLang="en-US" sz="2800" dirty="0">
              <a:latin typeface="Corbel" panose="020B0503020204020204" pitchFamily="34" charset="0"/>
            </a:endParaRPr>
          </a:p>
        </p:txBody>
      </p:sp>
      <p:sp>
        <p:nvSpPr>
          <p:cNvPr id="8" name="Text Box 34"/>
          <p:cNvSpPr txBox="1">
            <a:spLocks noChangeArrowheads="1"/>
          </p:cNvSpPr>
          <p:nvPr/>
        </p:nvSpPr>
        <p:spPr bwMode="auto">
          <a:xfrm>
            <a:off x="5266899" y="4959727"/>
            <a:ext cx="10105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 smtClean="0">
                <a:latin typeface="Corbel" panose="020B0503020204020204" pitchFamily="34" charset="0"/>
              </a:rPr>
              <a:t>verb</a:t>
            </a:r>
            <a:endParaRPr lang="en-US" altLang="en-US" sz="2400" dirty="0">
              <a:latin typeface="Corbel" panose="020B0503020204020204" pitchFamily="34" charset="0"/>
            </a:endParaRPr>
          </a:p>
        </p:txBody>
      </p:sp>
      <p:sp>
        <p:nvSpPr>
          <p:cNvPr id="9" name="Text Box 34"/>
          <p:cNvSpPr txBox="1">
            <a:spLocks noChangeArrowheads="1"/>
          </p:cNvSpPr>
          <p:nvPr/>
        </p:nvSpPr>
        <p:spPr bwMode="auto">
          <a:xfrm>
            <a:off x="5473890" y="5710018"/>
            <a:ext cx="22678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 smtClean="0">
                <a:latin typeface="Corbel" panose="020B0503020204020204" pitchFamily="34" charset="0"/>
              </a:rPr>
              <a:t>definite article</a:t>
            </a:r>
            <a:endParaRPr lang="en-US" altLang="en-US" sz="2400" dirty="0">
              <a:latin typeface="Corbel" panose="020B0503020204020204" pitchFamily="34" charset="0"/>
            </a:endParaRPr>
          </a:p>
        </p:txBody>
      </p:sp>
      <p:sp>
        <p:nvSpPr>
          <p:cNvPr id="10" name="Text Box 34"/>
          <p:cNvSpPr txBox="1">
            <a:spLocks noChangeArrowheads="1"/>
          </p:cNvSpPr>
          <p:nvPr/>
        </p:nvSpPr>
        <p:spPr bwMode="auto">
          <a:xfrm>
            <a:off x="6629400" y="4737341"/>
            <a:ext cx="22678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 smtClean="0">
                <a:latin typeface="Corbel" panose="020B0503020204020204" pitchFamily="34" charset="0"/>
              </a:rPr>
              <a:t>comparison</a:t>
            </a:r>
            <a:endParaRPr lang="en-US" altLang="en-US" sz="2400" dirty="0">
              <a:latin typeface="Corbel" panose="020B0503020204020204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5709314" y="4287943"/>
            <a:ext cx="0" cy="65537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6341092" y="4441339"/>
            <a:ext cx="0" cy="11685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V="1">
            <a:off x="7169624" y="4208406"/>
            <a:ext cx="0" cy="65537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5410200" y="4147790"/>
            <a:ext cx="70570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6553200" y="4147790"/>
            <a:ext cx="1143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6264892" y="4147790"/>
            <a:ext cx="152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97798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524000" y="700088"/>
            <a:ext cx="7620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 sz="3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 smtClean="0">
                <a:solidFill>
                  <a:schemeClr val="tx1"/>
                </a:solidFill>
                <a:latin typeface="Corbel" pitchFamily="34" charset="0"/>
              </a:rPr>
              <a:t>Le SUPERLATIF des adverbs</a:t>
            </a:r>
            <a:endParaRPr lang="en-US" altLang="en-US" sz="2400" dirty="0">
              <a:solidFill>
                <a:schemeClr val="tx1"/>
              </a:solidFill>
              <a:latin typeface="AYT Cursive Hand" pitchFamily="66" charset="0"/>
            </a:endParaRPr>
          </a:p>
        </p:txBody>
      </p:sp>
      <p:sp>
        <p:nvSpPr>
          <p:cNvPr id="3" name="Text Box 34"/>
          <p:cNvSpPr txBox="1">
            <a:spLocks noChangeArrowheads="1"/>
          </p:cNvSpPr>
          <p:nvPr/>
        </p:nvSpPr>
        <p:spPr bwMode="auto">
          <a:xfrm>
            <a:off x="1600200" y="1447800"/>
            <a:ext cx="7086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Corbel" panose="020B0503020204020204" pitchFamily="34" charset="0"/>
              </a:rPr>
              <a:t>To make comparisons with </a:t>
            </a:r>
            <a:r>
              <a:rPr lang="en-US" altLang="en-US" sz="2400" dirty="0" smtClean="0">
                <a:solidFill>
                  <a:srgbClr val="FF0000"/>
                </a:solidFill>
                <a:latin typeface="Corbel" panose="020B0503020204020204" pitchFamily="34" charset="0"/>
              </a:rPr>
              <a:t>ADVERBS</a:t>
            </a:r>
            <a:r>
              <a:rPr lang="en-US" altLang="en-US" sz="2400" dirty="0" smtClean="0">
                <a:latin typeface="Corbel" panose="020B0503020204020204" pitchFamily="34" charset="0"/>
              </a:rPr>
              <a:t> </a:t>
            </a:r>
            <a:r>
              <a:rPr lang="en-US" altLang="en-US" sz="2400" dirty="0">
                <a:latin typeface="Corbel" panose="020B0503020204020204" pitchFamily="34" charset="0"/>
              </a:rPr>
              <a:t>use the following construction:</a:t>
            </a:r>
          </a:p>
        </p:txBody>
      </p:sp>
      <p:sp>
        <p:nvSpPr>
          <p:cNvPr id="4" name="Text Box 35"/>
          <p:cNvSpPr txBox="1">
            <a:spLocks noChangeArrowheads="1"/>
          </p:cNvSpPr>
          <p:nvPr/>
        </p:nvSpPr>
        <p:spPr bwMode="auto">
          <a:xfrm>
            <a:off x="1905000" y="2667000"/>
            <a:ext cx="6477000" cy="523220"/>
          </a:xfrm>
          <a:prstGeom prst="rect">
            <a:avLst/>
          </a:prstGeom>
          <a:noFill/>
          <a:ln w="19050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Corbel" panose="020B0503020204020204" pitchFamily="34" charset="0"/>
              </a:rPr>
              <a:t>   </a:t>
            </a:r>
            <a:r>
              <a:rPr lang="en-US" altLang="en-US" sz="2800" b="1" dirty="0" smtClean="0">
                <a:solidFill>
                  <a:srgbClr val="0000FF"/>
                </a:solidFill>
                <a:latin typeface="Corbel" panose="020B0503020204020204" pitchFamily="34" charset="0"/>
              </a:rPr>
              <a:t>verb </a:t>
            </a:r>
            <a:r>
              <a:rPr lang="en-US" altLang="en-US" sz="2800" b="1" dirty="0" smtClean="0">
                <a:solidFill>
                  <a:srgbClr val="FF0000"/>
                </a:solidFill>
                <a:latin typeface="Corbel" panose="020B0503020204020204" pitchFamily="34" charset="0"/>
              </a:rPr>
              <a:t>+</a:t>
            </a:r>
            <a:r>
              <a:rPr lang="en-US" altLang="en-US" sz="2800" b="1" dirty="0" smtClean="0">
                <a:solidFill>
                  <a:srgbClr val="0000FF"/>
                </a:solidFill>
                <a:latin typeface="Corbel" panose="020B0503020204020204" pitchFamily="34" charset="0"/>
              </a:rPr>
              <a:t> definite article </a:t>
            </a:r>
            <a:r>
              <a:rPr lang="en-US" altLang="en-US" sz="2800" b="1" dirty="0" smtClean="0">
                <a:solidFill>
                  <a:srgbClr val="FF0000"/>
                </a:solidFill>
                <a:latin typeface="Corbel" panose="020B0503020204020204" pitchFamily="34" charset="0"/>
              </a:rPr>
              <a:t>+</a:t>
            </a:r>
            <a:r>
              <a:rPr lang="en-US" altLang="en-US" sz="2800" b="1" dirty="0" smtClean="0">
                <a:solidFill>
                  <a:srgbClr val="0000FF"/>
                </a:solidFill>
                <a:latin typeface="Corbel" panose="020B0503020204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Corbel" panose="020B0503020204020204" pitchFamily="34" charset="0"/>
              </a:rPr>
              <a:t>comparatif</a:t>
            </a:r>
            <a:endParaRPr lang="en-US" altLang="en-US" sz="28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7" name="Text Box 34"/>
          <p:cNvSpPr txBox="1">
            <a:spLocks noChangeArrowheads="1"/>
          </p:cNvSpPr>
          <p:nvPr/>
        </p:nvSpPr>
        <p:spPr bwMode="auto">
          <a:xfrm>
            <a:off x="1295400" y="3581400"/>
            <a:ext cx="74914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 err="1" smtClean="0">
                <a:latin typeface="Corbel" panose="020B0503020204020204" pitchFamily="34" charset="0"/>
              </a:rPr>
              <a:t>C’est</a:t>
            </a:r>
            <a:r>
              <a:rPr lang="en-US" altLang="en-US" sz="2800" dirty="0" smtClean="0">
                <a:latin typeface="Corbel" panose="020B0503020204020204" pitchFamily="34" charset="0"/>
              </a:rPr>
              <a:t> Amandine </a:t>
            </a:r>
            <a:r>
              <a:rPr lang="en-US" altLang="en-US" sz="2800" dirty="0" smtClean="0">
                <a:solidFill>
                  <a:schemeClr val="tx1"/>
                </a:solidFill>
                <a:latin typeface="Corbel" panose="020B0503020204020204" pitchFamily="34" charset="0"/>
              </a:rPr>
              <a:t>qui </a:t>
            </a:r>
            <a:r>
              <a:rPr lang="en-US" altLang="en-US" sz="2800" i="1" dirty="0" err="1" smtClean="0">
                <a:solidFill>
                  <a:srgbClr val="0000FF"/>
                </a:solidFill>
                <a:latin typeface="Corbel" panose="020B0503020204020204" pitchFamily="34" charset="0"/>
              </a:rPr>
              <a:t>écoute</a:t>
            </a:r>
            <a:r>
              <a:rPr lang="en-US" altLang="en-US" sz="2800" i="1" dirty="0" smtClean="0">
                <a:solidFill>
                  <a:srgbClr val="0000FF"/>
                </a:solidFill>
                <a:latin typeface="Corbel" panose="020B0503020204020204" pitchFamily="34" charset="0"/>
              </a:rPr>
              <a:t> le </a:t>
            </a:r>
            <a:r>
              <a:rPr lang="en-US" altLang="en-US" sz="2800" i="1" dirty="0" err="1" smtClean="0">
                <a:solidFill>
                  <a:srgbClr val="0000FF"/>
                </a:solidFill>
                <a:latin typeface="Corbel" panose="020B0503020204020204" pitchFamily="34" charset="0"/>
              </a:rPr>
              <a:t>moins</a:t>
            </a:r>
            <a:r>
              <a:rPr lang="en-US" altLang="en-US" sz="2800" i="1" dirty="0" smtClean="0">
                <a:solidFill>
                  <a:srgbClr val="0000FF"/>
                </a:solidFill>
                <a:latin typeface="Corbel" panose="020B0503020204020204" pitchFamily="34" charset="0"/>
              </a:rPr>
              <a:t> </a:t>
            </a:r>
            <a:r>
              <a:rPr lang="en-US" altLang="en-US" sz="2800" i="1" dirty="0" err="1" smtClean="0">
                <a:solidFill>
                  <a:srgbClr val="0000FF"/>
                </a:solidFill>
                <a:latin typeface="Corbel" panose="020B0503020204020204" pitchFamily="34" charset="0"/>
              </a:rPr>
              <a:t>patiemment</a:t>
            </a:r>
            <a:r>
              <a:rPr lang="en-US" altLang="en-US" sz="2800" i="1" dirty="0" smtClean="0">
                <a:solidFill>
                  <a:srgbClr val="0000FF"/>
                </a:solidFill>
                <a:latin typeface="Corbel" panose="020B0503020204020204" pitchFamily="34" charset="0"/>
              </a:rPr>
              <a:t>.</a:t>
            </a:r>
            <a:endParaRPr lang="en-US" altLang="en-US" sz="2800" dirty="0">
              <a:latin typeface="Corbel" panose="020B0503020204020204" pitchFamily="34" charset="0"/>
            </a:endParaRPr>
          </a:p>
        </p:txBody>
      </p:sp>
      <p:sp>
        <p:nvSpPr>
          <p:cNvPr id="8" name="Text Box 34"/>
          <p:cNvSpPr txBox="1">
            <a:spLocks noChangeArrowheads="1"/>
          </p:cNvSpPr>
          <p:nvPr/>
        </p:nvSpPr>
        <p:spPr bwMode="auto">
          <a:xfrm>
            <a:off x="4200099" y="4930781"/>
            <a:ext cx="10105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 smtClean="0">
                <a:latin typeface="Corbel" panose="020B0503020204020204" pitchFamily="34" charset="0"/>
              </a:rPr>
              <a:t>verb</a:t>
            </a:r>
            <a:endParaRPr lang="en-US" altLang="en-US" sz="2400" dirty="0">
              <a:latin typeface="Corbel" panose="020B0503020204020204" pitchFamily="34" charset="0"/>
            </a:endParaRPr>
          </a:p>
        </p:txBody>
      </p:sp>
      <p:sp>
        <p:nvSpPr>
          <p:cNvPr id="9" name="Text Box 34"/>
          <p:cNvSpPr txBox="1">
            <a:spLocks noChangeArrowheads="1"/>
          </p:cNvSpPr>
          <p:nvPr/>
        </p:nvSpPr>
        <p:spPr bwMode="auto">
          <a:xfrm>
            <a:off x="4542998" y="5710018"/>
            <a:ext cx="22678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 smtClean="0">
                <a:latin typeface="Corbel" panose="020B0503020204020204" pitchFamily="34" charset="0"/>
              </a:rPr>
              <a:t>definite article</a:t>
            </a:r>
            <a:endParaRPr lang="en-US" altLang="en-US" sz="2400" dirty="0">
              <a:latin typeface="Corbel" panose="020B0503020204020204" pitchFamily="34" charset="0"/>
            </a:endParaRPr>
          </a:p>
        </p:txBody>
      </p:sp>
      <p:sp>
        <p:nvSpPr>
          <p:cNvPr id="10" name="Text Box 34"/>
          <p:cNvSpPr txBox="1">
            <a:spLocks noChangeArrowheads="1"/>
          </p:cNvSpPr>
          <p:nvPr/>
        </p:nvSpPr>
        <p:spPr bwMode="auto">
          <a:xfrm>
            <a:off x="5956678" y="4737341"/>
            <a:ext cx="22678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 smtClean="0">
                <a:latin typeface="Corbel" panose="020B0503020204020204" pitchFamily="34" charset="0"/>
              </a:rPr>
              <a:t>comparison</a:t>
            </a:r>
            <a:endParaRPr lang="en-US" altLang="en-US" sz="2400" dirty="0">
              <a:latin typeface="Corbel" panose="020B0503020204020204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4642514" y="4258997"/>
            <a:ext cx="0" cy="65537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5410200" y="4441339"/>
            <a:ext cx="0" cy="11685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V="1">
            <a:off x="6496902" y="4208406"/>
            <a:ext cx="0" cy="65537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4343400" y="4118844"/>
            <a:ext cx="70570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5880478" y="4147790"/>
            <a:ext cx="234400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5334000" y="4147790"/>
            <a:ext cx="152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43177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524000" y="700088"/>
            <a:ext cx="7620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 sz="3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 smtClean="0">
                <a:solidFill>
                  <a:schemeClr val="tx1"/>
                </a:solidFill>
                <a:latin typeface="Corbel" pitchFamily="34" charset="0"/>
              </a:rPr>
              <a:t>Le SUPERLATIF des adverbs</a:t>
            </a:r>
            <a:endParaRPr lang="en-US" altLang="en-US" sz="2400" dirty="0">
              <a:solidFill>
                <a:schemeClr val="tx1"/>
              </a:solidFill>
              <a:latin typeface="AYT Cursive Hand" pitchFamily="66" charset="0"/>
            </a:endParaRPr>
          </a:p>
        </p:txBody>
      </p:sp>
      <p:sp>
        <p:nvSpPr>
          <p:cNvPr id="3" name="Text Box 34"/>
          <p:cNvSpPr txBox="1">
            <a:spLocks noChangeArrowheads="1"/>
          </p:cNvSpPr>
          <p:nvPr/>
        </p:nvSpPr>
        <p:spPr bwMode="auto">
          <a:xfrm>
            <a:off x="1600200" y="1447800"/>
            <a:ext cx="7086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Corbel" panose="020B0503020204020204" pitchFamily="34" charset="0"/>
              </a:rPr>
              <a:t>To make comparisons with </a:t>
            </a:r>
            <a:r>
              <a:rPr lang="en-US" altLang="en-US" sz="2400" dirty="0" smtClean="0">
                <a:solidFill>
                  <a:srgbClr val="FF0000"/>
                </a:solidFill>
                <a:latin typeface="Corbel" panose="020B0503020204020204" pitchFamily="34" charset="0"/>
              </a:rPr>
              <a:t>ADVERBS</a:t>
            </a:r>
            <a:r>
              <a:rPr lang="en-US" altLang="en-US" sz="2400" dirty="0" smtClean="0">
                <a:latin typeface="Corbel" panose="020B0503020204020204" pitchFamily="34" charset="0"/>
              </a:rPr>
              <a:t> </a:t>
            </a:r>
            <a:r>
              <a:rPr lang="en-US" altLang="en-US" sz="2400" dirty="0">
                <a:latin typeface="Corbel" panose="020B0503020204020204" pitchFamily="34" charset="0"/>
              </a:rPr>
              <a:t>use the following construction:</a:t>
            </a:r>
          </a:p>
        </p:txBody>
      </p:sp>
      <p:sp>
        <p:nvSpPr>
          <p:cNvPr id="4" name="Text Box 35"/>
          <p:cNvSpPr txBox="1">
            <a:spLocks noChangeArrowheads="1"/>
          </p:cNvSpPr>
          <p:nvPr/>
        </p:nvSpPr>
        <p:spPr bwMode="auto">
          <a:xfrm>
            <a:off x="1905000" y="2667000"/>
            <a:ext cx="6477000" cy="523220"/>
          </a:xfrm>
          <a:prstGeom prst="rect">
            <a:avLst/>
          </a:prstGeom>
          <a:noFill/>
          <a:ln w="19050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Corbel" panose="020B0503020204020204" pitchFamily="34" charset="0"/>
              </a:rPr>
              <a:t>   </a:t>
            </a:r>
            <a:r>
              <a:rPr lang="en-US" altLang="en-US" sz="2800" b="1" dirty="0" smtClean="0">
                <a:solidFill>
                  <a:srgbClr val="0000FF"/>
                </a:solidFill>
                <a:latin typeface="Corbel" panose="020B0503020204020204" pitchFamily="34" charset="0"/>
              </a:rPr>
              <a:t>verb </a:t>
            </a:r>
            <a:r>
              <a:rPr lang="en-US" altLang="en-US" sz="2800" b="1" dirty="0" smtClean="0">
                <a:solidFill>
                  <a:srgbClr val="FF0000"/>
                </a:solidFill>
                <a:latin typeface="Corbel" panose="020B0503020204020204" pitchFamily="34" charset="0"/>
              </a:rPr>
              <a:t>+</a:t>
            </a:r>
            <a:r>
              <a:rPr lang="en-US" altLang="en-US" sz="2800" b="1" dirty="0" smtClean="0">
                <a:solidFill>
                  <a:srgbClr val="0000FF"/>
                </a:solidFill>
                <a:latin typeface="Corbel" panose="020B0503020204020204" pitchFamily="34" charset="0"/>
              </a:rPr>
              <a:t> definite article </a:t>
            </a:r>
            <a:r>
              <a:rPr lang="en-US" altLang="en-US" sz="2800" b="1" dirty="0" smtClean="0">
                <a:solidFill>
                  <a:srgbClr val="FF0000"/>
                </a:solidFill>
                <a:latin typeface="Corbel" panose="020B0503020204020204" pitchFamily="34" charset="0"/>
              </a:rPr>
              <a:t>+</a:t>
            </a:r>
            <a:r>
              <a:rPr lang="en-US" altLang="en-US" sz="2800" b="1" dirty="0" smtClean="0">
                <a:solidFill>
                  <a:srgbClr val="0000FF"/>
                </a:solidFill>
                <a:latin typeface="Corbel" panose="020B0503020204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Corbel" panose="020B0503020204020204" pitchFamily="34" charset="0"/>
              </a:rPr>
              <a:t>comparatif</a:t>
            </a:r>
            <a:endParaRPr lang="en-US" altLang="en-US" sz="28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7" name="Text Box 34"/>
          <p:cNvSpPr txBox="1">
            <a:spLocks noChangeArrowheads="1"/>
          </p:cNvSpPr>
          <p:nvPr/>
        </p:nvSpPr>
        <p:spPr bwMode="auto">
          <a:xfrm>
            <a:off x="2134736" y="3594263"/>
            <a:ext cx="74914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 err="1" smtClean="0">
                <a:latin typeface="Corbel" panose="020B0503020204020204" pitchFamily="34" charset="0"/>
              </a:rPr>
              <a:t>J’</a:t>
            </a:r>
            <a:r>
              <a:rPr lang="en-US" altLang="en-US" sz="2800" i="1" dirty="0" err="1" smtClean="0">
                <a:solidFill>
                  <a:srgbClr val="0000FF"/>
                </a:solidFill>
                <a:latin typeface="Corbel" panose="020B0503020204020204" pitchFamily="34" charset="0"/>
              </a:rPr>
              <a:t>habite</a:t>
            </a:r>
            <a:r>
              <a:rPr lang="en-US" altLang="en-US" sz="2800" dirty="0" smtClean="0">
                <a:latin typeface="Corbel" panose="020B0503020204020204" pitchFamily="34" charset="0"/>
              </a:rPr>
              <a:t> </a:t>
            </a:r>
            <a:r>
              <a:rPr lang="en-US" altLang="en-US" sz="2800" i="1" dirty="0" smtClean="0">
                <a:solidFill>
                  <a:srgbClr val="0000FF"/>
                </a:solidFill>
                <a:latin typeface="Corbel" panose="020B0503020204020204" pitchFamily="34" charset="0"/>
              </a:rPr>
              <a:t>le plus </a:t>
            </a:r>
            <a:r>
              <a:rPr lang="en-US" altLang="en-US" sz="2800" i="1" dirty="0" err="1" smtClean="0">
                <a:solidFill>
                  <a:srgbClr val="0000FF"/>
                </a:solidFill>
                <a:latin typeface="Corbel" panose="020B0503020204020204" pitchFamily="34" charset="0"/>
              </a:rPr>
              <a:t>près</a:t>
            </a:r>
            <a:r>
              <a:rPr lang="en-US" altLang="en-US" sz="2800" i="1" dirty="0" smtClean="0">
                <a:solidFill>
                  <a:srgbClr val="0000FF"/>
                </a:solidFill>
                <a:latin typeface="Corbel" panose="020B0503020204020204" pitchFamily="34" charset="0"/>
              </a:rPr>
              <a:t> </a:t>
            </a:r>
            <a:r>
              <a:rPr lang="en-US" altLang="en-US" sz="2800" dirty="0" smtClean="0">
                <a:latin typeface="Corbel" panose="020B0503020204020204" pitchFamily="34" charset="0"/>
              </a:rPr>
              <a:t>de </a:t>
            </a:r>
            <a:r>
              <a:rPr lang="en-US" altLang="en-US" sz="2800" dirty="0" err="1" smtClean="0">
                <a:latin typeface="Corbel" panose="020B0503020204020204" pitchFamily="34" charset="0"/>
              </a:rPr>
              <a:t>l’école</a:t>
            </a:r>
            <a:r>
              <a:rPr lang="en-US" altLang="en-US" sz="2800" dirty="0" smtClean="0">
                <a:latin typeface="Corbel" panose="020B0503020204020204" pitchFamily="34" charset="0"/>
              </a:rPr>
              <a:t>.</a:t>
            </a:r>
            <a:endParaRPr lang="en-US" altLang="en-US" sz="2800" dirty="0">
              <a:latin typeface="Corbel" panose="020B0503020204020204" pitchFamily="34" charset="0"/>
            </a:endParaRPr>
          </a:p>
        </p:txBody>
      </p:sp>
      <p:sp>
        <p:nvSpPr>
          <p:cNvPr id="8" name="Text Box 34"/>
          <p:cNvSpPr txBox="1">
            <a:spLocks noChangeArrowheads="1"/>
          </p:cNvSpPr>
          <p:nvPr/>
        </p:nvSpPr>
        <p:spPr bwMode="auto">
          <a:xfrm>
            <a:off x="2447499" y="4959727"/>
            <a:ext cx="10105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 smtClean="0">
                <a:latin typeface="Corbel" panose="020B0503020204020204" pitchFamily="34" charset="0"/>
              </a:rPr>
              <a:t>verb</a:t>
            </a:r>
            <a:endParaRPr lang="en-US" altLang="en-US" sz="2400" dirty="0">
              <a:latin typeface="Corbel" panose="020B0503020204020204" pitchFamily="34" charset="0"/>
            </a:endParaRPr>
          </a:p>
        </p:txBody>
      </p:sp>
      <p:sp>
        <p:nvSpPr>
          <p:cNvPr id="9" name="Text Box 34"/>
          <p:cNvSpPr txBox="1">
            <a:spLocks noChangeArrowheads="1"/>
          </p:cNvSpPr>
          <p:nvPr/>
        </p:nvSpPr>
        <p:spPr bwMode="auto">
          <a:xfrm>
            <a:off x="2714198" y="5722881"/>
            <a:ext cx="22678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 smtClean="0">
                <a:latin typeface="Corbel" panose="020B0503020204020204" pitchFamily="34" charset="0"/>
              </a:rPr>
              <a:t>definite article</a:t>
            </a:r>
            <a:endParaRPr lang="en-US" altLang="en-US" sz="2400" dirty="0">
              <a:latin typeface="Corbel" panose="020B0503020204020204" pitchFamily="34" charset="0"/>
            </a:endParaRPr>
          </a:p>
        </p:txBody>
      </p:sp>
      <p:sp>
        <p:nvSpPr>
          <p:cNvPr id="10" name="Text Box 34"/>
          <p:cNvSpPr txBox="1">
            <a:spLocks noChangeArrowheads="1"/>
          </p:cNvSpPr>
          <p:nvPr/>
        </p:nvSpPr>
        <p:spPr bwMode="auto">
          <a:xfrm>
            <a:off x="3886199" y="4751318"/>
            <a:ext cx="22678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 smtClean="0">
                <a:latin typeface="Corbel" panose="020B0503020204020204" pitchFamily="34" charset="0"/>
              </a:rPr>
              <a:t>comparison</a:t>
            </a:r>
            <a:endParaRPr lang="en-US" altLang="en-US" sz="2400" dirty="0">
              <a:latin typeface="Corbel" panose="020B0503020204020204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2889914" y="4287943"/>
            <a:ext cx="0" cy="65537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3581400" y="4454202"/>
            <a:ext cx="0" cy="11685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V="1">
            <a:off x="4426423" y="4222383"/>
            <a:ext cx="0" cy="65537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2590800" y="4147790"/>
            <a:ext cx="70570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3809999" y="4161767"/>
            <a:ext cx="117200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3505200" y="4160653"/>
            <a:ext cx="152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33663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524000" y="700088"/>
            <a:ext cx="7620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 sz="3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 err="1" smtClean="0">
                <a:solidFill>
                  <a:srgbClr val="FF0000"/>
                </a:solidFill>
                <a:latin typeface="Corbel" pitchFamily="34" charset="0"/>
              </a:rPr>
              <a:t>Quelques</a:t>
            </a:r>
            <a:r>
              <a:rPr lang="en-US" altLang="en-US" sz="2400" b="1" dirty="0" smtClean="0">
                <a:solidFill>
                  <a:srgbClr val="FF0000"/>
                </a:solidFill>
                <a:latin typeface="Corbe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Corbel" pitchFamily="34" charset="0"/>
              </a:rPr>
              <a:t>formes</a:t>
            </a:r>
            <a:r>
              <a:rPr lang="en-US" altLang="en-US" sz="2400" b="1" dirty="0" smtClean="0">
                <a:solidFill>
                  <a:srgbClr val="FF0000"/>
                </a:solidFill>
                <a:latin typeface="Corbe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Corbel" pitchFamily="34" charset="0"/>
              </a:rPr>
              <a:t>irréguliers</a:t>
            </a:r>
            <a:endParaRPr lang="en-US" altLang="en-US" sz="2400" b="1" dirty="0">
              <a:solidFill>
                <a:srgbClr val="FF0000"/>
              </a:solidFill>
              <a:latin typeface="AYT Cursive Hand" pitchFamily="66" charset="0"/>
            </a:endParaRPr>
          </a:p>
        </p:txBody>
      </p:sp>
      <p:sp>
        <p:nvSpPr>
          <p:cNvPr id="3" name="Text Box 34"/>
          <p:cNvSpPr txBox="1">
            <a:spLocks noChangeArrowheads="1"/>
          </p:cNvSpPr>
          <p:nvPr/>
        </p:nvSpPr>
        <p:spPr bwMode="auto">
          <a:xfrm>
            <a:off x="1600200" y="1447800"/>
            <a:ext cx="7086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 smtClean="0">
                <a:latin typeface="Corbel" panose="020B0503020204020204" pitchFamily="34" charset="0"/>
              </a:rPr>
              <a:t>Some adjectives and adverbs have IRREGULAR comparative and superlative forms</a:t>
            </a:r>
            <a:endParaRPr lang="en-US" altLang="en-US" sz="2400" dirty="0">
              <a:latin typeface="Corbel" panose="020B0503020204020204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913569"/>
              </p:ext>
            </p:extLst>
          </p:nvPr>
        </p:nvGraphicFramePr>
        <p:xfrm>
          <a:off x="685800" y="2675467"/>
          <a:ext cx="8229600" cy="366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1905000"/>
                <a:gridCol w="2209800"/>
                <a:gridCol w="3048000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Irregular comparative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 and superlatives</a:t>
                      </a:r>
                      <a:endParaRPr lang="en-US" b="0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51013" y="3962400"/>
            <a:ext cx="110158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rbel" panose="020B0503020204020204" pitchFamily="34" charset="0"/>
              </a:rPr>
              <a:t>Adjective</a:t>
            </a: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9600" y="5439833"/>
            <a:ext cx="1219199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rbel" panose="020B0503020204020204" pitchFamily="34" charset="0"/>
              </a:rPr>
              <a:t>Adverb</a:t>
            </a: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86200" y="304800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rbel" panose="020B0503020204020204" pitchFamily="34" charset="0"/>
              </a:rPr>
              <a:t>Comparative</a:t>
            </a: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00800" y="304800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rbel" panose="020B0503020204020204" pitchFamily="34" charset="0"/>
              </a:rPr>
              <a:t>Superlative</a:t>
            </a: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00199" y="3691235"/>
            <a:ext cx="2209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latin typeface="Corbel" panose="020B0503020204020204" pitchFamily="34" charset="0"/>
              </a:rPr>
              <a:t>bon(ne)(s)</a:t>
            </a:r>
          </a:p>
          <a:p>
            <a:pPr algn="ctr"/>
            <a:r>
              <a:rPr lang="en-US" sz="2400" dirty="0" err="1" smtClean="0">
                <a:solidFill>
                  <a:srgbClr val="0000FF"/>
                </a:solidFill>
                <a:latin typeface="Corbel" panose="020B0503020204020204" pitchFamily="34" charset="0"/>
              </a:rPr>
              <a:t>mauvais</a:t>
            </a:r>
            <a:r>
              <a:rPr lang="en-US" sz="2400" dirty="0" smtClean="0">
                <a:solidFill>
                  <a:srgbClr val="0000FF"/>
                </a:solidFill>
                <a:latin typeface="Corbel" panose="020B0503020204020204" pitchFamily="34" charset="0"/>
              </a:rPr>
              <a:t>(e)(s)</a:t>
            </a:r>
            <a:endParaRPr lang="en-US" sz="2400" dirty="0">
              <a:solidFill>
                <a:srgbClr val="0000FF"/>
              </a:solidFill>
              <a:latin typeface="Corbel" panose="020B0503020204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76400" y="5265003"/>
            <a:ext cx="1981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00FF"/>
                </a:solidFill>
                <a:latin typeface="Corbel" panose="020B0503020204020204" pitchFamily="34" charset="0"/>
              </a:rPr>
              <a:t>bien</a:t>
            </a:r>
            <a:endParaRPr lang="en-US" sz="2400" dirty="0" smtClean="0">
              <a:solidFill>
                <a:srgbClr val="0000FF"/>
              </a:solidFill>
              <a:latin typeface="Corbel" panose="020B0503020204020204" pitchFamily="34" charset="0"/>
            </a:endParaRPr>
          </a:p>
          <a:p>
            <a:pPr algn="ctr"/>
            <a:r>
              <a:rPr lang="en-US" sz="2400" dirty="0" smtClean="0">
                <a:solidFill>
                  <a:srgbClr val="0000FF"/>
                </a:solidFill>
                <a:latin typeface="Corbel" panose="020B0503020204020204" pitchFamily="34" charset="0"/>
              </a:rPr>
              <a:t>mal</a:t>
            </a:r>
            <a:endParaRPr lang="en-US" sz="2400" dirty="0">
              <a:solidFill>
                <a:srgbClr val="0000FF"/>
              </a:solidFill>
              <a:latin typeface="Corbel" panose="020B0503020204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57600" y="3585627"/>
            <a:ext cx="228599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00FF"/>
                </a:solidFill>
                <a:latin typeface="Corbel" panose="020B0503020204020204" pitchFamily="34" charset="0"/>
              </a:rPr>
              <a:t>meilleur</a:t>
            </a:r>
            <a:r>
              <a:rPr lang="en-US" sz="2400" dirty="0" smtClean="0">
                <a:solidFill>
                  <a:srgbClr val="0000FF"/>
                </a:solidFill>
                <a:latin typeface="Corbel" panose="020B0503020204020204" pitchFamily="34" charset="0"/>
              </a:rPr>
              <a:t>(e)(s)</a:t>
            </a:r>
          </a:p>
          <a:p>
            <a:pPr algn="ctr"/>
            <a:r>
              <a:rPr lang="en-US" sz="2400" dirty="0" err="1">
                <a:solidFill>
                  <a:srgbClr val="0000FF"/>
                </a:solidFill>
                <a:latin typeface="Corbel" panose="020B0503020204020204" pitchFamily="34" charset="0"/>
              </a:rPr>
              <a:t>p</a:t>
            </a:r>
            <a:r>
              <a:rPr lang="en-US" sz="2400" dirty="0" err="1" smtClean="0">
                <a:solidFill>
                  <a:srgbClr val="0000FF"/>
                </a:solidFill>
                <a:latin typeface="Corbel" panose="020B0503020204020204" pitchFamily="34" charset="0"/>
              </a:rPr>
              <a:t>ire</a:t>
            </a:r>
            <a:r>
              <a:rPr lang="en-US" sz="2400" dirty="0" smtClean="0">
                <a:solidFill>
                  <a:srgbClr val="0000FF"/>
                </a:solidFill>
                <a:latin typeface="Corbel" panose="020B0503020204020204" pitchFamily="34" charset="0"/>
              </a:rPr>
              <a:t>(s) </a:t>
            </a:r>
            <a:r>
              <a:rPr lang="en-US" sz="2400" i="1" dirty="0" smtClean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OR</a:t>
            </a:r>
          </a:p>
          <a:p>
            <a:pPr algn="ctr"/>
            <a:r>
              <a:rPr lang="en-US" sz="2000" dirty="0" smtClean="0">
                <a:solidFill>
                  <a:srgbClr val="0000FF"/>
                </a:solidFill>
                <a:latin typeface="Corbel" panose="020B0503020204020204" pitchFamily="34" charset="0"/>
              </a:rPr>
              <a:t>plus </a:t>
            </a:r>
            <a:r>
              <a:rPr lang="en-US" sz="2000" dirty="0" err="1" smtClean="0">
                <a:solidFill>
                  <a:srgbClr val="0000FF"/>
                </a:solidFill>
                <a:latin typeface="Corbel" panose="020B0503020204020204" pitchFamily="34" charset="0"/>
              </a:rPr>
              <a:t>mauvais</a:t>
            </a:r>
            <a:r>
              <a:rPr lang="en-US" sz="2000" dirty="0" smtClean="0">
                <a:solidFill>
                  <a:srgbClr val="0000FF"/>
                </a:solidFill>
                <a:latin typeface="Corbel" panose="020B0503020204020204" pitchFamily="34" charset="0"/>
              </a:rPr>
              <a:t>(e)(s)</a:t>
            </a:r>
            <a:endParaRPr lang="en-US" sz="2000" dirty="0">
              <a:solidFill>
                <a:srgbClr val="0000FF"/>
              </a:solidFill>
              <a:latin typeface="Corbel" panose="020B0503020204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57600" y="5265002"/>
            <a:ext cx="2285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00FF"/>
                </a:solidFill>
                <a:latin typeface="Corbel" panose="020B0503020204020204" pitchFamily="34" charset="0"/>
              </a:rPr>
              <a:t>mieux</a:t>
            </a:r>
            <a:endParaRPr lang="en-US" sz="2400" dirty="0" smtClean="0">
              <a:solidFill>
                <a:srgbClr val="0000FF"/>
              </a:solidFill>
              <a:latin typeface="Corbel" panose="020B0503020204020204" pitchFamily="34" charset="0"/>
            </a:endParaRPr>
          </a:p>
          <a:p>
            <a:pPr algn="ctr"/>
            <a:r>
              <a:rPr lang="en-US" sz="2400" dirty="0">
                <a:solidFill>
                  <a:srgbClr val="0000FF"/>
                </a:solidFill>
                <a:latin typeface="Corbel" panose="020B0503020204020204" pitchFamily="34" charset="0"/>
              </a:rPr>
              <a:t>p</a:t>
            </a:r>
            <a:r>
              <a:rPr lang="en-US" sz="2400" dirty="0" smtClean="0">
                <a:solidFill>
                  <a:srgbClr val="0000FF"/>
                </a:solidFill>
                <a:latin typeface="Corbel" panose="020B0503020204020204" pitchFamily="34" charset="0"/>
              </a:rPr>
              <a:t>lus mal</a:t>
            </a:r>
            <a:endParaRPr lang="en-US" sz="2000" dirty="0">
              <a:solidFill>
                <a:srgbClr val="0000FF"/>
              </a:solidFill>
              <a:latin typeface="Corbel" panose="020B0503020204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73367" y="5265001"/>
            <a:ext cx="1939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  <a:latin typeface="Corbel" panose="020B0503020204020204" pitchFamily="34" charset="0"/>
              </a:rPr>
              <a:t>l</a:t>
            </a:r>
            <a:r>
              <a:rPr lang="en-US" sz="2400" dirty="0" smtClean="0">
                <a:solidFill>
                  <a:srgbClr val="0000FF"/>
                </a:solidFill>
                <a:latin typeface="Corbel" panose="020B0503020204020204" pitchFamily="34" charset="0"/>
              </a:rPr>
              <a:t>e </a:t>
            </a:r>
            <a:r>
              <a:rPr lang="en-US" sz="2400" dirty="0" err="1" smtClean="0">
                <a:solidFill>
                  <a:srgbClr val="0000FF"/>
                </a:solidFill>
                <a:latin typeface="Corbel" panose="020B0503020204020204" pitchFamily="34" charset="0"/>
              </a:rPr>
              <a:t>mieux</a:t>
            </a:r>
            <a:endParaRPr lang="en-US" sz="2400" dirty="0" smtClean="0">
              <a:solidFill>
                <a:srgbClr val="0000FF"/>
              </a:solidFill>
              <a:latin typeface="Corbel" panose="020B0503020204020204" pitchFamily="34" charset="0"/>
            </a:endParaRPr>
          </a:p>
          <a:p>
            <a:pPr algn="ctr"/>
            <a:r>
              <a:rPr lang="en-US" sz="2400" dirty="0">
                <a:solidFill>
                  <a:srgbClr val="0000FF"/>
                </a:solidFill>
                <a:latin typeface="Corbel" panose="020B0503020204020204" pitchFamily="34" charset="0"/>
              </a:rPr>
              <a:t>l</a:t>
            </a:r>
            <a:r>
              <a:rPr lang="en-US" sz="2400" dirty="0" smtClean="0">
                <a:solidFill>
                  <a:srgbClr val="0000FF"/>
                </a:solidFill>
                <a:latin typeface="Corbel" panose="020B0503020204020204" pitchFamily="34" charset="0"/>
              </a:rPr>
              <a:t>e plus mal</a:t>
            </a:r>
            <a:endParaRPr lang="en-US" sz="2000" dirty="0">
              <a:solidFill>
                <a:srgbClr val="0000FF"/>
              </a:solidFill>
              <a:latin typeface="Corbel" panose="020B0503020204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67403" y="3657600"/>
            <a:ext cx="30479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Corbel" panose="020B0503020204020204" pitchFamily="34" charset="0"/>
              </a:rPr>
              <a:t>le/la/les </a:t>
            </a:r>
            <a:r>
              <a:rPr lang="en-US" sz="2000" dirty="0" err="1" smtClean="0">
                <a:solidFill>
                  <a:srgbClr val="0000FF"/>
                </a:solidFill>
                <a:latin typeface="Corbel" panose="020B0503020204020204" pitchFamily="34" charset="0"/>
              </a:rPr>
              <a:t>meilleur</a:t>
            </a:r>
            <a:r>
              <a:rPr lang="en-US" sz="2000" dirty="0" smtClean="0">
                <a:solidFill>
                  <a:srgbClr val="0000FF"/>
                </a:solidFill>
                <a:latin typeface="Corbel" panose="020B0503020204020204" pitchFamily="34" charset="0"/>
              </a:rPr>
              <a:t>(e)(s)</a:t>
            </a:r>
            <a:endParaRPr lang="en-US" sz="2400" dirty="0" smtClean="0">
              <a:solidFill>
                <a:srgbClr val="0000FF"/>
              </a:solidFill>
              <a:latin typeface="Corbel" panose="020B0503020204020204" pitchFamily="34" charset="0"/>
            </a:endParaRPr>
          </a:p>
          <a:p>
            <a:pPr algn="ctr"/>
            <a:r>
              <a:rPr lang="en-US" sz="2000" dirty="0">
                <a:solidFill>
                  <a:srgbClr val="0000FF"/>
                </a:solidFill>
                <a:latin typeface="Corbel" panose="020B0503020204020204" pitchFamily="34" charset="0"/>
              </a:rPr>
              <a:t>l</a:t>
            </a:r>
            <a:r>
              <a:rPr lang="en-US" sz="2000" dirty="0" smtClean="0">
                <a:solidFill>
                  <a:srgbClr val="0000FF"/>
                </a:solidFill>
                <a:latin typeface="Corbel" panose="020B0503020204020204" pitchFamily="34" charset="0"/>
              </a:rPr>
              <a:t>e/la/les </a:t>
            </a:r>
            <a:r>
              <a:rPr lang="en-US" sz="2000" dirty="0" err="1" smtClean="0">
                <a:solidFill>
                  <a:srgbClr val="0000FF"/>
                </a:solidFill>
                <a:latin typeface="Corbel" panose="020B0503020204020204" pitchFamily="34" charset="0"/>
              </a:rPr>
              <a:t>pire</a:t>
            </a:r>
            <a:r>
              <a:rPr lang="en-US" sz="2000" dirty="0" smtClean="0">
                <a:solidFill>
                  <a:srgbClr val="0000FF"/>
                </a:solidFill>
                <a:latin typeface="Corbel" panose="020B0503020204020204" pitchFamily="34" charset="0"/>
              </a:rPr>
              <a:t>(s)</a:t>
            </a:r>
          </a:p>
          <a:p>
            <a:pPr algn="ctr"/>
            <a:r>
              <a:rPr lang="en-US" sz="2000" dirty="0" smtClean="0">
                <a:solidFill>
                  <a:srgbClr val="0000FF"/>
                </a:solidFill>
                <a:latin typeface="Corbel" panose="020B0503020204020204" pitchFamily="34" charset="0"/>
              </a:rPr>
              <a:t>le/la/les plus </a:t>
            </a:r>
            <a:r>
              <a:rPr lang="en-US" sz="2000" dirty="0" err="1" smtClean="0">
                <a:solidFill>
                  <a:srgbClr val="0000FF"/>
                </a:solidFill>
                <a:latin typeface="Corbel" panose="020B0503020204020204" pitchFamily="34" charset="0"/>
              </a:rPr>
              <a:t>mauvais</a:t>
            </a:r>
            <a:r>
              <a:rPr lang="en-US" sz="2000" dirty="0" smtClean="0">
                <a:solidFill>
                  <a:srgbClr val="0000FF"/>
                </a:solidFill>
                <a:latin typeface="Corbel" panose="020B0503020204020204" pitchFamily="34" charset="0"/>
              </a:rPr>
              <a:t>(e)(s)</a:t>
            </a:r>
            <a:endParaRPr lang="en-US" dirty="0">
              <a:solidFill>
                <a:srgbClr val="0000FF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23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ublicite avec mieu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90055"/>
            <a:ext cx="4591844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44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edia-cache-ec0.pinimg.com/736x/fc/d5/b0/fcd5b098a14da5247dbd84fc440faf3b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066800"/>
            <a:ext cx="5965797" cy="4953000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media-cache-ec0.pinimg.com/736x/69/ca/97/69ca9717bdfe16c08dc06e52cad92948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751559"/>
            <a:ext cx="6194397" cy="5583482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08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publicite avec mieu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0868"/>
            <a:ext cx="91440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30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publicite avec mieu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8991600" cy="4174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67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7162800" cy="518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14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4912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82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meill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3091"/>
            <a:ext cx="5105400" cy="680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03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62000"/>
            <a:ext cx="7467600" cy="560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70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meill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"/>
            <a:ext cx="67056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87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1524000" y="700088"/>
            <a:ext cx="6858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 sz="3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 smtClean="0">
                <a:solidFill>
                  <a:srgbClr val="FF0000"/>
                </a:solidFill>
                <a:latin typeface="Corbel" pitchFamily="34" charset="0"/>
              </a:rPr>
              <a:t>L’ORDRE DES PRONOMS</a:t>
            </a:r>
            <a:endParaRPr lang="en-US" altLang="en-US" sz="2400" b="1" dirty="0">
              <a:solidFill>
                <a:srgbClr val="FF0000"/>
              </a:solidFill>
              <a:latin typeface="AYT Cursive Hand" pitchFamily="66" charset="0"/>
            </a:endParaRPr>
          </a:p>
        </p:txBody>
      </p:sp>
      <p:sp>
        <p:nvSpPr>
          <p:cNvPr id="4099" name="TextBox 8"/>
          <p:cNvSpPr txBox="1">
            <a:spLocks noChangeArrowheads="1"/>
          </p:cNvSpPr>
          <p:nvPr/>
        </p:nvSpPr>
        <p:spPr bwMode="auto">
          <a:xfrm>
            <a:off x="457200" y="1826567"/>
            <a:ext cx="5410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sz="2400" dirty="0" err="1" smtClean="0">
                <a:latin typeface="Corbel" pitchFamily="34" charset="0"/>
              </a:rPr>
              <a:t>Léa</a:t>
            </a:r>
            <a:r>
              <a:rPr lang="en-US" altLang="en-US" sz="2400" dirty="0" smtClean="0">
                <a:latin typeface="Corbel" pitchFamily="34" charset="0"/>
              </a:rPr>
              <a:t>, </a:t>
            </a:r>
            <a:r>
              <a:rPr lang="en-US" altLang="en-US" sz="2400" dirty="0" err="1" smtClean="0">
                <a:latin typeface="Corbel" pitchFamily="34" charset="0"/>
              </a:rPr>
              <a:t>tu</a:t>
            </a:r>
            <a:r>
              <a:rPr lang="en-US" altLang="en-US" sz="2400" dirty="0" smtClean="0">
                <a:latin typeface="Corbel" pitchFamily="34" charset="0"/>
              </a:rPr>
              <a:t> </a:t>
            </a:r>
            <a:r>
              <a:rPr lang="en-US" altLang="en-US" sz="2400" b="1" dirty="0" smtClean="0">
                <a:solidFill>
                  <a:srgbClr val="FF0000"/>
                </a:solidFill>
                <a:latin typeface="Corbel" pitchFamily="34" charset="0"/>
              </a:rPr>
              <a:t>me</a:t>
            </a:r>
            <a:r>
              <a:rPr lang="en-US" altLang="en-US" sz="2400" dirty="0" smtClean="0">
                <a:latin typeface="Corbel" pitchFamily="34" charset="0"/>
              </a:rPr>
              <a:t> </a:t>
            </a:r>
            <a:r>
              <a:rPr lang="en-US" altLang="en-US" sz="2400" dirty="0" err="1" smtClean="0">
                <a:latin typeface="Corbel" pitchFamily="34" charset="0"/>
              </a:rPr>
              <a:t>prêtes</a:t>
            </a:r>
            <a:r>
              <a:rPr lang="en-US" altLang="en-US" sz="2400" dirty="0" smtClean="0">
                <a:latin typeface="Corbel" pitchFamily="34" charset="0"/>
              </a:rPr>
              <a:t> </a:t>
            </a:r>
            <a:r>
              <a:rPr lang="en-US" altLang="en-US" sz="2400" b="1" dirty="0" smtClean="0">
                <a:solidFill>
                  <a:srgbClr val="0000FF"/>
                </a:solidFill>
                <a:latin typeface="Corbel" pitchFamily="34" charset="0"/>
              </a:rPr>
              <a:t>ton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Corbel" pitchFamily="34" charset="0"/>
              </a:rPr>
              <a:t>vélo</a:t>
            </a:r>
            <a:r>
              <a:rPr lang="en-US" altLang="en-US" sz="2400" dirty="0" smtClean="0">
                <a:latin typeface="Corbel" pitchFamily="34" charset="0"/>
              </a:rPr>
              <a:t>?</a:t>
            </a:r>
            <a:endParaRPr lang="en-US" altLang="en-US" sz="2400" dirty="0">
              <a:latin typeface="Corbel" pitchFamily="34" charset="0"/>
            </a:endParaRPr>
          </a:p>
        </p:txBody>
      </p:sp>
      <p:sp>
        <p:nvSpPr>
          <p:cNvPr id="42" name="TextBox 8"/>
          <p:cNvSpPr txBox="1">
            <a:spLocks noChangeArrowheads="1"/>
          </p:cNvSpPr>
          <p:nvPr/>
        </p:nvSpPr>
        <p:spPr bwMode="auto">
          <a:xfrm>
            <a:off x="4724400" y="1828800"/>
            <a:ext cx="5410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sz="2400" dirty="0" err="1" smtClean="0">
                <a:latin typeface="Corbel" pitchFamily="34" charset="0"/>
              </a:rPr>
              <a:t>Tu</a:t>
            </a:r>
            <a:r>
              <a:rPr lang="en-US" altLang="en-US" sz="2400" dirty="0" smtClean="0">
                <a:latin typeface="Corbel" pitchFamily="34" charset="0"/>
              </a:rPr>
              <a:t> </a:t>
            </a:r>
            <a:r>
              <a:rPr lang="en-US" altLang="en-US" sz="2400" dirty="0" err="1" smtClean="0">
                <a:latin typeface="Corbel" pitchFamily="34" charset="0"/>
              </a:rPr>
              <a:t>donnes</a:t>
            </a:r>
            <a:r>
              <a:rPr lang="en-US" altLang="en-US" sz="2400" dirty="0" smtClean="0">
                <a:latin typeface="Corbel" pitchFamily="34" charset="0"/>
              </a:rPr>
              <a:t> </a:t>
            </a:r>
            <a:r>
              <a:rPr lang="en-US" altLang="en-US" sz="2400" b="1" dirty="0" smtClean="0">
                <a:solidFill>
                  <a:srgbClr val="0000FF"/>
                </a:solidFill>
                <a:latin typeface="Corbel" pitchFamily="34" charset="0"/>
              </a:rPr>
              <a:t>la photo </a:t>
            </a:r>
            <a:r>
              <a:rPr lang="en-US" altLang="en-US" sz="2400" b="1" dirty="0" smtClean="0">
                <a:solidFill>
                  <a:srgbClr val="FF0000"/>
                </a:solidFill>
                <a:latin typeface="Corbel" pitchFamily="34" charset="0"/>
              </a:rPr>
              <a:t>à ta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Corbel" pitchFamily="34" charset="0"/>
              </a:rPr>
              <a:t>copine</a:t>
            </a:r>
            <a:r>
              <a:rPr lang="en-US" altLang="en-US" sz="2400" b="1" dirty="0" smtClean="0">
                <a:solidFill>
                  <a:srgbClr val="FF0000"/>
                </a:solidFill>
                <a:latin typeface="Corbel" pitchFamily="34" charset="0"/>
              </a:rPr>
              <a:t>?</a:t>
            </a:r>
            <a:endParaRPr lang="en-US" altLang="en-US" sz="2400" dirty="0">
              <a:latin typeface="Corbel" pitchFamily="34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609600" y="2209800"/>
            <a:ext cx="3352800" cy="842665"/>
            <a:chOff x="609600" y="2209800"/>
            <a:chExt cx="3352800" cy="842665"/>
          </a:xfrm>
        </p:grpSpPr>
        <p:sp>
          <p:nvSpPr>
            <p:cNvPr id="32" name="TextBox 8"/>
            <p:cNvSpPr txBox="1">
              <a:spLocks noChangeArrowheads="1"/>
            </p:cNvSpPr>
            <p:nvPr/>
          </p:nvSpPr>
          <p:spPr bwMode="auto">
            <a:xfrm>
              <a:off x="609600" y="2590800"/>
              <a:ext cx="33528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400" dirty="0" err="1" smtClean="0">
                  <a:latin typeface="Corbel" pitchFamily="34" charset="0"/>
                </a:rPr>
                <a:t>Oui</a:t>
              </a:r>
              <a:r>
                <a:rPr lang="en-US" altLang="en-US" sz="2400" dirty="0" smtClean="0">
                  <a:latin typeface="Corbel" pitchFamily="34" charset="0"/>
                </a:rPr>
                <a:t>, je </a:t>
              </a:r>
              <a:r>
                <a:rPr lang="en-US" altLang="en-US" sz="2400" b="1" dirty="0" err="1">
                  <a:solidFill>
                    <a:srgbClr val="FF0000"/>
                  </a:solidFill>
                  <a:latin typeface="Corbel" pitchFamily="34" charset="0"/>
                </a:rPr>
                <a:t>t</a:t>
              </a:r>
              <a:r>
                <a:rPr lang="en-US" altLang="en-US" sz="2400" b="1" dirty="0" err="1" smtClean="0">
                  <a:solidFill>
                    <a:srgbClr val="FF0000"/>
                  </a:solidFill>
                  <a:latin typeface="Corbel" pitchFamily="34" charset="0"/>
                </a:rPr>
                <a:t>e</a:t>
              </a:r>
              <a:r>
                <a:rPr lang="en-US" altLang="en-US" sz="2400" dirty="0" smtClean="0">
                  <a:latin typeface="Corbel" pitchFamily="34" charset="0"/>
                </a:rPr>
                <a:t> </a:t>
              </a:r>
              <a:r>
                <a:rPr lang="en-US" altLang="en-US" sz="2400" b="1" dirty="0" smtClean="0">
                  <a:solidFill>
                    <a:srgbClr val="0000FF"/>
                  </a:solidFill>
                  <a:latin typeface="Corbel" pitchFamily="34" charset="0"/>
                </a:rPr>
                <a:t>le</a:t>
              </a:r>
              <a:r>
                <a:rPr lang="en-US" altLang="en-US" sz="2400" dirty="0" smtClean="0">
                  <a:latin typeface="Corbel" pitchFamily="34" charset="0"/>
                </a:rPr>
                <a:t> </a:t>
              </a:r>
              <a:r>
                <a:rPr lang="en-US" altLang="en-US" sz="2400" dirty="0" err="1" smtClean="0">
                  <a:latin typeface="Corbel" pitchFamily="34" charset="0"/>
                </a:rPr>
                <a:t>prête</a:t>
              </a:r>
              <a:r>
                <a:rPr lang="en-US" altLang="en-US" sz="2400" dirty="0" smtClean="0">
                  <a:latin typeface="Corbel" pitchFamily="34" charset="0"/>
                </a:rPr>
                <a:t>.</a:t>
              </a:r>
              <a:endParaRPr lang="en-US" altLang="en-US" sz="2400" dirty="0">
                <a:latin typeface="Corbel" pitchFamily="34" charset="0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2057400" y="2209800"/>
              <a:ext cx="1524000" cy="457200"/>
              <a:chOff x="3200400" y="2209800"/>
              <a:chExt cx="1524000" cy="457200"/>
            </a:xfrm>
          </p:grpSpPr>
          <p:cxnSp>
            <p:nvCxnSpPr>
              <p:cNvPr id="7" name="Straight Connector 6"/>
              <p:cNvCxnSpPr/>
              <p:nvPr/>
            </p:nvCxnSpPr>
            <p:spPr bwMode="auto">
              <a:xfrm>
                <a:off x="4724400" y="2209800"/>
                <a:ext cx="0" cy="30256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0" name="Straight Connector 39"/>
              <p:cNvCxnSpPr/>
              <p:nvPr/>
            </p:nvCxnSpPr>
            <p:spPr bwMode="auto">
              <a:xfrm flipH="1">
                <a:off x="3200400" y="2512368"/>
                <a:ext cx="1524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" name="Straight Connector 40"/>
              <p:cNvCxnSpPr/>
              <p:nvPr/>
            </p:nvCxnSpPr>
            <p:spPr bwMode="auto">
              <a:xfrm>
                <a:off x="3200400" y="2514601"/>
                <a:ext cx="0" cy="15239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33" name="Straight Connector 32"/>
            <p:cNvCxnSpPr/>
            <p:nvPr/>
          </p:nvCxnSpPr>
          <p:spPr bwMode="auto">
            <a:xfrm>
              <a:off x="1676400" y="2288232"/>
              <a:ext cx="0" cy="3787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097" name="Group 4096"/>
          <p:cNvGrpSpPr/>
          <p:nvPr/>
        </p:nvGrpSpPr>
        <p:grpSpPr>
          <a:xfrm>
            <a:off x="4953000" y="2290465"/>
            <a:ext cx="3352800" cy="838200"/>
            <a:chOff x="4953000" y="2290465"/>
            <a:chExt cx="3352800" cy="838200"/>
          </a:xfrm>
        </p:grpSpPr>
        <p:sp>
          <p:nvSpPr>
            <p:cNvPr id="43" name="TextBox 8"/>
            <p:cNvSpPr txBox="1">
              <a:spLocks noChangeArrowheads="1"/>
            </p:cNvSpPr>
            <p:nvPr/>
          </p:nvSpPr>
          <p:spPr bwMode="auto">
            <a:xfrm>
              <a:off x="4953000" y="2667000"/>
              <a:ext cx="33528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400" dirty="0" err="1" smtClean="0">
                  <a:latin typeface="Corbel" pitchFamily="34" charset="0"/>
                </a:rPr>
                <a:t>Oui</a:t>
              </a:r>
              <a:r>
                <a:rPr lang="en-US" altLang="en-US" sz="2400" dirty="0" smtClean="0">
                  <a:latin typeface="Corbel" pitchFamily="34" charset="0"/>
                </a:rPr>
                <a:t>, je </a:t>
              </a:r>
              <a:r>
                <a:rPr lang="en-US" altLang="en-US" sz="2400" b="1" dirty="0" smtClean="0">
                  <a:solidFill>
                    <a:srgbClr val="0000FF"/>
                  </a:solidFill>
                  <a:latin typeface="Corbel" pitchFamily="34" charset="0"/>
                </a:rPr>
                <a:t>la</a:t>
              </a:r>
              <a:r>
                <a:rPr lang="en-US" altLang="en-US" sz="2400" dirty="0" smtClean="0">
                  <a:latin typeface="Corbel" pitchFamily="34" charset="0"/>
                </a:rPr>
                <a:t> </a:t>
              </a:r>
              <a:r>
                <a:rPr lang="en-US" altLang="en-US" sz="2400" b="1" dirty="0" err="1" smtClean="0">
                  <a:solidFill>
                    <a:srgbClr val="FF0000"/>
                  </a:solidFill>
                  <a:latin typeface="Corbel" pitchFamily="34" charset="0"/>
                </a:rPr>
                <a:t>lui</a:t>
              </a:r>
              <a:r>
                <a:rPr lang="en-US" altLang="en-US" sz="2400" dirty="0" smtClean="0">
                  <a:latin typeface="Corbel" pitchFamily="34" charset="0"/>
                </a:rPr>
                <a:t> </a:t>
              </a:r>
              <a:r>
                <a:rPr lang="en-US" altLang="en-US" sz="2400" dirty="0" err="1" smtClean="0">
                  <a:latin typeface="Corbel" pitchFamily="34" charset="0"/>
                </a:rPr>
                <a:t>donne</a:t>
              </a:r>
              <a:r>
                <a:rPr lang="en-US" altLang="en-US" sz="2400" dirty="0" smtClean="0">
                  <a:latin typeface="Corbel" pitchFamily="34" charset="0"/>
                </a:rPr>
                <a:t>.</a:t>
              </a:r>
              <a:endParaRPr lang="en-US" altLang="en-US" sz="2400" dirty="0">
                <a:latin typeface="Corbel" pitchFamily="34" charset="0"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 bwMode="auto">
            <a:xfrm flipH="1">
              <a:off x="6019800" y="2290465"/>
              <a:ext cx="487907" cy="3787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49" name="Group 48"/>
            <p:cNvGrpSpPr/>
            <p:nvPr/>
          </p:nvGrpSpPr>
          <p:grpSpPr>
            <a:xfrm>
              <a:off x="6477000" y="2290465"/>
              <a:ext cx="1524000" cy="457200"/>
              <a:chOff x="3200400" y="2209800"/>
              <a:chExt cx="1524000" cy="457200"/>
            </a:xfrm>
          </p:grpSpPr>
          <p:cxnSp>
            <p:nvCxnSpPr>
              <p:cNvPr id="50" name="Straight Connector 49"/>
              <p:cNvCxnSpPr/>
              <p:nvPr/>
            </p:nvCxnSpPr>
            <p:spPr bwMode="auto">
              <a:xfrm>
                <a:off x="4724400" y="2209800"/>
                <a:ext cx="0" cy="30256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1" name="Straight Connector 50"/>
              <p:cNvCxnSpPr/>
              <p:nvPr/>
            </p:nvCxnSpPr>
            <p:spPr bwMode="auto">
              <a:xfrm flipH="1">
                <a:off x="3200400" y="2512368"/>
                <a:ext cx="1524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2" name="Straight Connector 51"/>
              <p:cNvCxnSpPr/>
              <p:nvPr/>
            </p:nvCxnSpPr>
            <p:spPr bwMode="auto">
              <a:xfrm>
                <a:off x="3200400" y="2514601"/>
                <a:ext cx="0" cy="15239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53" name="TextBox 8"/>
          <p:cNvSpPr txBox="1">
            <a:spLocks noChangeArrowheads="1"/>
          </p:cNvSpPr>
          <p:nvPr/>
        </p:nvSpPr>
        <p:spPr bwMode="auto">
          <a:xfrm>
            <a:off x="457200" y="3505200"/>
            <a:ext cx="449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sz="2400" dirty="0" smtClean="0">
                <a:latin typeface="Corbel" pitchFamily="34" charset="0"/>
              </a:rPr>
              <a:t>Claire </a:t>
            </a:r>
            <a:r>
              <a:rPr lang="en-US" altLang="en-US" sz="2400" b="1" dirty="0" smtClean="0">
                <a:solidFill>
                  <a:srgbClr val="FF0000"/>
                </a:solidFill>
                <a:latin typeface="Corbel" pitchFamily="34" charset="0"/>
              </a:rPr>
              <a:t>nous</a:t>
            </a:r>
            <a:r>
              <a:rPr lang="en-US" altLang="en-US" sz="2400" dirty="0" smtClean="0">
                <a:latin typeface="Corbel" pitchFamily="34" charset="0"/>
              </a:rPr>
              <a:t> </a:t>
            </a:r>
            <a:r>
              <a:rPr lang="en-US" altLang="en-US" sz="2400" dirty="0" err="1" smtClean="0">
                <a:latin typeface="Corbel" pitchFamily="34" charset="0"/>
              </a:rPr>
              <a:t>laisse</a:t>
            </a:r>
            <a:r>
              <a:rPr lang="en-US" altLang="en-US" sz="2400" dirty="0" smtClean="0">
                <a:latin typeface="Corbe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Corbel" pitchFamily="34" charset="0"/>
              </a:rPr>
              <a:t>sa</a:t>
            </a:r>
            <a:r>
              <a:rPr lang="en-US" altLang="en-US" sz="2400" b="1" dirty="0" smtClean="0">
                <a:solidFill>
                  <a:srgbClr val="0000FF"/>
                </a:solidFill>
                <a:latin typeface="Corbe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Corbel" pitchFamily="34" charset="0"/>
              </a:rPr>
              <a:t>chaîne</a:t>
            </a:r>
            <a:r>
              <a:rPr lang="en-US" altLang="en-US" sz="2400" b="1" dirty="0" smtClean="0">
                <a:solidFill>
                  <a:srgbClr val="0000FF"/>
                </a:solidFill>
                <a:latin typeface="Corbel" pitchFamily="34" charset="0"/>
              </a:rPr>
              <a:t> hi-fi</a:t>
            </a:r>
            <a:r>
              <a:rPr lang="en-US" altLang="en-US" sz="2400" dirty="0" smtClean="0">
                <a:latin typeface="Corbel" pitchFamily="34" charset="0"/>
              </a:rPr>
              <a:t>?</a:t>
            </a:r>
            <a:endParaRPr lang="en-US" altLang="en-US" sz="2400" dirty="0">
              <a:latin typeface="Corbel" pitchFamily="34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152400" y="3966865"/>
            <a:ext cx="3429000" cy="914400"/>
            <a:chOff x="152400" y="3966865"/>
            <a:chExt cx="3429000" cy="914400"/>
          </a:xfrm>
        </p:grpSpPr>
        <p:sp>
          <p:nvSpPr>
            <p:cNvPr id="54" name="TextBox 8"/>
            <p:cNvSpPr txBox="1">
              <a:spLocks noChangeArrowheads="1"/>
            </p:cNvSpPr>
            <p:nvPr/>
          </p:nvSpPr>
          <p:spPr bwMode="auto">
            <a:xfrm>
              <a:off x="152400" y="4419600"/>
              <a:ext cx="33528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400" dirty="0" err="1" smtClean="0">
                  <a:latin typeface="Corbel" pitchFamily="34" charset="0"/>
                </a:rPr>
                <a:t>Oui</a:t>
              </a:r>
              <a:r>
                <a:rPr lang="en-US" altLang="en-US" sz="2400" dirty="0" smtClean="0">
                  <a:latin typeface="Corbel" pitchFamily="34" charset="0"/>
                </a:rPr>
                <a:t>, </a:t>
              </a:r>
              <a:r>
                <a:rPr lang="en-US" altLang="en-US" sz="2400" dirty="0" err="1" smtClean="0">
                  <a:latin typeface="Corbel" pitchFamily="34" charset="0"/>
                </a:rPr>
                <a:t>elle</a:t>
              </a:r>
              <a:r>
                <a:rPr lang="en-US" altLang="en-US" sz="2400" dirty="0" smtClean="0">
                  <a:latin typeface="Corbel" pitchFamily="34" charset="0"/>
                </a:rPr>
                <a:t> </a:t>
              </a:r>
              <a:r>
                <a:rPr lang="en-US" altLang="en-US" sz="2400" b="1" dirty="0" smtClean="0">
                  <a:solidFill>
                    <a:srgbClr val="FF0000"/>
                  </a:solidFill>
                  <a:latin typeface="Corbel" pitchFamily="34" charset="0"/>
                </a:rPr>
                <a:t>nous</a:t>
              </a:r>
              <a:r>
                <a:rPr lang="en-US" altLang="en-US" sz="2400" dirty="0" smtClean="0">
                  <a:latin typeface="Corbel" pitchFamily="34" charset="0"/>
                </a:rPr>
                <a:t> </a:t>
              </a:r>
              <a:r>
                <a:rPr lang="en-US" altLang="en-US" sz="2400" b="1" dirty="0" smtClean="0">
                  <a:solidFill>
                    <a:srgbClr val="0000FF"/>
                  </a:solidFill>
                  <a:latin typeface="Corbel" pitchFamily="34" charset="0"/>
                </a:rPr>
                <a:t>la </a:t>
              </a:r>
              <a:r>
                <a:rPr lang="en-US" altLang="en-US" sz="2400" dirty="0" err="1" smtClean="0">
                  <a:latin typeface="Corbel" pitchFamily="34" charset="0"/>
                </a:rPr>
                <a:t>laisse</a:t>
              </a:r>
              <a:r>
                <a:rPr lang="en-US" altLang="en-US" sz="2400" dirty="0" smtClean="0">
                  <a:latin typeface="Corbel" pitchFamily="34" charset="0"/>
                </a:rPr>
                <a:t>.</a:t>
              </a:r>
              <a:endParaRPr lang="en-US" altLang="en-US" sz="2400" dirty="0">
                <a:latin typeface="Corbel" pitchFamily="34" charset="0"/>
              </a:endParaRPr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2057400" y="3966865"/>
              <a:ext cx="1524000" cy="457200"/>
              <a:chOff x="3200400" y="2209800"/>
              <a:chExt cx="1524000" cy="457200"/>
            </a:xfrm>
          </p:grpSpPr>
          <p:cxnSp>
            <p:nvCxnSpPr>
              <p:cNvPr id="56" name="Straight Connector 55"/>
              <p:cNvCxnSpPr/>
              <p:nvPr/>
            </p:nvCxnSpPr>
            <p:spPr bwMode="auto">
              <a:xfrm>
                <a:off x="4724400" y="2209800"/>
                <a:ext cx="0" cy="30256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7" name="Straight Connector 56"/>
              <p:cNvCxnSpPr/>
              <p:nvPr/>
            </p:nvCxnSpPr>
            <p:spPr bwMode="auto">
              <a:xfrm flipH="1">
                <a:off x="3200400" y="2512368"/>
                <a:ext cx="1524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8" name="Straight Connector 57"/>
              <p:cNvCxnSpPr/>
              <p:nvPr/>
            </p:nvCxnSpPr>
            <p:spPr bwMode="auto">
              <a:xfrm>
                <a:off x="3200400" y="2514601"/>
                <a:ext cx="0" cy="15239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59" name="Straight Connector 58"/>
            <p:cNvCxnSpPr/>
            <p:nvPr/>
          </p:nvCxnSpPr>
          <p:spPr bwMode="auto">
            <a:xfrm>
              <a:off x="1676400" y="4045297"/>
              <a:ext cx="0" cy="3787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0" name="TextBox 8"/>
          <p:cNvSpPr txBox="1">
            <a:spLocks noChangeArrowheads="1"/>
          </p:cNvSpPr>
          <p:nvPr/>
        </p:nvSpPr>
        <p:spPr bwMode="auto">
          <a:xfrm>
            <a:off x="4800600" y="3505200"/>
            <a:ext cx="449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sz="2400" dirty="0" err="1" smtClean="0">
                <a:latin typeface="Corbel" pitchFamily="34" charset="0"/>
              </a:rPr>
              <a:t>Tu</a:t>
            </a:r>
            <a:r>
              <a:rPr lang="en-US" altLang="en-US" sz="2400" dirty="0">
                <a:latin typeface="Corbel" pitchFamily="34" charset="0"/>
              </a:rPr>
              <a:t> </a:t>
            </a:r>
            <a:r>
              <a:rPr lang="en-US" altLang="en-US" sz="2400" dirty="0" err="1" smtClean="0">
                <a:latin typeface="Corbel" pitchFamily="34" charset="0"/>
              </a:rPr>
              <a:t>montres</a:t>
            </a:r>
            <a:r>
              <a:rPr lang="en-US" altLang="en-US" sz="2400" dirty="0" smtClean="0">
                <a:latin typeface="Corbe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Corbel" pitchFamily="34" charset="0"/>
              </a:rPr>
              <a:t>tes</a:t>
            </a:r>
            <a:r>
              <a:rPr lang="en-US" altLang="en-US" sz="2400" b="1" dirty="0" smtClean="0">
                <a:solidFill>
                  <a:srgbClr val="0000FF"/>
                </a:solidFill>
                <a:latin typeface="Corbel" pitchFamily="34" charset="0"/>
              </a:rPr>
              <a:t> notes </a:t>
            </a:r>
            <a:r>
              <a:rPr lang="en-US" altLang="en-US" sz="2400" b="1" dirty="0" smtClean="0">
                <a:solidFill>
                  <a:srgbClr val="FF0000"/>
                </a:solidFill>
                <a:latin typeface="Corbel" pitchFamily="34" charset="0"/>
              </a:rPr>
              <a:t>à ton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Corbel" pitchFamily="34" charset="0"/>
              </a:rPr>
              <a:t>ami</a:t>
            </a:r>
            <a:r>
              <a:rPr lang="en-US" altLang="en-US" sz="2400" dirty="0" smtClean="0">
                <a:latin typeface="Corbel" pitchFamily="34" charset="0"/>
              </a:rPr>
              <a:t>?</a:t>
            </a:r>
            <a:endParaRPr lang="en-US" altLang="en-US" sz="2400" dirty="0">
              <a:latin typeface="Corbel" pitchFamily="34" charset="0"/>
            </a:endParaRPr>
          </a:p>
        </p:txBody>
      </p:sp>
      <p:grpSp>
        <p:nvGrpSpPr>
          <p:cNvPr id="4100" name="Group 4099"/>
          <p:cNvGrpSpPr/>
          <p:nvPr/>
        </p:nvGrpSpPr>
        <p:grpSpPr>
          <a:xfrm>
            <a:off x="5029200" y="3962400"/>
            <a:ext cx="3352800" cy="914400"/>
            <a:chOff x="5029200" y="3962400"/>
            <a:chExt cx="3352800" cy="914400"/>
          </a:xfrm>
        </p:grpSpPr>
        <p:sp>
          <p:nvSpPr>
            <p:cNvPr id="61" name="TextBox 8"/>
            <p:cNvSpPr txBox="1">
              <a:spLocks noChangeArrowheads="1"/>
            </p:cNvSpPr>
            <p:nvPr/>
          </p:nvSpPr>
          <p:spPr bwMode="auto">
            <a:xfrm>
              <a:off x="5029200" y="4415135"/>
              <a:ext cx="33528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400" dirty="0" err="1" smtClean="0">
                  <a:latin typeface="Corbel" pitchFamily="34" charset="0"/>
                </a:rPr>
                <a:t>Oui</a:t>
              </a:r>
              <a:r>
                <a:rPr lang="en-US" altLang="en-US" sz="2400" dirty="0" smtClean="0">
                  <a:latin typeface="Corbel" pitchFamily="34" charset="0"/>
                </a:rPr>
                <a:t>, je </a:t>
              </a:r>
              <a:r>
                <a:rPr lang="en-US" altLang="en-US" sz="2400" b="1" dirty="0" smtClean="0">
                  <a:solidFill>
                    <a:srgbClr val="0000FF"/>
                  </a:solidFill>
                  <a:latin typeface="Corbel" pitchFamily="34" charset="0"/>
                </a:rPr>
                <a:t>les</a:t>
              </a:r>
              <a:r>
                <a:rPr lang="en-US" altLang="en-US" sz="2400" dirty="0" smtClean="0">
                  <a:latin typeface="Corbel" pitchFamily="34" charset="0"/>
                </a:rPr>
                <a:t> </a:t>
              </a:r>
              <a:r>
                <a:rPr lang="en-US" altLang="en-US" sz="2400" b="1" dirty="0" err="1" smtClean="0">
                  <a:solidFill>
                    <a:srgbClr val="FF0000"/>
                  </a:solidFill>
                  <a:latin typeface="Corbel" pitchFamily="34" charset="0"/>
                </a:rPr>
                <a:t>lui</a:t>
              </a:r>
              <a:r>
                <a:rPr lang="en-US" altLang="en-US" sz="2400" dirty="0" smtClean="0">
                  <a:latin typeface="Corbel" pitchFamily="34" charset="0"/>
                </a:rPr>
                <a:t> </a:t>
              </a:r>
              <a:r>
                <a:rPr lang="en-US" altLang="en-US" sz="2400" dirty="0" err="1" smtClean="0">
                  <a:latin typeface="Corbel" pitchFamily="34" charset="0"/>
                </a:rPr>
                <a:t>montre</a:t>
              </a:r>
              <a:r>
                <a:rPr lang="en-US" altLang="en-US" sz="2400" dirty="0" smtClean="0">
                  <a:latin typeface="Corbel" pitchFamily="34" charset="0"/>
                </a:rPr>
                <a:t>.</a:t>
              </a:r>
              <a:endParaRPr lang="en-US" altLang="en-US" sz="2400" dirty="0">
                <a:latin typeface="Corbel" pitchFamily="34" charset="0"/>
              </a:endParaRPr>
            </a:p>
          </p:txBody>
        </p:sp>
        <p:cxnSp>
          <p:nvCxnSpPr>
            <p:cNvPr id="62" name="Straight Connector 61"/>
            <p:cNvCxnSpPr/>
            <p:nvPr/>
          </p:nvCxnSpPr>
          <p:spPr bwMode="auto">
            <a:xfrm flipH="1">
              <a:off x="6096000" y="3962400"/>
              <a:ext cx="487907" cy="3787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63" name="Group 62"/>
            <p:cNvGrpSpPr/>
            <p:nvPr/>
          </p:nvGrpSpPr>
          <p:grpSpPr>
            <a:xfrm>
              <a:off x="6553200" y="3962400"/>
              <a:ext cx="1524000" cy="457200"/>
              <a:chOff x="3200400" y="2209800"/>
              <a:chExt cx="1524000" cy="457200"/>
            </a:xfrm>
          </p:grpSpPr>
          <p:cxnSp>
            <p:nvCxnSpPr>
              <p:cNvPr id="64" name="Straight Connector 63"/>
              <p:cNvCxnSpPr/>
              <p:nvPr/>
            </p:nvCxnSpPr>
            <p:spPr bwMode="auto">
              <a:xfrm>
                <a:off x="4724400" y="2209800"/>
                <a:ext cx="0" cy="30256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5" name="Straight Connector 64"/>
              <p:cNvCxnSpPr/>
              <p:nvPr/>
            </p:nvCxnSpPr>
            <p:spPr bwMode="auto">
              <a:xfrm flipH="1">
                <a:off x="3200400" y="2512368"/>
                <a:ext cx="1524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6" name="Straight Connector 65"/>
              <p:cNvCxnSpPr/>
              <p:nvPr/>
            </p:nvCxnSpPr>
            <p:spPr bwMode="auto">
              <a:xfrm>
                <a:off x="3200400" y="2514601"/>
                <a:ext cx="0" cy="15239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67" name="TextBox 8"/>
          <p:cNvSpPr txBox="1">
            <a:spLocks noChangeArrowheads="1"/>
          </p:cNvSpPr>
          <p:nvPr/>
        </p:nvSpPr>
        <p:spPr bwMode="auto">
          <a:xfrm>
            <a:off x="457200" y="5334000"/>
            <a:ext cx="449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sz="2400" dirty="0" smtClean="0">
                <a:latin typeface="Corbel" pitchFamily="34" charset="0"/>
              </a:rPr>
              <a:t>Marc, </a:t>
            </a:r>
            <a:r>
              <a:rPr lang="en-US" altLang="en-US" sz="2400" dirty="0" err="1" smtClean="0">
                <a:latin typeface="Corbel" pitchFamily="34" charset="0"/>
              </a:rPr>
              <a:t>tu</a:t>
            </a:r>
            <a:r>
              <a:rPr lang="en-US" altLang="en-US" sz="2400" dirty="0" smtClean="0">
                <a:latin typeface="Corbel" pitchFamily="34" charset="0"/>
              </a:rPr>
              <a:t> </a:t>
            </a:r>
            <a:r>
              <a:rPr lang="en-US" altLang="en-US" sz="2400" b="1" dirty="0" smtClean="0">
                <a:solidFill>
                  <a:srgbClr val="FF0000"/>
                </a:solidFill>
                <a:latin typeface="Corbel" pitchFamily="34" charset="0"/>
              </a:rPr>
              <a:t>nous</a:t>
            </a:r>
            <a:r>
              <a:rPr lang="en-US" altLang="en-US" sz="2400" dirty="0" smtClean="0">
                <a:latin typeface="Corbel" pitchFamily="34" charset="0"/>
              </a:rPr>
              <a:t> </a:t>
            </a:r>
            <a:r>
              <a:rPr lang="en-US" altLang="en-US" sz="2400" dirty="0" err="1" smtClean="0">
                <a:latin typeface="Corbel" pitchFamily="34" charset="0"/>
              </a:rPr>
              <a:t>envoies</a:t>
            </a:r>
            <a:r>
              <a:rPr lang="en-US" altLang="en-US" sz="2400" dirty="0" smtClean="0">
                <a:latin typeface="Corbel" pitchFamily="34" charset="0"/>
              </a:rPr>
              <a:t> </a:t>
            </a:r>
            <a:r>
              <a:rPr lang="en-US" altLang="en-US" sz="2400" b="1" dirty="0" smtClean="0">
                <a:solidFill>
                  <a:srgbClr val="0000FF"/>
                </a:solidFill>
                <a:latin typeface="Corbel" pitchFamily="34" charset="0"/>
              </a:rPr>
              <a:t>un mail</a:t>
            </a:r>
            <a:r>
              <a:rPr lang="en-US" altLang="en-US" sz="2400" dirty="0" smtClean="0">
                <a:latin typeface="Corbel" pitchFamily="34" charset="0"/>
              </a:rPr>
              <a:t>?</a:t>
            </a:r>
            <a:endParaRPr lang="en-US" altLang="en-US" sz="2400" dirty="0">
              <a:latin typeface="Corbel" pitchFamily="34" charset="0"/>
            </a:endParaRPr>
          </a:p>
        </p:txBody>
      </p:sp>
      <p:sp>
        <p:nvSpPr>
          <p:cNvPr id="68" name="TextBox 8"/>
          <p:cNvSpPr txBox="1">
            <a:spLocks noChangeArrowheads="1"/>
          </p:cNvSpPr>
          <p:nvPr/>
        </p:nvSpPr>
        <p:spPr bwMode="auto">
          <a:xfrm>
            <a:off x="4800600" y="5334000"/>
            <a:ext cx="449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sz="2400" dirty="0" err="1" smtClean="0">
                <a:latin typeface="Corbel" pitchFamily="34" charset="0"/>
              </a:rPr>
              <a:t>Tu</a:t>
            </a:r>
            <a:r>
              <a:rPr lang="en-US" altLang="en-US" sz="2400" dirty="0" smtClean="0">
                <a:latin typeface="Corbel" pitchFamily="34" charset="0"/>
              </a:rPr>
              <a:t> </a:t>
            </a:r>
            <a:r>
              <a:rPr lang="en-US" altLang="en-US" sz="2400" dirty="0" err="1" smtClean="0">
                <a:latin typeface="Corbel" pitchFamily="34" charset="0"/>
              </a:rPr>
              <a:t>écris</a:t>
            </a:r>
            <a:r>
              <a:rPr lang="en-US" altLang="en-US" sz="2400" dirty="0" smtClean="0">
                <a:latin typeface="Corbe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Corbel" pitchFamily="34" charset="0"/>
              </a:rPr>
              <a:t>une</a:t>
            </a:r>
            <a:r>
              <a:rPr lang="en-US" altLang="en-US" sz="2400" b="1" dirty="0" smtClean="0">
                <a:solidFill>
                  <a:srgbClr val="0000FF"/>
                </a:solidFill>
                <a:latin typeface="Corbe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Corbel" pitchFamily="34" charset="0"/>
              </a:rPr>
              <a:t>lettre</a:t>
            </a:r>
            <a:r>
              <a:rPr lang="en-US" altLang="en-US" sz="2400" b="1" dirty="0" smtClean="0">
                <a:solidFill>
                  <a:srgbClr val="0000FF"/>
                </a:solidFill>
                <a:latin typeface="Corbel" pitchFamily="34" charset="0"/>
              </a:rPr>
              <a:t> </a:t>
            </a:r>
            <a:r>
              <a:rPr lang="en-US" altLang="en-US" sz="2400" b="1" dirty="0" smtClean="0">
                <a:solidFill>
                  <a:srgbClr val="FF0000"/>
                </a:solidFill>
                <a:latin typeface="Corbel" pitchFamily="34" charset="0"/>
              </a:rPr>
              <a:t>à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Corbel" pitchFamily="34" charset="0"/>
              </a:rPr>
              <a:t>tes</a:t>
            </a:r>
            <a:r>
              <a:rPr lang="en-US" altLang="en-US" sz="2400" b="1" dirty="0" smtClean="0">
                <a:solidFill>
                  <a:srgbClr val="FF0000"/>
                </a:solidFill>
                <a:latin typeface="Corbel" pitchFamily="34" charset="0"/>
              </a:rPr>
              <a:t> cousins</a:t>
            </a:r>
            <a:r>
              <a:rPr lang="en-US" altLang="en-US" sz="2400" dirty="0" smtClean="0">
                <a:latin typeface="Corbel" pitchFamily="34" charset="0"/>
              </a:rPr>
              <a:t>?</a:t>
            </a:r>
            <a:endParaRPr lang="en-US" altLang="en-US" sz="2400" dirty="0">
              <a:latin typeface="Corbel" pitchFamily="34" charset="0"/>
            </a:endParaRPr>
          </a:p>
        </p:txBody>
      </p:sp>
      <p:grpSp>
        <p:nvGrpSpPr>
          <p:cNvPr id="4096" name="Group 4095"/>
          <p:cNvGrpSpPr/>
          <p:nvPr/>
        </p:nvGrpSpPr>
        <p:grpSpPr>
          <a:xfrm>
            <a:off x="685800" y="5715000"/>
            <a:ext cx="3352800" cy="990600"/>
            <a:chOff x="685800" y="5715000"/>
            <a:chExt cx="3352800" cy="990600"/>
          </a:xfrm>
        </p:grpSpPr>
        <p:sp>
          <p:nvSpPr>
            <p:cNvPr id="69" name="TextBox 8"/>
            <p:cNvSpPr txBox="1">
              <a:spLocks noChangeArrowheads="1"/>
            </p:cNvSpPr>
            <p:nvPr/>
          </p:nvSpPr>
          <p:spPr bwMode="auto">
            <a:xfrm>
              <a:off x="685800" y="6243935"/>
              <a:ext cx="33528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400" dirty="0" err="1" smtClean="0">
                  <a:latin typeface="Corbel" pitchFamily="34" charset="0"/>
                </a:rPr>
                <a:t>Oui</a:t>
              </a:r>
              <a:r>
                <a:rPr lang="en-US" altLang="en-US" sz="2400" dirty="0" smtClean="0">
                  <a:latin typeface="Corbel" pitchFamily="34" charset="0"/>
                </a:rPr>
                <a:t>, je </a:t>
              </a:r>
              <a:r>
                <a:rPr lang="en-US" altLang="en-US" sz="2400" b="1" dirty="0" err="1" smtClean="0">
                  <a:solidFill>
                    <a:srgbClr val="FF0000"/>
                  </a:solidFill>
                  <a:latin typeface="Corbel" pitchFamily="34" charset="0"/>
                </a:rPr>
                <a:t>vous</a:t>
              </a:r>
              <a:r>
                <a:rPr lang="en-US" altLang="en-US" sz="2400" dirty="0" smtClean="0">
                  <a:latin typeface="Corbel" pitchFamily="34" charset="0"/>
                </a:rPr>
                <a:t> </a:t>
              </a:r>
              <a:r>
                <a:rPr lang="en-US" altLang="en-US" sz="2400" b="1" dirty="0" smtClean="0">
                  <a:solidFill>
                    <a:srgbClr val="0000FF"/>
                  </a:solidFill>
                  <a:latin typeface="Corbel" pitchFamily="34" charset="0"/>
                </a:rPr>
                <a:t>l’</a:t>
              </a:r>
              <a:r>
                <a:rPr lang="en-US" altLang="en-US" sz="2400" dirty="0" smtClean="0">
                  <a:latin typeface="Corbel" pitchFamily="34" charset="0"/>
                </a:rPr>
                <a:t> </a:t>
              </a:r>
              <a:r>
                <a:rPr lang="en-US" altLang="en-US" sz="2400" dirty="0" err="1" smtClean="0">
                  <a:latin typeface="Corbel" pitchFamily="34" charset="0"/>
                </a:rPr>
                <a:t>envoie</a:t>
              </a:r>
              <a:r>
                <a:rPr lang="en-US" altLang="en-US" sz="2400" dirty="0" smtClean="0">
                  <a:latin typeface="Corbel" pitchFamily="34" charset="0"/>
                </a:rPr>
                <a:t>.</a:t>
              </a:r>
              <a:endParaRPr lang="en-US" altLang="en-US" sz="2400" dirty="0">
                <a:latin typeface="Corbel" pitchFamily="34" charset="0"/>
              </a:endParaRP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2362200" y="5715000"/>
              <a:ext cx="1524000" cy="457200"/>
              <a:chOff x="3200400" y="2209800"/>
              <a:chExt cx="1524000" cy="457200"/>
            </a:xfrm>
          </p:grpSpPr>
          <p:cxnSp>
            <p:nvCxnSpPr>
              <p:cNvPr id="71" name="Straight Connector 70"/>
              <p:cNvCxnSpPr/>
              <p:nvPr/>
            </p:nvCxnSpPr>
            <p:spPr bwMode="auto">
              <a:xfrm>
                <a:off x="4724400" y="2209800"/>
                <a:ext cx="0" cy="30256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2" name="Straight Connector 71"/>
              <p:cNvCxnSpPr/>
              <p:nvPr/>
            </p:nvCxnSpPr>
            <p:spPr bwMode="auto">
              <a:xfrm flipH="1">
                <a:off x="3200400" y="2512368"/>
                <a:ext cx="1524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3" name="Straight Connector 72"/>
              <p:cNvCxnSpPr/>
              <p:nvPr/>
            </p:nvCxnSpPr>
            <p:spPr bwMode="auto">
              <a:xfrm>
                <a:off x="3200400" y="2514601"/>
                <a:ext cx="0" cy="15239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74" name="Straight Connector 73"/>
            <p:cNvCxnSpPr/>
            <p:nvPr/>
          </p:nvCxnSpPr>
          <p:spPr bwMode="auto">
            <a:xfrm>
              <a:off x="1905000" y="5793432"/>
              <a:ext cx="0" cy="3787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101" name="Group 4100"/>
          <p:cNvGrpSpPr/>
          <p:nvPr/>
        </p:nvGrpSpPr>
        <p:grpSpPr>
          <a:xfrm>
            <a:off x="5029200" y="5791200"/>
            <a:ext cx="3352800" cy="914400"/>
            <a:chOff x="5029200" y="5791200"/>
            <a:chExt cx="3352800" cy="914400"/>
          </a:xfrm>
        </p:grpSpPr>
        <p:sp>
          <p:nvSpPr>
            <p:cNvPr id="75" name="TextBox 8"/>
            <p:cNvSpPr txBox="1">
              <a:spLocks noChangeArrowheads="1"/>
            </p:cNvSpPr>
            <p:nvPr/>
          </p:nvSpPr>
          <p:spPr bwMode="auto">
            <a:xfrm>
              <a:off x="5029200" y="6243935"/>
              <a:ext cx="33528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400" dirty="0" err="1" smtClean="0">
                  <a:latin typeface="Corbel" pitchFamily="34" charset="0"/>
                </a:rPr>
                <a:t>Oui</a:t>
              </a:r>
              <a:r>
                <a:rPr lang="en-US" altLang="en-US" sz="2400" dirty="0" smtClean="0">
                  <a:latin typeface="Corbel" pitchFamily="34" charset="0"/>
                </a:rPr>
                <a:t>, je </a:t>
              </a:r>
              <a:r>
                <a:rPr lang="en-US" altLang="en-US" sz="2400" b="1" dirty="0" smtClean="0">
                  <a:solidFill>
                    <a:srgbClr val="0000FF"/>
                  </a:solidFill>
                  <a:latin typeface="Corbel" pitchFamily="34" charset="0"/>
                </a:rPr>
                <a:t>la</a:t>
              </a:r>
              <a:r>
                <a:rPr lang="en-US" altLang="en-US" sz="2400" dirty="0" smtClean="0">
                  <a:latin typeface="Corbel" pitchFamily="34" charset="0"/>
                </a:rPr>
                <a:t> </a:t>
              </a:r>
              <a:r>
                <a:rPr lang="en-US" altLang="en-US" sz="2400" b="1" dirty="0" err="1" smtClean="0">
                  <a:solidFill>
                    <a:srgbClr val="FF0000"/>
                  </a:solidFill>
                  <a:latin typeface="Corbel" pitchFamily="34" charset="0"/>
                </a:rPr>
                <a:t>leur</a:t>
              </a:r>
              <a:r>
                <a:rPr lang="en-US" altLang="en-US" sz="2400" dirty="0" smtClean="0">
                  <a:latin typeface="Corbel" pitchFamily="34" charset="0"/>
                </a:rPr>
                <a:t> </a:t>
              </a:r>
              <a:r>
                <a:rPr lang="en-US" altLang="en-US" sz="2400" dirty="0" err="1" smtClean="0">
                  <a:latin typeface="Corbel" pitchFamily="34" charset="0"/>
                </a:rPr>
                <a:t>écris</a:t>
              </a:r>
              <a:r>
                <a:rPr lang="en-US" altLang="en-US" sz="2400" dirty="0" smtClean="0">
                  <a:latin typeface="Corbel" pitchFamily="34" charset="0"/>
                </a:rPr>
                <a:t>.</a:t>
              </a:r>
              <a:endParaRPr lang="en-US" altLang="en-US" sz="2400" dirty="0">
                <a:latin typeface="Corbel" pitchFamily="34" charset="0"/>
              </a:endParaRPr>
            </a:p>
          </p:txBody>
        </p:sp>
        <p:cxnSp>
          <p:nvCxnSpPr>
            <p:cNvPr id="76" name="Straight Connector 75"/>
            <p:cNvCxnSpPr/>
            <p:nvPr/>
          </p:nvCxnSpPr>
          <p:spPr bwMode="auto">
            <a:xfrm flipH="1">
              <a:off x="6096000" y="5791200"/>
              <a:ext cx="487907" cy="3787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77" name="Group 76"/>
            <p:cNvGrpSpPr/>
            <p:nvPr/>
          </p:nvGrpSpPr>
          <p:grpSpPr>
            <a:xfrm>
              <a:off x="6553200" y="5791200"/>
              <a:ext cx="1524000" cy="457200"/>
              <a:chOff x="3200400" y="2209800"/>
              <a:chExt cx="1524000" cy="457200"/>
            </a:xfrm>
          </p:grpSpPr>
          <p:cxnSp>
            <p:nvCxnSpPr>
              <p:cNvPr id="78" name="Straight Connector 77"/>
              <p:cNvCxnSpPr/>
              <p:nvPr/>
            </p:nvCxnSpPr>
            <p:spPr bwMode="auto">
              <a:xfrm>
                <a:off x="4724400" y="2209800"/>
                <a:ext cx="0" cy="30256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9" name="Straight Connector 78"/>
              <p:cNvCxnSpPr/>
              <p:nvPr/>
            </p:nvCxnSpPr>
            <p:spPr bwMode="auto">
              <a:xfrm flipH="1">
                <a:off x="3200400" y="2512368"/>
                <a:ext cx="1524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0" name="Straight Connector 79"/>
              <p:cNvCxnSpPr/>
              <p:nvPr/>
            </p:nvCxnSpPr>
            <p:spPr bwMode="auto">
              <a:xfrm>
                <a:off x="3200400" y="2514601"/>
                <a:ext cx="0" cy="15239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96965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60" grpId="0"/>
      <p:bldP spid="6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1600200" y="707842"/>
            <a:ext cx="6858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 sz="3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 err="1" smtClean="0">
                <a:solidFill>
                  <a:schemeClr val="tx1"/>
                </a:solidFill>
                <a:latin typeface="Corbel" pitchFamily="34" charset="0"/>
              </a:rPr>
              <a:t>L’ordre</a:t>
            </a:r>
            <a:r>
              <a:rPr lang="en-US" altLang="en-US" sz="2800" dirty="0" smtClean="0">
                <a:solidFill>
                  <a:schemeClr val="tx1"/>
                </a:solidFill>
                <a:latin typeface="Corbel" pitchFamily="34" charset="0"/>
              </a:rPr>
              <a:t> des </a:t>
            </a:r>
            <a:r>
              <a:rPr lang="en-US" altLang="en-US" sz="2800" dirty="0" err="1" smtClean="0">
                <a:solidFill>
                  <a:schemeClr val="tx1"/>
                </a:solidFill>
                <a:latin typeface="Corbel" pitchFamily="34" charset="0"/>
              </a:rPr>
              <a:t>pronoms</a:t>
            </a:r>
            <a:endParaRPr lang="en-US" altLang="en-US" sz="2800" dirty="0">
              <a:solidFill>
                <a:schemeClr val="tx1"/>
              </a:solidFill>
              <a:latin typeface="AYT Cursive Hand" pitchFamily="66" charset="0"/>
            </a:endParaRPr>
          </a:p>
        </p:txBody>
      </p:sp>
      <p:pic>
        <p:nvPicPr>
          <p:cNvPr id="1026" name="Picture 2" descr="http://fr.tsedryk.ca/grammaire/pronom_personels/chenille_pronoms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70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274" y="3633087"/>
            <a:ext cx="5200649" cy="261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600200" y="1756119"/>
            <a:ext cx="7086600" cy="2677656"/>
            <a:chOff x="1600200" y="2199144"/>
            <a:chExt cx="7086600" cy="2677656"/>
          </a:xfrm>
        </p:grpSpPr>
        <p:sp>
          <p:nvSpPr>
            <p:cNvPr id="21" name="TextBox 20"/>
            <p:cNvSpPr txBox="1"/>
            <p:nvPr/>
          </p:nvSpPr>
          <p:spPr>
            <a:xfrm>
              <a:off x="4724399" y="3265959"/>
              <a:ext cx="91440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000" i="1" dirty="0" smtClean="0">
                  <a:latin typeface="Corbel" panose="020B0503020204020204" pitchFamily="34" charset="0"/>
                </a:rPr>
                <a:t>before</a:t>
              </a:r>
              <a:endParaRPr lang="en-US" sz="2000" i="1" dirty="0">
                <a:latin typeface="Corbel" panose="020B0503020204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715000" y="2808759"/>
              <a:ext cx="8382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>
                  <a:latin typeface="Corbel" panose="020B0503020204020204" pitchFamily="34" charset="0"/>
                </a:rPr>
                <a:t>l</a:t>
              </a:r>
              <a:r>
                <a:rPr lang="en-US" sz="2800" dirty="0" err="1" smtClean="0">
                  <a:latin typeface="Corbel" panose="020B0503020204020204" pitchFamily="34" charset="0"/>
                </a:rPr>
                <a:t>ui</a:t>
              </a:r>
              <a:endParaRPr lang="en-US" sz="2800" dirty="0" smtClean="0">
                <a:latin typeface="Corbel" panose="020B0503020204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2800" dirty="0" err="1" smtClean="0">
                  <a:latin typeface="Corbel" panose="020B0503020204020204" pitchFamily="34" charset="0"/>
                </a:rPr>
                <a:t>leur</a:t>
              </a:r>
              <a:endParaRPr lang="en-US" sz="2400" dirty="0">
                <a:latin typeface="Corbel" panose="020B0503020204020204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771650" y="2199144"/>
              <a:ext cx="1371600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>
                  <a:latin typeface="Corbel" panose="020B0503020204020204" pitchFamily="34" charset="0"/>
                </a:rPr>
                <a:t>m</a:t>
              </a:r>
              <a:r>
                <a:rPr lang="en-US" sz="2800" dirty="0" smtClean="0">
                  <a:latin typeface="Corbel" panose="020B0503020204020204" pitchFamily="34" charset="0"/>
                </a:rPr>
                <a:t>e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 err="1">
                  <a:latin typeface="Corbel" panose="020B0503020204020204" pitchFamily="34" charset="0"/>
                </a:rPr>
                <a:t>t</a:t>
              </a:r>
              <a:r>
                <a:rPr lang="en-US" sz="2800" dirty="0" err="1" smtClean="0">
                  <a:latin typeface="Corbel" panose="020B0503020204020204" pitchFamily="34" charset="0"/>
                </a:rPr>
                <a:t>e</a:t>
              </a:r>
              <a:endParaRPr lang="en-US" sz="2800" dirty="0" smtClean="0">
                <a:latin typeface="Corbel" panose="020B0503020204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2800" dirty="0">
                  <a:latin typeface="Corbel" panose="020B0503020204020204" pitchFamily="34" charset="0"/>
                </a:rPr>
                <a:t>n</a:t>
              </a:r>
              <a:r>
                <a:rPr lang="en-US" sz="2800" dirty="0" smtClean="0">
                  <a:latin typeface="Corbel" panose="020B0503020204020204" pitchFamily="34" charset="0"/>
                </a:rPr>
                <a:t>ous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 err="1" smtClean="0">
                  <a:latin typeface="Corbel" panose="020B0503020204020204" pitchFamily="34" charset="0"/>
                </a:rPr>
                <a:t>vous</a:t>
              </a:r>
              <a:endParaRPr lang="en-US" sz="2800" dirty="0">
                <a:latin typeface="Corbel" panose="020B0503020204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829050" y="2580144"/>
              <a:ext cx="838200" cy="1964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>
                  <a:latin typeface="Corbel" panose="020B0503020204020204" pitchFamily="34" charset="0"/>
                </a:rPr>
                <a:t>l</a:t>
              </a:r>
              <a:r>
                <a:rPr lang="en-US" sz="2800" dirty="0" smtClean="0">
                  <a:latin typeface="Corbel" panose="020B0503020204020204" pitchFamily="34" charset="0"/>
                </a:rPr>
                <a:t>e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>
                  <a:latin typeface="Corbel" panose="020B0503020204020204" pitchFamily="34" charset="0"/>
                </a:rPr>
                <a:t>l</a:t>
              </a:r>
              <a:r>
                <a:rPr lang="en-US" sz="2800" dirty="0" smtClean="0">
                  <a:latin typeface="Corbel" panose="020B0503020204020204" pitchFamily="34" charset="0"/>
                </a:rPr>
                <a:t>a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 smtClean="0">
                  <a:latin typeface="Corbel" panose="020B0503020204020204" pitchFamily="34" charset="0"/>
                </a:rPr>
                <a:t>les</a:t>
              </a:r>
              <a:endParaRPr lang="en-US" sz="2800" dirty="0">
                <a:latin typeface="Corbel" panose="020B0503020204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762250" y="3265959"/>
              <a:ext cx="91440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000" i="1" dirty="0" smtClean="0">
                  <a:latin typeface="Corbel" panose="020B0503020204020204" pitchFamily="34" charset="0"/>
                </a:rPr>
                <a:t>before</a:t>
              </a:r>
              <a:endParaRPr lang="en-US" sz="2000" i="1" dirty="0">
                <a:latin typeface="Corbel" panose="020B050302020402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1600200" y="2351544"/>
              <a:ext cx="7086600" cy="2525256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781799" y="3071336"/>
              <a:ext cx="45094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b="1" dirty="0" smtClean="0">
                  <a:solidFill>
                    <a:srgbClr val="FF0000"/>
                  </a:solidFill>
                  <a:latin typeface="Corbel" panose="020B0503020204020204" pitchFamily="34" charset="0"/>
                </a:rPr>
                <a:t>+</a:t>
              </a:r>
              <a:endParaRPr lang="en-US" sz="2800" b="1" dirty="0">
                <a:solidFill>
                  <a:srgbClr val="FF0000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391399" y="3124200"/>
              <a:ext cx="114300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i="1" dirty="0" err="1" smtClean="0">
                  <a:latin typeface="Corbel" panose="020B0503020204020204" pitchFamily="34" charset="0"/>
                </a:rPr>
                <a:t>verbe</a:t>
              </a:r>
              <a:endParaRPr lang="en-US" sz="2800" i="1" dirty="0">
                <a:latin typeface="Corbel" panose="020B05030202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182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1524000" y="685800"/>
            <a:ext cx="7620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sz="2600" dirty="0" err="1" smtClean="0">
                <a:latin typeface="Corbel" pitchFamily="34" charset="0"/>
              </a:rPr>
              <a:t>Quelques</a:t>
            </a:r>
            <a:r>
              <a:rPr lang="en-US" altLang="en-US" sz="2600" dirty="0" smtClean="0">
                <a:latin typeface="Corbel" pitchFamily="34" charset="0"/>
              </a:rPr>
              <a:t> </a:t>
            </a:r>
            <a:r>
              <a:rPr lang="en-US" altLang="en-US" sz="2600" dirty="0" err="1" smtClean="0">
                <a:latin typeface="Corbel" pitchFamily="34" charset="0"/>
              </a:rPr>
              <a:t>verbes</a:t>
            </a:r>
            <a:r>
              <a:rPr lang="en-US" altLang="en-US" sz="2600" dirty="0" smtClean="0">
                <a:latin typeface="Corbel" pitchFamily="34" charset="0"/>
              </a:rPr>
              <a:t> </a:t>
            </a:r>
            <a:r>
              <a:rPr lang="en-US" altLang="en-US" sz="2600" dirty="0" smtClean="0">
                <a:latin typeface="Corbel" pitchFamily="34" charset="0"/>
              </a:rPr>
              <a:t>qui </a:t>
            </a:r>
            <a:r>
              <a:rPr lang="en-US" altLang="en-US" sz="2600" dirty="0" err="1" smtClean="0">
                <a:latin typeface="Corbel" pitchFamily="34" charset="0"/>
              </a:rPr>
              <a:t>prennent</a:t>
            </a:r>
            <a:r>
              <a:rPr lang="en-US" altLang="en-US" sz="2600" dirty="0" smtClean="0">
                <a:latin typeface="Corbel" pitchFamily="34" charset="0"/>
              </a:rPr>
              <a:t> un </a:t>
            </a:r>
            <a:r>
              <a:rPr lang="en-US" altLang="en-US" sz="2600" b="1" dirty="0" smtClean="0">
                <a:solidFill>
                  <a:srgbClr val="0000FF"/>
                </a:solidFill>
                <a:latin typeface="Corbel" pitchFamily="34" charset="0"/>
              </a:rPr>
              <a:t>OBJET INDIRECT</a:t>
            </a:r>
            <a:r>
              <a:rPr lang="en-US" altLang="en-US" sz="2600" dirty="0" smtClean="0">
                <a:latin typeface="Corbel" pitchFamily="34" charset="0"/>
              </a:rPr>
              <a:t>:</a:t>
            </a:r>
            <a:endParaRPr lang="en-US" altLang="en-US" sz="2600" dirty="0">
              <a:latin typeface="Corbel" pitchFamily="34" charset="0"/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2367886" y="1767506"/>
            <a:ext cx="5029200" cy="523220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altLang="en-US" sz="2800" dirty="0">
                <a:latin typeface="Corbel" pitchFamily="34" charset="0"/>
              </a:rPr>
              <a:t>subject </a:t>
            </a:r>
            <a:r>
              <a:rPr lang="en-US" altLang="en-US" sz="2800" dirty="0" smtClean="0">
                <a:latin typeface="Corbel" pitchFamily="34" charset="0"/>
              </a:rPr>
              <a:t>+ verb + </a:t>
            </a:r>
            <a:r>
              <a:rPr lang="en-US" altLang="en-US" sz="2800" b="1" dirty="0" smtClean="0">
                <a:solidFill>
                  <a:srgbClr val="0000FF"/>
                </a:solidFill>
                <a:latin typeface="Corbel" pitchFamily="34" charset="0"/>
              </a:rPr>
              <a:t>à</a:t>
            </a:r>
            <a:r>
              <a:rPr lang="en-US" altLang="en-US" sz="2800" dirty="0" smtClean="0">
                <a:latin typeface="Corbel" pitchFamily="34" charset="0"/>
              </a:rPr>
              <a:t> </a:t>
            </a:r>
            <a:r>
              <a:rPr lang="en-US" altLang="en-US" sz="2800" b="1" dirty="0" smtClean="0">
                <a:solidFill>
                  <a:srgbClr val="0000FF"/>
                </a:solidFill>
                <a:latin typeface="Corbel" pitchFamily="34" charset="0"/>
              </a:rPr>
              <a:t>IO</a:t>
            </a:r>
            <a:r>
              <a:rPr lang="en-US" altLang="en-US" sz="2800" dirty="0" smtClean="0">
                <a:latin typeface="Corbel" pitchFamily="34" charset="0"/>
              </a:rPr>
              <a:t> </a:t>
            </a:r>
            <a:r>
              <a:rPr lang="en-US" altLang="en-US" sz="2400" dirty="0" smtClean="0">
                <a:latin typeface="Corbel" pitchFamily="34" charset="0"/>
              </a:rPr>
              <a:t>(</a:t>
            </a:r>
            <a:r>
              <a:rPr lang="en-US" altLang="en-US" sz="2400" dirty="0" err="1" smtClean="0">
                <a:latin typeface="Corbel" pitchFamily="34" charset="0"/>
              </a:rPr>
              <a:t>quelqu’un</a:t>
            </a:r>
            <a:r>
              <a:rPr lang="en-US" altLang="en-US" sz="2400" dirty="0" smtClean="0">
                <a:latin typeface="Corbel" pitchFamily="34" charset="0"/>
              </a:rPr>
              <a:t>)</a:t>
            </a:r>
            <a:endParaRPr lang="en-US" altLang="en-US" sz="2400" dirty="0">
              <a:latin typeface="Corbe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2971800"/>
            <a:ext cx="351657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 smtClean="0">
                <a:latin typeface="Corbel" panose="020B0503020204020204" pitchFamily="34" charset="0"/>
              </a:rPr>
              <a:t>Écrire</a:t>
            </a:r>
            <a:r>
              <a:rPr lang="en-US" sz="2000" dirty="0" smtClean="0">
                <a:latin typeface="Corbel" panose="020B0503020204020204" pitchFamily="34" charset="0"/>
              </a:rPr>
              <a:t> …… à …...  </a:t>
            </a:r>
            <a:r>
              <a:rPr lang="en-US" sz="2000" i="1" dirty="0" smtClean="0">
                <a:latin typeface="Corbel" panose="020B0503020204020204" pitchFamily="34" charset="0"/>
              </a:rPr>
              <a:t>to write to</a:t>
            </a:r>
          </a:p>
          <a:p>
            <a:pPr>
              <a:lnSpc>
                <a:spcPct val="150000"/>
              </a:lnSpc>
            </a:pPr>
            <a:r>
              <a:rPr lang="en-US" sz="2000" dirty="0" err="1">
                <a:latin typeface="Corbel" panose="020B0503020204020204" pitchFamily="34" charset="0"/>
              </a:rPr>
              <a:t>p</a:t>
            </a:r>
            <a:r>
              <a:rPr lang="en-US" sz="2000" dirty="0" err="1" smtClean="0">
                <a:latin typeface="Corbel" panose="020B0503020204020204" pitchFamily="34" charset="0"/>
              </a:rPr>
              <a:t>arler</a:t>
            </a:r>
            <a:r>
              <a:rPr lang="en-US" sz="2000" dirty="0" smtClean="0">
                <a:latin typeface="Corbel" panose="020B0503020204020204" pitchFamily="34" charset="0"/>
              </a:rPr>
              <a:t> à ………….. </a:t>
            </a:r>
            <a:r>
              <a:rPr lang="en-US" sz="2000" i="1" dirty="0" smtClean="0">
                <a:latin typeface="Corbel" panose="020B0503020204020204" pitchFamily="34" charset="0"/>
              </a:rPr>
              <a:t>to talk to</a:t>
            </a:r>
          </a:p>
          <a:p>
            <a:pPr>
              <a:lnSpc>
                <a:spcPct val="150000"/>
              </a:lnSpc>
            </a:pPr>
            <a:r>
              <a:rPr lang="en-US" sz="2000" dirty="0" err="1">
                <a:latin typeface="Corbel" panose="020B0503020204020204" pitchFamily="34" charset="0"/>
              </a:rPr>
              <a:t>r</a:t>
            </a:r>
            <a:r>
              <a:rPr lang="en-US" sz="2000" dirty="0" err="1" smtClean="0">
                <a:latin typeface="Corbel" panose="020B0503020204020204" pitchFamily="34" charset="0"/>
              </a:rPr>
              <a:t>endre</a:t>
            </a:r>
            <a:r>
              <a:rPr lang="en-US" sz="2000" dirty="0" smtClean="0">
                <a:latin typeface="Corbel" panose="020B0503020204020204" pitchFamily="34" charset="0"/>
              </a:rPr>
              <a:t> </a:t>
            </a:r>
            <a:r>
              <a:rPr lang="en-US" sz="2000" dirty="0" err="1" smtClean="0">
                <a:latin typeface="Corbel" panose="020B0503020204020204" pitchFamily="34" charset="0"/>
              </a:rPr>
              <a:t>viste</a:t>
            </a:r>
            <a:r>
              <a:rPr lang="en-US" sz="2000" dirty="0" smtClean="0">
                <a:latin typeface="Corbel" panose="020B0503020204020204" pitchFamily="34" charset="0"/>
              </a:rPr>
              <a:t> à …. 	</a:t>
            </a:r>
            <a:r>
              <a:rPr lang="en-US" sz="2000" i="1" dirty="0" smtClean="0">
                <a:latin typeface="Corbel" panose="020B0503020204020204" pitchFamily="34" charset="0"/>
              </a:rPr>
              <a:t>to visit</a:t>
            </a:r>
          </a:p>
          <a:p>
            <a:pPr>
              <a:lnSpc>
                <a:spcPct val="150000"/>
              </a:lnSpc>
            </a:pPr>
            <a:r>
              <a:rPr lang="en-US" sz="2000" dirty="0" err="1" smtClean="0">
                <a:latin typeface="Corbel" panose="020B0503020204020204" pitchFamily="34" charset="0"/>
              </a:rPr>
              <a:t>répondre</a:t>
            </a:r>
            <a:r>
              <a:rPr lang="en-US" sz="2000" dirty="0" smtClean="0">
                <a:latin typeface="Corbel" panose="020B0503020204020204" pitchFamily="34" charset="0"/>
              </a:rPr>
              <a:t> à …….. 	</a:t>
            </a:r>
            <a:r>
              <a:rPr lang="en-US" sz="2000" i="1" dirty="0" smtClean="0">
                <a:latin typeface="Corbel" panose="020B0503020204020204" pitchFamily="34" charset="0"/>
              </a:rPr>
              <a:t>to answer</a:t>
            </a:r>
          </a:p>
          <a:p>
            <a:pPr>
              <a:lnSpc>
                <a:spcPct val="150000"/>
              </a:lnSpc>
            </a:pPr>
            <a:r>
              <a:rPr lang="en-US" sz="2000" dirty="0" err="1">
                <a:latin typeface="Corbel" panose="020B0503020204020204" pitchFamily="34" charset="0"/>
              </a:rPr>
              <a:t>t</a:t>
            </a:r>
            <a:r>
              <a:rPr lang="en-US" sz="2000" dirty="0" err="1" smtClean="0">
                <a:latin typeface="Corbel" panose="020B0503020204020204" pitchFamily="34" charset="0"/>
              </a:rPr>
              <a:t>éléphoner</a:t>
            </a:r>
            <a:r>
              <a:rPr lang="en-US" sz="2000" dirty="0" smtClean="0">
                <a:latin typeface="Corbel" panose="020B0503020204020204" pitchFamily="34" charset="0"/>
              </a:rPr>
              <a:t> à ……	</a:t>
            </a:r>
            <a:r>
              <a:rPr lang="en-US" sz="2000" i="1" dirty="0" smtClean="0">
                <a:latin typeface="Corbel" panose="020B0503020204020204" pitchFamily="34" charset="0"/>
              </a:rPr>
              <a:t>to call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78572" y="3008193"/>
            <a:ext cx="471302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latin typeface="Corbel" panose="020B0503020204020204" pitchFamily="34" charset="0"/>
              </a:rPr>
              <a:t>a</a:t>
            </a:r>
            <a:r>
              <a:rPr lang="en-US" sz="2000" dirty="0" err="1" smtClean="0">
                <a:latin typeface="Corbel" panose="020B0503020204020204" pitchFamily="34" charset="0"/>
              </a:rPr>
              <a:t>cheter</a:t>
            </a:r>
            <a:r>
              <a:rPr lang="en-US" sz="2000" dirty="0" smtClean="0">
                <a:latin typeface="Corbel" panose="020B0503020204020204" pitchFamily="34" charset="0"/>
              </a:rPr>
              <a:t> ….. à  	………. 	</a:t>
            </a:r>
            <a:r>
              <a:rPr lang="en-US" sz="2000" i="1" dirty="0" smtClean="0">
                <a:latin typeface="Corbel" panose="020B0503020204020204" pitchFamily="34" charset="0"/>
              </a:rPr>
              <a:t>to buy for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Corbel" panose="020B0503020204020204" pitchFamily="34" charset="0"/>
              </a:rPr>
              <a:t>demander …. à 	……….. 	</a:t>
            </a:r>
            <a:r>
              <a:rPr lang="en-US" sz="2000" i="1" dirty="0" smtClean="0">
                <a:latin typeface="Corbel" panose="020B0503020204020204" pitchFamily="34" charset="0"/>
              </a:rPr>
              <a:t>to ask for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Corbel" panose="020B0503020204020204" pitchFamily="34" charset="0"/>
              </a:rPr>
              <a:t>d</a:t>
            </a:r>
            <a:r>
              <a:rPr lang="en-US" sz="2000" dirty="0" smtClean="0">
                <a:latin typeface="Corbel" panose="020B0503020204020204" pitchFamily="34" charset="0"/>
              </a:rPr>
              <a:t>ire …. à 	……… 	</a:t>
            </a:r>
            <a:r>
              <a:rPr lang="en-US" sz="2000" i="1" dirty="0" smtClean="0">
                <a:latin typeface="Corbel" panose="020B0503020204020204" pitchFamily="34" charset="0"/>
              </a:rPr>
              <a:t>to say, tell to</a:t>
            </a:r>
          </a:p>
          <a:p>
            <a:pPr>
              <a:lnSpc>
                <a:spcPct val="150000"/>
              </a:lnSpc>
            </a:pPr>
            <a:r>
              <a:rPr lang="en-US" sz="2000" dirty="0" err="1">
                <a:latin typeface="Corbel" panose="020B0503020204020204" pitchFamily="34" charset="0"/>
              </a:rPr>
              <a:t>d</a:t>
            </a:r>
            <a:r>
              <a:rPr lang="en-US" sz="2000" dirty="0" err="1" smtClean="0">
                <a:latin typeface="Corbel" panose="020B0503020204020204" pitchFamily="34" charset="0"/>
              </a:rPr>
              <a:t>onner</a:t>
            </a:r>
            <a:r>
              <a:rPr lang="en-US" sz="2000" dirty="0" smtClean="0">
                <a:latin typeface="Corbel" panose="020B0503020204020204" pitchFamily="34" charset="0"/>
              </a:rPr>
              <a:t> …. à 	………  	</a:t>
            </a:r>
            <a:r>
              <a:rPr lang="en-US" sz="2000" i="1" dirty="0" smtClean="0">
                <a:latin typeface="Corbel" panose="020B0503020204020204" pitchFamily="34" charset="0"/>
              </a:rPr>
              <a:t>to give to</a:t>
            </a:r>
          </a:p>
          <a:p>
            <a:pPr>
              <a:lnSpc>
                <a:spcPct val="150000"/>
              </a:lnSpc>
            </a:pPr>
            <a:r>
              <a:rPr lang="en-US" sz="2000" dirty="0" err="1" smtClean="0">
                <a:latin typeface="Corbel" panose="020B0503020204020204" pitchFamily="34" charset="0"/>
              </a:rPr>
              <a:t>emprunter</a:t>
            </a:r>
            <a:r>
              <a:rPr lang="en-US" sz="2000" dirty="0" smtClean="0">
                <a:latin typeface="Corbel" panose="020B0503020204020204" pitchFamily="34" charset="0"/>
              </a:rPr>
              <a:t> …. à 	………     	to borrow from</a:t>
            </a:r>
            <a:endParaRPr lang="en-US" sz="2000" i="1" dirty="0" smtClean="0">
              <a:latin typeface="Corbel" panose="020B05030202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err="1" smtClean="0">
                <a:latin typeface="Corbel" panose="020B0503020204020204" pitchFamily="34" charset="0"/>
              </a:rPr>
              <a:t>montrer</a:t>
            </a:r>
            <a:r>
              <a:rPr lang="en-US" sz="2000" dirty="0" smtClean="0">
                <a:latin typeface="Corbel" panose="020B0503020204020204" pitchFamily="34" charset="0"/>
              </a:rPr>
              <a:t>…. à 	………  	</a:t>
            </a:r>
            <a:r>
              <a:rPr lang="en-US" sz="2000" i="1" dirty="0" smtClean="0">
                <a:latin typeface="Corbel" panose="020B0503020204020204" pitchFamily="34" charset="0"/>
              </a:rPr>
              <a:t>to show (to)</a:t>
            </a:r>
          </a:p>
          <a:p>
            <a:pPr>
              <a:lnSpc>
                <a:spcPct val="150000"/>
              </a:lnSpc>
            </a:pPr>
            <a:r>
              <a:rPr lang="en-US" sz="2000" dirty="0" err="1" smtClean="0">
                <a:latin typeface="Corbel" panose="020B0503020204020204" pitchFamily="34" charset="0"/>
              </a:rPr>
              <a:t>prêter</a:t>
            </a:r>
            <a:r>
              <a:rPr lang="en-US" sz="2000" dirty="0" smtClean="0">
                <a:latin typeface="Corbel" panose="020B0503020204020204" pitchFamily="34" charset="0"/>
              </a:rPr>
              <a:t> …. </a:t>
            </a:r>
            <a:r>
              <a:rPr lang="en-US" sz="2000" dirty="0">
                <a:latin typeface="Corbel" panose="020B0503020204020204" pitchFamily="34" charset="0"/>
              </a:rPr>
              <a:t>à</a:t>
            </a:r>
            <a:r>
              <a:rPr lang="en-US" sz="2000" dirty="0" smtClean="0">
                <a:latin typeface="Corbel" panose="020B0503020204020204" pitchFamily="34" charset="0"/>
              </a:rPr>
              <a:t> 	……… 	</a:t>
            </a:r>
            <a:r>
              <a:rPr lang="en-US" sz="2000" i="1" dirty="0" smtClean="0">
                <a:latin typeface="Corbel" panose="020B0503020204020204" pitchFamily="34" charset="0"/>
              </a:rPr>
              <a:t>t0 lend, loan to</a:t>
            </a:r>
          </a:p>
        </p:txBody>
      </p:sp>
    </p:spTree>
    <p:extLst>
      <p:ext uri="{BB962C8B-B14F-4D97-AF65-F5344CB8AC3E}">
        <p14:creationId xmlns:p14="http://schemas.microsoft.com/office/powerpoint/2010/main" val="99098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1524000" y="685800"/>
            <a:ext cx="7620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sz="2600" dirty="0" err="1" smtClean="0">
                <a:latin typeface="Corbel" pitchFamily="34" charset="0"/>
              </a:rPr>
              <a:t>Quelques</a:t>
            </a:r>
            <a:r>
              <a:rPr lang="en-US" altLang="en-US" sz="2600" dirty="0" smtClean="0">
                <a:latin typeface="Corbel" pitchFamily="34" charset="0"/>
              </a:rPr>
              <a:t> </a:t>
            </a:r>
            <a:r>
              <a:rPr lang="en-US" altLang="en-US" sz="2600" dirty="0" err="1" smtClean="0">
                <a:latin typeface="Corbel" pitchFamily="34" charset="0"/>
              </a:rPr>
              <a:t>verbes</a:t>
            </a:r>
            <a:r>
              <a:rPr lang="en-US" altLang="en-US" sz="2600" dirty="0" smtClean="0">
                <a:latin typeface="Corbel" pitchFamily="34" charset="0"/>
              </a:rPr>
              <a:t> qui </a:t>
            </a:r>
            <a:r>
              <a:rPr lang="en-US" altLang="en-US" sz="2600" dirty="0" err="1" smtClean="0">
                <a:latin typeface="Corbel" pitchFamily="34" charset="0"/>
              </a:rPr>
              <a:t>prennent</a:t>
            </a:r>
            <a:r>
              <a:rPr lang="en-US" altLang="en-US" sz="2600" dirty="0" smtClean="0">
                <a:latin typeface="Corbel" pitchFamily="34" charset="0"/>
              </a:rPr>
              <a:t> un OBJET DIRECT:</a:t>
            </a:r>
            <a:endParaRPr lang="en-US" altLang="en-US" sz="2600" dirty="0">
              <a:latin typeface="Corbel" pitchFamily="34" charset="0"/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676400" y="1813916"/>
            <a:ext cx="6922827" cy="523220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en-US" sz="2800" dirty="0">
                <a:latin typeface="Corbel" pitchFamily="34" charset="0"/>
              </a:rPr>
              <a:t>subject </a:t>
            </a:r>
            <a:r>
              <a:rPr lang="en-US" altLang="en-US" sz="2800" dirty="0" smtClean="0">
                <a:latin typeface="Corbel" pitchFamily="34" charset="0"/>
              </a:rPr>
              <a:t>+ verb + </a:t>
            </a:r>
            <a:r>
              <a:rPr lang="en-US" altLang="en-US" sz="2800" b="1" dirty="0" smtClean="0">
                <a:solidFill>
                  <a:srgbClr val="0000FF"/>
                </a:solidFill>
                <a:latin typeface="Corbel" pitchFamily="34" charset="0"/>
              </a:rPr>
              <a:t>DO</a:t>
            </a:r>
            <a:r>
              <a:rPr lang="en-US" altLang="en-US" sz="2800" dirty="0" smtClean="0">
                <a:latin typeface="Corbel" pitchFamily="34" charset="0"/>
              </a:rPr>
              <a:t> </a:t>
            </a:r>
            <a:r>
              <a:rPr lang="en-US" altLang="en-US" sz="2400" dirty="0" smtClean="0">
                <a:latin typeface="Corbel" pitchFamily="34" charset="0"/>
              </a:rPr>
              <a:t>(</a:t>
            </a:r>
            <a:r>
              <a:rPr lang="en-US" altLang="en-US" sz="2400" dirty="0" err="1" smtClean="0">
                <a:latin typeface="Corbel" pitchFamily="34" charset="0"/>
              </a:rPr>
              <a:t>quelqu’un</a:t>
            </a:r>
            <a:r>
              <a:rPr lang="en-US" altLang="en-US" sz="2400" dirty="0" smtClean="0">
                <a:latin typeface="Corbel" pitchFamily="34" charset="0"/>
              </a:rPr>
              <a:t> </a:t>
            </a:r>
            <a:r>
              <a:rPr lang="en-US" altLang="en-US" sz="2000" i="1" dirty="0" err="1" smtClean="0">
                <a:latin typeface="Corbel" pitchFamily="34" charset="0"/>
              </a:rPr>
              <a:t>ou</a:t>
            </a:r>
            <a:r>
              <a:rPr lang="en-US" altLang="en-US" sz="2400" dirty="0" smtClean="0">
                <a:latin typeface="Corbel" pitchFamily="34" charset="0"/>
              </a:rPr>
              <a:t> </a:t>
            </a:r>
            <a:r>
              <a:rPr lang="en-US" altLang="en-US" sz="2400" dirty="0" err="1" smtClean="0">
                <a:latin typeface="Corbel" pitchFamily="34" charset="0"/>
              </a:rPr>
              <a:t>quelque</a:t>
            </a:r>
            <a:r>
              <a:rPr lang="en-US" altLang="en-US" sz="2400" dirty="0" smtClean="0">
                <a:latin typeface="Corbel" pitchFamily="34" charset="0"/>
              </a:rPr>
              <a:t> chose)</a:t>
            </a:r>
            <a:endParaRPr lang="en-US" altLang="en-US" sz="2400" dirty="0">
              <a:latin typeface="Corbe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2895600"/>
            <a:ext cx="259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Corbel" panose="020B0503020204020204" pitchFamily="34" charset="0"/>
              </a:rPr>
              <a:t>QUELQU’UN</a:t>
            </a:r>
            <a:r>
              <a:rPr lang="en-US" sz="2000" dirty="0" smtClean="0">
                <a:latin typeface="Corbel" panose="020B0503020204020204" pitchFamily="34" charset="0"/>
              </a:rPr>
              <a:t>  </a:t>
            </a:r>
            <a:r>
              <a:rPr lang="en-US" sz="2000" i="1" dirty="0" smtClean="0">
                <a:latin typeface="Corbel" panose="020B0503020204020204" pitchFamily="34" charset="0"/>
              </a:rPr>
              <a:t>(people)</a:t>
            </a:r>
          </a:p>
          <a:p>
            <a:r>
              <a:rPr lang="en-US" sz="2000" dirty="0" smtClean="0">
                <a:latin typeface="Corbel" panose="020B0503020204020204" pitchFamily="34" charset="0"/>
              </a:rPr>
              <a:t>aider ………….</a:t>
            </a:r>
            <a:r>
              <a:rPr lang="en-US" sz="2000" i="1" dirty="0" smtClean="0">
                <a:latin typeface="Corbel" panose="020B0503020204020204" pitchFamily="34" charset="0"/>
              </a:rPr>
              <a:t>to help</a:t>
            </a:r>
          </a:p>
          <a:p>
            <a:r>
              <a:rPr lang="en-US" sz="2000" dirty="0" err="1">
                <a:latin typeface="Corbel" panose="020B0503020204020204" pitchFamily="34" charset="0"/>
              </a:rPr>
              <a:t>a</a:t>
            </a:r>
            <a:r>
              <a:rPr lang="en-US" sz="2000" dirty="0" err="1" smtClean="0">
                <a:latin typeface="Corbel" panose="020B0503020204020204" pitchFamily="34" charset="0"/>
              </a:rPr>
              <a:t>mener</a:t>
            </a:r>
            <a:r>
              <a:rPr lang="en-US" sz="2000" dirty="0" smtClean="0">
                <a:latin typeface="Corbel" panose="020B0503020204020204" pitchFamily="34" charset="0"/>
              </a:rPr>
              <a:t> …….. </a:t>
            </a:r>
            <a:r>
              <a:rPr lang="en-US" sz="2000" i="1" dirty="0" smtClean="0">
                <a:latin typeface="Corbel" panose="020B0503020204020204" pitchFamily="34" charset="0"/>
              </a:rPr>
              <a:t>to bring</a:t>
            </a:r>
          </a:p>
          <a:p>
            <a:r>
              <a:rPr lang="en-US" sz="2000" dirty="0" smtClean="0">
                <a:latin typeface="Corbel" panose="020B0503020204020204" pitchFamily="34" charset="0"/>
              </a:rPr>
              <a:t>Inviter ………. </a:t>
            </a:r>
            <a:r>
              <a:rPr lang="en-US" sz="2000" i="1" dirty="0">
                <a:latin typeface="Corbel" panose="020B0503020204020204" pitchFamily="34" charset="0"/>
              </a:rPr>
              <a:t>t</a:t>
            </a:r>
            <a:r>
              <a:rPr lang="en-US" sz="2000" i="1" dirty="0" smtClean="0">
                <a:latin typeface="Corbel" panose="020B0503020204020204" pitchFamily="34" charset="0"/>
              </a:rPr>
              <a:t>o invite</a:t>
            </a:r>
            <a:endParaRPr lang="en-US" sz="2000" i="1" dirty="0">
              <a:latin typeface="Corbel" panose="020B05030202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2895600"/>
            <a:ext cx="3124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Corbel" panose="020B0503020204020204" pitchFamily="34" charset="0"/>
              </a:rPr>
              <a:t>QUELQU’UN</a:t>
            </a:r>
            <a:r>
              <a:rPr lang="en-US" sz="2000" dirty="0" smtClean="0">
                <a:latin typeface="Corbel" panose="020B0503020204020204" pitchFamily="34" charset="0"/>
              </a:rPr>
              <a:t> </a:t>
            </a:r>
            <a:r>
              <a:rPr lang="en-US" sz="2000" i="1" dirty="0" err="1" smtClean="0">
                <a:latin typeface="Corbel" panose="020B0503020204020204" pitchFamily="34" charset="0"/>
              </a:rPr>
              <a:t>ou</a:t>
            </a:r>
            <a:endParaRPr lang="en-US" sz="2000" i="1" dirty="0" smtClean="0">
              <a:latin typeface="Corbel" panose="020B0503020204020204" pitchFamily="34" charset="0"/>
            </a:endParaRPr>
          </a:p>
          <a:p>
            <a:r>
              <a:rPr lang="en-US" sz="2000" b="1" dirty="0" smtClean="0">
                <a:solidFill>
                  <a:srgbClr val="0000FF"/>
                </a:solidFill>
                <a:latin typeface="Corbel" panose="020B0503020204020204" pitchFamily="34" charset="0"/>
              </a:rPr>
              <a:t>QUELQUE CHOSE</a:t>
            </a:r>
          </a:p>
          <a:p>
            <a:r>
              <a:rPr lang="en-US" sz="2000" dirty="0" smtClean="0">
                <a:latin typeface="Corbel" panose="020B0503020204020204" pitchFamily="34" charset="0"/>
              </a:rPr>
              <a:t>aimer ……….  </a:t>
            </a:r>
            <a:r>
              <a:rPr lang="en-US" sz="2000" i="1" dirty="0" smtClean="0">
                <a:latin typeface="Corbel" panose="020B0503020204020204" pitchFamily="34" charset="0"/>
              </a:rPr>
              <a:t>to like, love</a:t>
            </a:r>
          </a:p>
          <a:p>
            <a:r>
              <a:rPr lang="en-US" sz="2000" dirty="0" err="1" smtClean="0">
                <a:latin typeface="Corbel" panose="020B0503020204020204" pitchFamily="34" charset="0"/>
              </a:rPr>
              <a:t>attendre</a:t>
            </a:r>
            <a:r>
              <a:rPr lang="en-US" sz="2000" dirty="0" smtClean="0">
                <a:latin typeface="Corbel" panose="020B0503020204020204" pitchFamily="34" charset="0"/>
              </a:rPr>
              <a:t> …… </a:t>
            </a:r>
            <a:r>
              <a:rPr lang="en-US" sz="2000" i="1" dirty="0" smtClean="0">
                <a:latin typeface="Corbel" panose="020B0503020204020204" pitchFamily="34" charset="0"/>
              </a:rPr>
              <a:t>to wait</a:t>
            </a:r>
          </a:p>
          <a:p>
            <a:r>
              <a:rPr lang="en-US" sz="2000" dirty="0" err="1" smtClean="0">
                <a:latin typeface="Corbel" panose="020B0503020204020204" pitchFamily="34" charset="0"/>
              </a:rPr>
              <a:t>chercher</a:t>
            </a:r>
            <a:r>
              <a:rPr lang="en-US" sz="2000" dirty="0" smtClean="0">
                <a:latin typeface="Corbel" panose="020B0503020204020204" pitchFamily="34" charset="0"/>
              </a:rPr>
              <a:t> …… </a:t>
            </a:r>
            <a:r>
              <a:rPr lang="en-US" sz="2000" i="1" dirty="0" smtClean="0">
                <a:latin typeface="Corbel" panose="020B0503020204020204" pitchFamily="34" charset="0"/>
              </a:rPr>
              <a:t>to look for</a:t>
            </a:r>
          </a:p>
          <a:p>
            <a:r>
              <a:rPr lang="en-US" sz="2000" dirty="0" err="1" smtClean="0">
                <a:latin typeface="Corbel" panose="020B0503020204020204" pitchFamily="34" charset="0"/>
              </a:rPr>
              <a:t>connaître</a:t>
            </a:r>
            <a:r>
              <a:rPr lang="en-US" sz="2000" dirty="0" smtClean="0">
                <a:latin typeface="Corbel" panose="020B0503020204020204" pitchFamily="34" charset="0"/>
              </a:rPr>
              <a:t> ….. </a:t>
            </a:r>
            <a:r>
              <a:rPr lang="en-US" sz="2000" i="1" dirty="0">
                <a:latin typeface="Corbel" panose="020B0503020204020204" pitchFamily="34" charset="0"/>
              </a:rPr>
              <a:t>t</a:t>
            </a:r>
            <a:r>
              <a:rPr lang="en-US" sz="2000" i="1" dirty="0" smtClean="0">
                <a:latin typeface="Corbel" panose="020B0503020204020204" pitchFamily="34" charset="0"/>
              </a:rPr>
              <a:t>o know</a:t>
            </a:r>
          </a:p>
          <a:p>
            <a:r>
              <a:rPr lang="en-US" sz="2000" dirty="0" err="1" smtClean="0">
                <a:latin typeface="Corbel" panose="020B0503020204020204" pitchFamily="34" charset="0"/>
              </a:rPr>
              <a:t>écouter</a:t>
            </a:r>
            <a:r>
              <a:rPr lang="en-US" sz="2000" dirty="0" smtClean="0">
                <a:latin typeface="Corbel" panose="020B0503020204020204" pitchFamily="34" charset="0"/>
              </a:rPr>
              <a:t> …….. </a:t>
            </a:r>
            <a:r>
              <a:rPr lang="en-US" sz="2000" i="1" dirty="0" smtClean="0">
                <a:latin typeface="Corbel" panose="020B0503020204020204" pitchFamily="34" charset="0"/>
              </a:rPr>
              <a:t>to listen to</a:t>
            </a:r>
          </a:p>
          <a:p>
            <a:r>
              <a:rPr lang="en-US" sz="2000" dirty="0" err="1" smtClean="0">
                <a:latin typeface="Corbel" panose="020B0503020204020204" pitchFamily="34" charset="0"/>
              </a:rPr>
              <a:t>regarder</a:t>
            </a:r>
            <a:r>
              <a:rPr lang="en-US" sz="2000" dirty="0" smtClean="0">
                <a:latin typeface="Corbel" panose="020B0503020204020204" pitchFamily="34" charset="0"/>
              </a:rPr>
              <a:t> ……. </a:t>
            </a:r>
            <a:r>
              <a:rPr lang="en-US" sz="1600" i="1" dirty="0" smtClean="0">
                <a:latin typeface="Corbel" panose="020B0503020204020204" pitchFamily="34" charset="0"/>
              </a:rPr>
              <a:t>to look at, watch</a:t>
            </a:r>
          </a:p>
          <a:p>
            <a:r>
              <a:rPr lang="en-US" sz="2000" dirty="0" err="1">
                <a:latin typeface="Corbel" panose="020B0503020204020204" pitchFamily="34" charset="0"/>
              </a:rPr>
              <a:t>v</a:t>
            </a:r>
            <a:r>
              <a:rPr lang="en-US" sz="2000" dirty="0" err="1" smtClean="0">
                <a:latin typeface="Corbel" panose="020B0503020204020204" pitchFamily="34" charset="0"/>
              </a:rPr>
              <a:t>oir</a:t>
            </a:r>
            <a:r>
              <a:rPr lang="en-US" sz="2000" dirty="0" smtClean="0">
                <a:latin typeface="Corbel" panose="020B0503020204020204" pitchFamily="34" charset="0"/>
              </a:rPr>
              <a:t> ………….. </a:t>
            </a:r>
            <a:r>
              <a:rPr lang="en-US" sz="2000" i="1" dirty="0">
                <a:latin typeface="Corbel" panose="020B0503020204020204" pitchFamily="34" charset="0"/>
              </a:rPr>
              <a:t>t</a:t>
            </a:r>
            <a:r>
              <a:rPr lang="en-US" sz="2000" i="1" dirty="0" smtClean="0">
                <a:latin typeface="Corbel" panose="020B0503020204020204" pitchFamily="34" charset="0"/>
              </a:rPr>
              <a:t>o see</a:t>
            </a:r>
            <a:endParaRPr lang="en-US" sz="2000" i="1" dirty="0">
              <a:latin typeface="Corbel" panose="020B05030202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1200" y="2895600"/>
            <a:ext cx="3276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Corbel" panose="020B0503020204020204" pitchFamily="34" charset="0"/>
              </a:rPr>
              <a:t>QUELQUE  CHOSE  </a:t>
            </a:r>
            <a:r>
              <a:rPr lang="en-US" sz="2000" i="1" dirty="0" smtClean="0">
                <a:latin typeface="Corbel" panose="020B0503020204020204" pitchFamily="34" charset="0"/>
              </a:rPr>
              <a:t>(things)</a:t>
            </a:r>
          </a:p>
          <a:p>
            <a:r>
              <a:rPr lang="en-US" sz="2000" dirty="0" err="1" smtClean="0">
                <a:latin typeface="Corbel" panose="020B0503020204020204" pitchFamily="34" charset="0"/>
              </a:rPr>
              <a:t>acheter</a:t>
            </a:r>
            <a:r>
              <a:rPr lang="en-US" sz="2000" dirty="0" smtClean="0">
                <a:latin typeface="Corbel" panose="020B0503020204020204" pitchFamily="34" charset="0"/>
              </a:rPr>
              <a:t> …………. </a:t>
            </a:r>
            <a:r>
              <a:rPr lang="en-US" sz="2000" i="1" dirty="0" smtClean="0">
                <a:latin typeface="Corbel" panose="020B0503020204020204" pitchFamily="34" charset="0"/>
              </a:rPr>
              <a:t>to buy</a:t>
            </a:r>
          </a:p>
          <a:p>
            <a:r>
              <a:rPr lang="en-US" sz="2000" dirty="0" err="1" smtClean="0">
                <a:latin typeface="Corbel" panose="020B0503020204020204" pitchFamily="34" charset="0"/>
              </a:rPr>
              <a:t>apporter</a:t>
            </a:r>
            <a:r>
              <a:rPr lang="en-US" sz="2000" dirty="0" smtClean="0">
                <a:latin typeface="Corbel" panose="020B0503020204020204" pitchFamily="34" charset="0"/>
              </a:rPr>
              <a:t> ……….. </a:t>
            </a:r>
            <a:r>
              <a:rPr lang="en-US" sz="2000" i="1" dirty="0" smtClean="0">
                <a:latin typeface="Corbel" panose="020B0503020204020204" pitchFamily="34" charset="0"/>
              </a:rPr>
              <a:t>to bring</a:t>
            </a:r>
          </a:p>
          <a:p>
            <a:r>
              <a:rPr lang="en-US" sz="2000" dirty="0" err="1" smtClean="0">
                <a:latin typeface="Corbel" panose="020B0503020204020204" pitchFamily="34" charset="0"/>
              </a:rPr>
              <a:t>avoir</a:t>
            </a:r>
            <a:r>
              <a:rPr lang="en-US" sz="2000" dirty="0" smtClean="0">
                <a:latin typeface="Corbel" panose="020B0503020204020204" pitchFamily="34" charset="0"/>
              </a:rPr>
              <a:t> …………….. </a:t>
            </a:r>
            <a:r>
              <a:rPr lang="en-US" sz="2000" i="1" dirty="0">
                <a:latin typeface="Corbel" panose="020B0503020204020204" pitchFamily="34" charset="0"/>
              </a:rPr>
              <a:t>t</a:t>
            </a:r>
            <a:r>
              <a:rPr lang="en-US" sz="2000" i="1" dirty="0" smtClean="0">
                <a:latin typeface="Corbel" panose="020B0503020204020204" pitchFamily="34" charset="0"/>
              </a:rPr>
              <a:t>o have</a:t>
            </a:r>
          </a:p>
          <a:p>
            <a:r>
              <a:rPr lang="en-US" sz="2000" dirty="0" err="1" smtClean="0">
                <a:latin typeface="Corbel" panose="020B0503020204020204" pitchFamily="34" charset="0"/>
              </a:rPr>
              <a:t>choisir</a:t>
            </a:r>
            <a:r>
              <a:rPr lang="en-US" sz="2000" dirty="0" smtClean="0">
                <a:latin typeface="Corbel" panose="020B0503020204020204" pitchFamily="34" charset="0"/>
              </a:rPr>
              <a:t> …………… </a:t>
            </a:r>
            <a:r>
              <a:rPr lang="en-US" sz="2000" i="1" dirty="0" smtClean="0">
                <a:latin typeface="Corbel" panose="020B0503020204020204" pitchFamily="34" charset="0"/>
              </a:rPr>
              <a:t>to choose</a:t>
            </a:r>
          </a:p>
          <a:p>
            <a:r>
              <a:rPr lang="en-US" sz="2000" dirty="0" err="1">
                <a:latin typeface="Corbel" panose="020B0503020204020204" pitchFamily="34" charset="0"/>
              </a:rPr>
              <a:t>f</a:t>
            </a:r>
            <a:r>
              <a:rPr lang="en-US" sz="2000" dirty="0" err="1" smtClean="0">
                <a:latin typeface="Corbel" panose="020B0503020204020204" pitchFamily="34" charset="0"/>
              </a:rPr>
              <a:t>inir</a:t>
            </a:r>
            <a:r>
              <a:rPr lang="en-US" sz="2000" dirty="0" smtClean="0">
                <a:latin typeface="Corbel" panose="020B0503020204020204" pitchFamily="34" charset="0"/>
              </a:rPr>
              <a:t> ………………  </a:t>
            </a:r>
            <a:r>
              <a:rPr lang="en-US" sz="2000" i="1" dirty="0" smtClean="0">
                <a:latin typeface="Corbel" panose="020B0503020204020204" pitchFamily="34" charset="0"/>
              </a:rPr>
              <a:t>to finish</a:t>
            </a:r>
          </a:p>
          <a:p>
            <a:r>
              <a:rPr lang="en-US" sz="2000" dirty="0" err="1">
                <a:latin typeface="Corbel" panose="020B0503020204020204" pitchFamily="34" charset="0"/>
              </a:rPr>
              <a:t>m</a:t>
            </a:r>
            <a:r>
              <a:rPr lang="en-US" sz="2000" dirty="0" err="1" smtClean="0">
                <a:latin typeface="Corbel" panose="020B0503020204020204" pitchFamily="34" charset="0"/>
              </a:rPr>
              <a:t>ettre</a:t>
            </a:r>
            <a:r>
              <a:rPr lang="en-US" sz="2000" dirty="0" smtClean="0">
                <a:latin typeface="Corbel" panose="020B0503020204020204" pitchFamily="34" charset="0"/>
              </a:rPr>
              <a:t> ………….  </a:t>
            </a:r>
            <a:r>
              <a:rPr lang="en-US" sz="2000" i="1" dirty="0" smtClean="0">
                <a:latin typeface="Corbel" panose="020B0503020204020204" pitchFamily="34" charset="0"/>
              </a:rPr>
              <a:t>to </a:t>
            </a:r>
            <a:r>
              <a:rPr lang="en-US" sz="2000" i="1" dirty="0" err="1" smtClean="0">
                <a:latin typeface="Corbel" panose="020B0503020204020204" pitchFamily="34" charset="0"/>
              </a:rPr>
              <a:t>put,wear</a:t>
            </a:r>
            <a:endParaRPr lang="en-US" sz="2000" i="1" dirty="0" smtClean="0">
              <a:latin typeface="Corbel" panose="020B0503020204020204" pitchFamily="34" charset="0"/>
            </a:endParaRPr>
          </a:p>
          <a:p>
            <a:r>
              <a:rPr lang="en-US" sz="2000" dirty="0" err="1" smtClean="0">
                <a:latin typeface="Corbel" panose="020B0503020204020204" pitchFamily="34" charset="0"/>
              </a:rPr>
              <a:t>prendre</a:t>
            </a:r>
            <a:r>
              <a:rPr lang="en-US" sz="2000" dirty="0" smtClean="0">
                <a:latin typeface="Corbel" panose="020B0503020204020204" pitchFamily="34" charset="0"/>
              </a:rPr>
              <a:t> …………. </a:t>
            </a:r>
            <a:r>
              <a:rPr lang="en-US" sz="2000" i="1" dirty="0" smtClean="0">
                <a:latin typeface="Corbel" panose="020B0503020204020204" pitchFamily="34" charset="0"/>
              </a:rPr>
              <a:t>to take</a:t>
            </a:r>
          </a:p>
          <a:p>
            <a:r>
              <a:rPr lang="en-US" sz="2000" dirty="0" err="1" smtClean="0">
                <a:latin typeface="Corbel" panose="020B0503020204020204" pitchFamily="34" charset="0"/>
              </a:rPr>
              <a:t>vendre</a:t>
            </a:r>
            <a:r>
              <a:rPr lang="en-US" sz="2000" dirty="0" smtClean="0">
                <a:latin typeface="Corbel" panose="020B0503020204020204" pitchFamily="34" charset="0"/>
              </a:rPr>
              <a:t> …………… </a:t>
            </a:r>
            <a:r>
              <a:rPr lang="en-US" sz="2000" i="1" dirty="0" smtClean="0">
                <a:latin typeface="Corbel" panose="020B0503020204020204" pitchFamily="34" charset="0"/>
              </a:rPr>
              <a:t>to sell</a:t>
            </a:r>
            <a:endParaRPr lang="en-US" sz="2000" i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70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1524000" y="700088"/>
            <a:ext cx="6858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 sz="3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 err="1" smtClean="0">
                <a:solidFill>
                  <a:schemeClr val="tx1"/>
                </a:solidFill>
                <a:latin typeface="Corbel" pitchFamily="34" charset="0"/>
              </a:rPr>
              <a:t>Pratiquons</a:t>
            </a:r>
            <a:r>
              <a:rPr lang="en-US" altLang="en-US" sz="2400" dirty="0" smtClean="0">
                <a:solidFill>
                  <a:schemeClr val="tx1"/>
                </a:solidFill>
                <a:latin typeface="Corbel" pitchFamily="34" charset="0"/>
              </a:rPr>
              <a:t> les </a:t>
            </a:r>
            <a:r>
              <a:rPr lang="en-US" altLang="en-US" sz="2400" dirty="0" err="1" smtClean="0">
                <a:solidFill>
                  <a:schemeClr val="tx1"/>
                </a:solidFill>
                <a:latin typeface="Corbel" pitchFamily="34" charset="0"/>
              </a:rPr>
              <a:t>pronoms</a:t>
            </a:r>
            <a:r>
              <a:rPr lang="en-US" altLang="en-US" sz="2400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en-US" altLang="en-US" sz="2400" dirty="0" err="1" smtClean="0">
                <a:solidFill>
                  <a:schemeClr val="tx1"/>
                </a:solidFill>
                <a:latin typeface="Corbel" pitchFamily="34" charset="0"/>
              </a:rPr>
              <a:t>compléments</a:t>
            </a:r>
            <a:r>
              <a:rPr lang="en-US" altLang="en-US" sz="2400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en-US" altLang="en-US" sz="2400" dirty="0">
                <a:solidFill>
                  <a:schemeClr val="tx1"/>
                </a:solidFill>
                <a:latin typeface="Corbel" pitchFamily="34" charset="0"/>
              </a:rPr>
              <a:t>…</a:t>
            </a:r>
            <a:endParaRPr lang="en-US" altLang="en-US" sz="2400" b="1" dirty="0">
              <a:solidFill>
                <a:schemeClr val="tx1"/>
              </a:solidFill>
              <a:latin typeface="AYT Cursive Hand" pitchFamily="66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28600" y="1616075"/>
            <a:ext cx="35814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dirty="0" smtClean="0">
                <a:latin typeface="Corbel" pitchFamily="34" charset="0"/>
              </a:rPr>
              <a:t>Are you talking </a:t>
            </a:r>
            <a:r>
              <a:rPr lang="en-US" sz="1600" dirty="0" smtClean="0">
                <a:solidFill>
                  <a:srgbClr val="0000FF"/>
                </a:solidFill>
                <a:latin typeface="Corbel" pitchFamily="34" charset="0"/>
              </a:rPr>
              <a:t>to</a:t>
            </a:r>
            <a:r>
              <a:rPr lang="en-US" sz="1600" dirty="0" smtClean="0">
                <a:latin typeface="Corbel" pitchFamily="34" charset="0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latin typeface="Corbel" pitchFamily="34" charset="0"/>
              </a:rPr>
              <a:t>Cécile</a:t>
            </a:r>
            <a:r>
              <a:rPr lang="en-US" sz="1600" dirty="0" smtClean="0">
                <a:latin typeface="Corbel" pitchFamily="34" charset="0"/>
              </a:rPr>
              <a:t>?</a:t>
            </a:r>
            <a:endParaRPr lang="en-US" sz="1600" dirty="0">
              <a:latin typeface="Corbel" pitchFamily="34" charset="0"/>
            </a:endParaRPr>
          </a:p>
          <a:p>
            <a:pPr algn="r">
              <a:spcBef>
                <a:spcPct val="50000"/>
              </a:spcBef>
            </a:pPr>
            <a:r>
              <a:rPr lang="en-US" sz="1600" dirty="0" smtClean="0">
                <a:latin typeface="Corbel" pitchFamily="34" charset="0"/>
              </a:rPr>
              <a:t>I loaned </a:t>
            </a:r>
            <a:r>
              <a:rPr lang="en-US" sz="1600" dirty="0" smtClean="0">
                <a:solidFill>
                  <a:srgbClr val="0000FF"/>
                </a:solidFill>
                <a:latin typeface="Corbel" pitchFamily="34" charset="0"/>
              </a:rPr>
              <a:t>them</a:t>
            </a:r>
            <a:r>
              <a:rPr lang="en-US" sz="1600" dirty="0" smtClean="0">
                <a:latin typeface="Corbel" pitchFamily="34" charset="0"/>
              </a:rPr>
              <a:t> my notes.</a:t>
            </a:r>
          </a:p>
          <a:p>
            <a:pPr algn="r">
              <a:spcBef>
                <a:spcPct val="50000"/>
              </a:spcBef>
            </a:pPr>
            <a:r>
              <a:rPr lang="en-US" sz="1600" dirty="0" smtClean="0">
                <a:latin typeface="Corbel" pitchFamily="34" charset="0"/>
              </a:rPr>
              <a:t>My parents are telephoning </a:t>
            </a:r>
            <a:r>
              <a:rPr lang="en-US" sz="1600" dirty="0" smtClean="0">
                <a:solidFill>
                  <a:srgbClr val="0000FF"/>
                </a:solidFill>
                <a:latin typeface="Corbel" pitchFamily="34" charset="0"/>
              </a:rPr>
              <a:t>him</a:t>
            </a:r>
            <a:r>
              <a:rPr lang="en-US" sz="1600" dirty="0" smtClean="0">
                <a:latin typeface="Corbel" pitchFamily="34" charset="0"/>
              </a:rPr>
              <a:t>.</a:t>
            </a:r>
          </a:p>
          <a:p>
            <a:pPr algn="r">
              <a:spcBef>
                <a:spcPct val="50000"/>
              </a:spcBef>
            </a:pPr>
            <a:r>
              <a:rPr lang="en-US" sz="1600" dirty="0" smtClean="0">
                <a:latin typeface="Corbel" pitchFamily="34" charset="0"/>
              </a:rPr>
              <a:t>I’m inviting </a:t>
            </a:r>
            <a:r>
              <a:rPr lang="en-US" sz="1600" dirty="0" smtClean="0">
                <a:solidFill>
                  <a:srgbClr val="0000FF"/>
                </a:solidFill>
                <a:latin typeface="Corbel" pitchFamily="34" charset="0"/>
              </a:rPr>
              <a:t>him</a:t>
            </a:r>
            <a:r>
              <a:rPr lang="en-US" sz="1600" dirty="0" smtClean="0">
                <a:latin typeface="Corbel" pitchFamily="34" charset="0"/>
              </a:rPr>
              <a:t>.</a:t>
            </a:r>
          </a:p>
          <a:p>
            <a:pPr algn="r">
              <a:spcBef>
                <a:spcPct val="50000"/>
              </a:spcBef>
            </a:pPr>
            <a:r>
              <a:rPr lang="en-US" sz="1600" dirty="0" smtClean="0">
                <a:latin typeface="Corbel" pitchFamily="34" charset="0"/>
              </a:rPr>
              <a:t>We know </a:t>
            </a:r>
            <a:r>
              <a:rPr lang="en-US" sz="1600" dirty="0" smtClean="0">
                <a:solidFill>
                  <a:srgbClr val="0000FF"/>
                </a:solidFill>
                <a:latin typeface="Corbel" pitchFamily="34" charset="0"/>
              </a:rPr>
              <a:t>them</a:t>
            </a:r>
            <a:r>
              <a:rPr lang="en-US" sz="1600" dirty="0" smtClean="0">
                <a:latin typeface="Corbel" pitchFamily="34" charset="0"/>
              </a:rPr>
              <a:t> well.</a:t>
            </a:r>
          </a:p>
          <a:p>
            <a:pPr algn="r">
              <a:spcBef>
                <a:spcPct val="50000"/>
              </a:spcBef>
            </a:pPr>
            <a:r>
              <a:rPr lang="en-US" sz="1600" dirty="0" smtClean="0">
                <a:latin typeface="Corbel" pitchFamily="34" charset="0"/>
              </a:rPr>
              <a:t>We visited </a:t>
            </a:r>
            <a:r>
              <a:rPr lang="en-US" sz="1600" dirty="0" smtClean="0">
                <a:solidFill>
                  <a:srgbClr val="0000FF"/>
                </a:solidFill>
                <a:latin typeface="Corbel" pitchFamily="34" charset="0"/>
              </a:rPr>
              <a:t>them</a:t>
            </a:r>
            <a:r>
              <a:rPr lang="en-US" sz="1600" dirty="0" smtClean="0">
                <a:latin typeface="Corbel" pitchFamily="34" charset="0"/>
              </a:rPr>
              <a:t> last week.</a:t>
            </a:r>
          </a:p>
          <a:p>
            <a:pPr algn="r">
              <a:spcBef>
                <a:spcPct val="50000"/>
              </a:spcBef>
            </a:pPr>
            <a:r>
              <a:rPr lang="en-US" sz="1600" dirty="0" smtClean="0">
                <a:latin typeface="Corbel" pitchFamily="34" charset="0"/>
              </a:rPr>
              <a:t>I just saw </a:t>
            </a:r>
            <a:r>
              <a:rPr lang="en-US" sz="1600" dirty="0" smtClean="0">
                <a:solidFill>
                  <a:srgbClr val="0000FF"/>
                </a:solidFill>
                <a:latin typeface="Corbel" pitchFamily="34" charset="0"/>
              </a:rPr>
              <a:t>him</a:t>
            </a:r>
            <a:r>
              <a:rPr lang="en-US" sz="1600" dirty="0" smtClean="0">
                <a:latin typeface="Corbel" pitchFamily="34" charset="0"/>
              </a:rPr>
              <a:t> yesterday.</a:t>
            </a:r>
          </a:p>
          <a:p>
            <a:pPr algn="r">
              <a:spcBef>
                <a:spcPct val="50000"/>
              </a:spcBef>
            </a:pPr>
            <a:r>
              <a:rPr lang="en-US" sz="1600" dirty="0" smtClean="0">
                <a:latin typeface="Corbel" pitchFamily="34" charset="0"/>
              </a:rPr>
              <a:t>I told </a:t>
            </a:r>
            <a:r>
              <a:rPr lang="en-US" sz="1600" dirty="0" smtClean="0">
                <a:solidFill>
                  <a:srgbClr val="0000FF"/>
                </a:solidFill>
                <a:latin typeface="Corbel" pitchFamily="34" charset="0"/>
              </a:rPr>
              <a:t>him</a:t>
            </a:r>
            <a:r>
              <a:rPr lang="en-US" sz="1600" dirty="0" smtClean="0">
                <a:latin typeface="Corbel" pitchFamily="34" charset="0"/>
              </a:rPr>
              <a:t> that I can come to the party.</a:t>
            </a:r>
          </a:p>
          <a:p>
            <a:pPr algn="r">
              <a:spcBef>
                <a:spcPct val="50000"/>
              </a:spcBef>
            </a:pPr>
            <a:r>
              <a:rPr lang="en-US" sz="1600" dirty="0" smtClean="0">
                <a:latin typeface="Corbel" pitchFamily="34" charset="0"/>
              </a:rPr>
              <a:t>Can you give </a:t>
            </a:r>
            <a:r>
              <a:rPr lang="en-US" sz="1600" dirty="0" smtClean="0">
                <a:solidFill>
                  <a:srgbClr val="0000FF"/>
                </a:solidFill>
                <a:latin typeface="Corbel" pitchFamily="34" charset="0"/>
              </a:rPr>
              <a:t>me</a:t>
            </a:r>
            <a:r>
              <a:rPr lang="en-US" sz="1600" dirty="0" smtClean="0">
                <a:latin typeface="Corbel" pitchFamily="34" charset="0"/>
              </a:rPr>
              <a:t> your number?</a:t>
            </a:r>
          </a:p>
          <a:p>
            <a:pPr algn="r">
              <a:spcBef>
                <a:spcPct val="50000"/>
              </a:spcBef>
            </a:pPr>
            <a:r>
              <a:rPr lang="en-US" sz="1600" dirty="0" smtClean="0">
                <a:latin typeface="Corbel" pitchFamily="34" charset="0"/>
              </a:rPr>
              <a:t>I’m giving </a:t>
            </a:r>
            <a:r>
              <a:rPr lang="en-US" sz="1600" dirty="0" smtClean="0">
                <a:solidFill>
                  <a:srgbClr val="0000FF"/>
                </a:solidFill>
                <a:latin typeface="Corbel" pitchFamily="34" charset="0"/>
              </a:rPr>
              <a:t>it</a:t>
            </a:r>
            <a:r>
              <a:rPr lang="en-US" sz="1600" dirty="0" smtClean="0">
                <a:latin typeface="Corbel" pitchFamily="34" charset="0"/>
              </a:rPr>
              <a:t> </a:t>
            </a:r>
            <a:r>
              <a:rPr lang="en-US" sz="1400" i="1" dirty="0" smtClean="0">
                <a:latin typeface="Corbel" pitchFamily="34" charset="0"/>
              </a:rPr>
              <a:t>(m) </a:t>
            </a:r>
            <a:r>
              <a:rPr lang="en-US" sz="1600" dirty="0" smtClean="0">
                <a:solidFill>
                  <a:srgbClr val="0000FF"/>
                </a:solidFill>
                <a:latin typeface="Corbel" pitchFamily="34" charset="0"/>
              </a:rPr>
              <a:t>to you </a:t>
            </a:r>
            <a:r>
              <a:rPr lang="en-US" sz="1400" i="1" dirty="0" smtClean="0">
                <a:latin typeface="Corbel" pitchFamily="34" charset="0"/>
              </a:rPr>
              <a:t>(s).</a:t>
            </a:r>
            <a:endParaRPr lang="en-US" sz="1600" i="1" dirty="0" smtClean="0">
              <a:latin typeface="Corbel" pitchFamily="34" charset="0"/>
            </a:endParaRPr>
          </a:p>
          <a:p>
            <a:pPr algn="r">
              <a:spcBef>
                <a:spcPct val="50000"/>
              </a:spcBef>
            </a:pPr>
            <a:r>
              <a:rPr lang="en-US" sz="1600" dirty="0" smtClean="0">
                <a:latin typeface="Corbel" pitchFamily="34" charset="0"/>
              </a:rPr>
              <a:t>You are showing </a:t>
            </a:r>
            <a:r>
              <a:rPr lang="en-US" sz="1600" dirty="0" smtClean="0">
                <a:solidFill>
                  <a:srgbClr val="0000FF"/>
                </a:solidFill>
                <a:latin typeface="Corbel" pitchFamily="34" charset="0"/>
              </a:rPr>
              <a:t>it</a:t>
            </a:r>
            <a:r>
              <a:rPr lang="en-US" sz="1600" dirty="0" smtClean="0">
                <a:latin typeface="Corbel" pitchFamily="34" charset="0"/>
              </a:rPr>
              <a:t> </a:t>
            </a:r>
            <a:r>
              <a:rPr lang="en-US" sz="1400" i="1" dirty="0" smtClean="0">
                <a:latin typeface="Corbel" pitchFamily="34" charset="0"/>
              </a:rPr>
              <a:t>(f) </a:t>
            </a:r>
            <a:r>
              <a:rPr lang="en-US" sz="1600" dirty="0" smtClean="0">
                <a:solidFill>
                  <a:srgbClr val="0000FF"/>
                </a:solidFill>
                <a:latin typeface="Corbel" pitchFamily="34" charset="0"/>
              </a:rPr>
              <a:t>to her</a:t>
            </a:r>
            <a:r>
              <a:rPr lang="en-US" sz="1600" dirty="0" smtClean="0">
                <a:latin typeface="Corbel" pitchFamily="34" charset="0"/>
              </a:rPr>
              <a:t>.</a:t>
            </a:r>
          </a:p>
          <a:p>
            <a:pPr algn="r">
              <a:spcBef>
                <a:spcPct val="50000"/>
              </a:spcBef>
            </a:pPr>
            <a:r>
              <a:rPr lang="en-US" sz="1600" dirty="0" smtClean="0">
                <a:latin typeface="Corbel" pitchFamily="34" charset="0"/>
              </a:rPr>
              <a:t>They are leaving</a:t>
            </a:r>
            <a:r>
              <a:rPr lang="en-US" sz="1600" dirty="0" smtClean="0">
                <a:solidFill>
                  <a:srgbClr val="0000FF"/>
                </a:solidFill>
                <a:latin typeface="Corbel" pitchFamily="34" charset="0"/>
              </a:rPr>
              <a:t> them  for us</a:t>
            </a:r>
            <a:r>
              <a:rPr lang="en-US" sz="1600" dirty="0" smtClean="0">
                <a:latin typeface="Corbel" pitchFamily="34" charset="0"/>
              </a:rPr>
              <a:t>.</a:t>
            </a:r>
          </a:p>
          <a:p>
            <a:pPr algn="r">
              <a:spcBef>
                <a:spcPct val="50000"/>
              </a:spcBef>
            </a:pPr>
            <a:r>
              <a:rPr lang="en-US" sz="1600" dirty="0" smtClean="0">
                <a:latin typeface="Corbel" pitchFamily="34" charset="0"/>
              </a:rPr>
              <a:t>Are you buying </a:t>
            </a:r>
            <a:r>
              <a:rPr lang="en-US" sz="1600" dirty="0" smtClean="0">
                <a:solidFill>
                  <a:srgbClr val="0000FF"/>
                </a:solidFill>
                <a:latin typeface="Corbel" pitchFamily="34" charset="0"/>
              </a:rPr>
              <a:t>it</a:t>
            </a:r>
            <a:r>
              <a:rPr lang="en-US" sz="1600" dirty="0" smtClean="0">
                <a:latin typeface="Corbel" pitchFamily="34" charset="0"/>
              </a:rPr>
              <a:t> </a:t>
            </a:r>
            <a:r>
              <a:rPr lang="en-US" sz="1400" i="1" dirty="0" smtClean="0">
                <a:latin typeface="Corbel" pitchFamily="34" charset="0"/>
              </a:rPr>
              <a:t>(f) </a:t>
            </a:r>
            <a:r>
              <a:rPr lang="en-US" sz="1600" dirty="0" smtClean="0">
                <a:solidFill>
                  <a:srgbClr val="0000FF"/>
                </a:solidFill>
                <a:latin typeface="Corbel" pitchFamily="34" charset="0"/>
              </a:rPr>
              <a:t>for them</a:t>
            </a:r>
            <a:r>
              <a:rPr lang="en-US" sz="1600" dirty="0" smtClean="0">
                <a:latin typeface="Corbel" pitchFamily="34" charset="0"/>
              </a:rPr>
              <a:t>?</a:t>
            </a:r>
          </a:p>
          <a:p>
            <a:pPr algn="r">
              <a:spcBef>
                <a:spcPct val="50000"/>
              </a:spcBef>
            </a:pPr>
            <a:r>
              <a:rPr lang="en-US" sz="1600" dirty="0" smtClean="0">
                <a:latin typeface="Corbel" pitchFamily="34" charset="0"/>
              </a:rPr>
              <a:t>I forgot  to bring </a:t>
            </a:r>
            <a:r>
              <a:rPr lang="en-US" sz="1600" dirty="0" smtClean="0">
                <a:solidFill>
                  <a:srgbClr val="0000FF"/>
                </a:solidFill>
                <a:latin typeface="Corbel" pitchFamily="34" charset="0"/>
              </a:rPr>
              <a:t>them for them</a:t>
            </a:r>
            <a:r>
              <a:rPr lang="en-US" sz="1600" dirty="0" smtClean="0">
                <a:latin typeface="Corbel" pitchFamily="34" charset="0"/>
              </a:rPr>
              <a:t>.</a:t>
            </a:r>
            <a:endParaRPr lang="en-US" sz="1600" dirty="0"/>
          </a:p>
          <a:p>
            <a:pPr algn="r">
              <a:spcBef>
                <a:spcPct val="50000"/>
              </a:spcBef>
            </a:pPr>
            <a:endParaRPr lang="en-US" sz="1600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267200" y="1644650"/>
            <a:ext cx="3733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dirty="0" err="1" smtClean="0">
                <a:latin typeface="Corbel" pitchFamily="34" charset="0"/>
              </a:rPr>
              <a:t>Tu</a:t>
            </a:r>
            <a:r>
              <a:rPr lang="en-US" sz="1600" dirty="0" smtClean="0">
                <a:latin typeface="Corbel" pitchFamily="34" charset="0"/>
              </a:rPr>
              <a:t> ………..  </a:t>
            </a:r>
            <a:r>
              <a:rPr lang="en-US" sz="1600" dirty="0" err="1" smtClean="0">
                <a:latin typeface="Corbel" pitchFamily="34" charset="0"/>
              </a:rPr>
              <a:t>parles</a:t>
            </a:r>
            <a:r>
              <a:rPr lang="en-US" sz="1600" dirty="0" smtClean="0">
                <a:latin typeface="Corbel" pitchFamily="34" charset="0"/>
              </a:rPr>
              <a:t> ?</a:t>
            </a:r>
            <a:endParaRPr lang="en-US" sz="1600" dirty="0">
              <a:latin typeface="Corbe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2930" y="1600200"/>
            <a:ext cx="448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00FF"/>
                </a:solidFill>
                <a:latin typeface="Corbel" pitchFamily="34" charset="0"/>
              </a:rPr>
              <a:t>lui</a:t>
            </a:r>
            <a:endParaRPr lang="en-US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267200" y="1981200"/>
            <a:ext cx="3733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dirty="0" smtClean="0">
                <a:latin typeface="Corbel" pitchFamily="34" charset="0"/>
              </a:rPr>
              <a:t>Je ………. </a:t>
            </a:r>
            <a:r>
              <a:rPr lang="en-US" sz="1600" dirty="0">
                <a:latin typeface="Corbel" pitchFamily="34" charset="0"/>
              </a:rPr>
              <a:t> </a:t>
            </a:r>
            <a:r>
              <a:rPr lang="en-US" sz="1600" dirty="0" err="1" smtClean="0">
                <a:latin typeface="Corbel" pitchFamily="34" charset="0"/>
              </a:rPr>
              <a:t>ai</a:t>
            </a:r>
            <a:r>
              <a:rPr lang="en-US" sz="1600" dirty="0" smtClean="0">
                <a:latin typeface="Corbel" pitchFamily="34" charset="0"/>
              </a:rPr>
              <a:t> </a:t>
            </a:r>
            <a:r>
              <a:rPr lang="en-US" sz="1600" dirty="0" err="1" smtClean="0">
                <a:latin typeface="Corbel" pitchFamily="34" charset="0"/>
              </a:rPr>
              <a:t>prêté</a:t>
            </a:r>
            <a:r>
              <a:rPr lang="en-US" sz="1600" dirty="0" smtClean="0">
                <a:latin typeface="Corbel" pitchFamily="34" charset="0"/>
              </a:rPr>
              <a:t> </a:t>
            </a:r>
            <a:r>
              <a:rPr lang="en-US" sz="1600" dirty="0" err="1" smtClean="0">
                <a:latin typeface="Corbel" pitchFamily="34" charset="0"/>
              </a:rPr>
              <a:t>mes</a:t>
            </a:r>
            <a:r>
              <a:rPr lang="en-US" sz="1600" dirty="0" smtClean="0">
                <a:latin typeface="Corbel" pitchFamily="34" charset="0"/>
              </a:rPr>
              <a:t> notes</a:t>
            </a:r>
            <a:r>
              <a:rPr lang="en-US" sz="1600" dirty="0">
                <a:latin typeface="Corbel" pitchFamily="34" charset="0"/>
              </a:rPr>
              <a:t>.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267200" y="2362200"/>
            <a:ext cx="4495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dirty="0" err="1" smtClean="0">
                <a:latin typeface="Corbel" pitchFamily="34" charset="0"/>
              </a:rPr>
              <a:t>Mes</a:t>
            </a:r>
            <a:r>
              <a:rPr lang="en-US" sz="1600" dirty="0" smtClean="0">
                <a:latin typeface="Corbel" pitchFamily="34" charset="0"/>
              </a:rPr>
              <a:t> parents  ……… </a:t>
            </a:r>
            <a:r>
              <a:rPr lang="en-US" sz="1600" dirty="0">
                <a:latin typeface="Corbel" pitchFamily="34" charset="0"/>
              </a:rPr>
              <a:t> </a:t>
            </a:r>
            <a:r>
              <a:rPr lang="en-US" sz="1600" dirty="0" err="1" smtClean="0">
                <a:latin typeface="Corbel" pitchFamily="34" charset="0"/>
              </a:rPr>
              <a:t>téléphonent</a:t>
            </a:r>
            <a:r>
              <a:rPr lang="en-US" sz="1600" dirty="0" smtClean="0">
                <a:latin typeface="Corbel" pitchFamily="34" charset="0"/>
              </a:rPr>
              <a:t>.</a:t>
            </a:r>
            <a:endParaRPr lang="en-US" sz="1600" dirty="0">
              <a:latin typeface="Corbel" pitchFamily="34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267200" y="2709446"/>
            <a:ext cx="4495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dirty="0" smtClean="0">
                <a:latin typeface="Corbel" pitchFamily="34" charset="0"/>
              </a:rPr>
              <a:t>Je ….. invite.</a:t>
            </a:r>
            <a:endParaRPr lang="en-US" sz="1600" dirty="0">
              <a:latin typeface="Corbel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267200" y="3048000"/>
            <a:ext cx="4495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dirty="0" smtClean="0">
                <a:latin typeface="Corbel" pitchFamily="34" charset="0"/>
              </a:rPr>
              <a:t>Nous  ………  </a:t>
            </a:r>
            <a:r>
              <a:rPr lang="en-US" sz="1600" dirty="0" err="1" smtClean="0">
                <a:latin typeface="Corbel" pitchFamily="34" charset="0"/>
              </a:rPr>
              <a:t>connaissons</a:t>
            </a:r>
            <a:r>
              <a:rPr lang="en-US" sz="1600" dirty="0" smtClean="0">
                <a:latin typeface="Corbel" pitchFamily="34" charset="0"/>
              </a:rPr>
              <a:t> </a:t>
            </a:r>
            <a:r>
              <a:rPr lang="en-US" sz="1600" dirty="0" err="1" smtClean="0">
                <a:latin typeface="Corbel" pitchFamily="34" charset="0"/>
              </a:rPr>
              <a:t>bien</a:t>
            </a:r>
            <a:r>
              <a:rPr lang="en-US" sz="1600" dirty="0" smtClean="0">
                <a:latin typeface="Corbel" pitchFamily="34" charset="0"/>
              </a:rPr>
              <a:t>.</a:t>
            </a:r>
            <a:endParaRPr lang="en-US" sz="1600" dirty="0">
              <a:latin typeface="Corbel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267200" y="3429000"/>
            <a:ext cx="4495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dirty="0" smtClean="0">
                <a:latin typeface="Corbel" pitchFamily="34" charset="0"/>
              </a:rPr>
              <a:t>Nous ……... </a:t>
            </a:r>
            <a:r>
              <a:rPr lang="en-US" sz="1600" dirty="0" err="1">
                <a:latin typeface="Corbel" pitchFamily="34" charset="0"/>
              </a:rPr>
              <a:t>a</a:t>
            </a:r>
            <a:r>
              <a:rPr lang="en-US" sz="1600" dirty="0" err="1" smtClean="0">
                <a:latin typeface="Corbel" pitchFamily="34" charset="0"/>
              </a:rPr>
              <a:t>vons</a:t>
            </a:r>
            <a:r>
              <a:rPr lang="en-US" sz="1600" dirty="0" smtClean="0">
                <a:latin typeface="Corbel" pitchFamily="34" charset="0"/>
              </a:rPr>
              <a:t> </a:t>
            </a:r>
            <a:r>
              <a:rPr lang="en-US" sz="1600" dirty="0" err="1" smtClean="0">
                <a:latin typeface="Corbel" pitchFamily="34" charset="0"/>
              </a:rPr>
              <a:t>rendu</a:t>
            </a:r>
            <a:r>
              <a:rPr lang="en-US" sz="1600" dirty="0" smtClean="0">
                <a:latin typeface="Corbel" pitchFamily="34" charset="0"/>
              </a:rPr>
              <a:t> </a:t>
            </a:r>
            <a:r>
              <a:rPr lang="en-US" sz="1600" dirty="0" err="1" smtClean="0">
                <a:latin typeface="Corbel" pitchFamily="34" charset="0"/>
              </a:rPr>
              <a:t>visite</a:t>
            </a:r>
            <a:r>
              <a:rPr lang="en-US" sz="1600" dirty="0" smtClean="0">
                <a:latin typeface="Corbel" pitchFamily="34" charset="0"/>
              </a:rPr>
              <a:t> la </a:t>
            </a:r>
            <a:r>
              <a:rPr lang="en-US" sz="1600" dirty="0" err="1" smtClean="0">
                <a:latin typeface="Corbel" pitchFamily="34" charset="0"/>
              </a:rPr>
              <a:t>semaine</a:t>
            </a:r>
            <a:r>
              <a:rPr lang="en-US" sz="1600" dirty="0" smtClean="0">
                <a:latin typeface="Corbel" pitchFamily="34" charset="0"/>
              </a:rPr>
              <a:t> </a:t>
            </a:r>
            <a:r>
              <a:rPr lang="en-US" sz="1600" dirty="0" err="1" smtClean="0">
                <a:latin typeface="Corbel" pitchFamily="34" charset="0"/>
              </a:rPr>
              <a:t>dernière</a:t>
            </a:r>
            <a:r>
              <a:rPr lang="en-US" sz="1600" dirty="0" smtClean="0">
                <a:latin typeface="Corbel" pitchFamily="34" charset="0"/>
              </a:rPr>
              <a:t>.</a:t>
            </a:r>
            <a:endParaRPr lang="en-US" sz="1600" dirty="0">
              <a:latin typeface="Corbel" pitchFamily="34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4267200" y="3810000"/>
            <a:ext cx="4495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dirty="0" smtClean="0">
                <a:latin typeface="Corbel" pitchFamily="34" charset="0"/>
              </a:rPr>
              <a:t>Je </a:t>
            </a:r>
            <a:r>
              <a:rPr lang="en-US" sz="1600" dirty="0" err="1" smtClean="0">
                <a:latin typeface="Corbel" pitchFamily="34" charset="0"/>
              </a:rPr>
              <a:t>viens</a:t>
            </a:r>
            <a:r>
              <a:rPr lang="en-US" sz="1600" dirty="0">
                <a:latin typeface="Corbel" pitchFamily="34" charset="0"/>
              </a:rPr>
              <a:t> </a:t>
            </a:r>
            <a:r>
              <a:rPr lang="en-US" sz="1600" dirty="0" smtClean="0">
                <a:latin typeface="Corbel" pitchFamily="34" charset="0"/>
              </a:rPr>
              <a:t>de …… </a:t>
            </a:r>
            <a:r>
              <a:rPr lang="en-US" sz="1600" dirty="0" err="1" smtClean="0">
                <a:latin typeface="Corbel" pitchFamily="34" charset="0"/>
              </a:rPr>
              <a:t>voir</a:t>
            </a:r>
            <a:r>
              <a:rPr lang="en-US" sz="1600" dirty="0" smtClean="0">
                <a:latin typeface="Corbel" pitchFamily="34" charset="0"/>
              </a:rPr>
              <a:t> </a:t>
            </a:r>
            <a:r>
              <a:rPr lang="en-US" sz="1600" dirty="0" err="1" smtClean="0">
                <a:latin typeface="Corbel" pitchFamily="34" charset="0"/>
              </a:rPr>
              <a:t>hier</a:t>
            </a:r>
            <a:r>
              <a:rPr lang="en-US" sz="1600" dirty="0" smtClean="0">
                <a:latin typeface="Corbel" pitchFamily="34" charset="0"/>
              </a:rPr>
              <a:t>.</a:t>
            </a:r>
            <a:endParaRPr lang="en-US" sz="1600" dirty="0">
              <a:latin typeface="Corbel" pitchFamily="34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4267200" y="4191000"/>
            <a:ext cx="4495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dirty="0" smtClean="0">
                <a:latin typeface="Corbel" pitchFamily="34" charset="0"/>
              </a:rPr>
              <a:t>Je  …….  </a:t>
            </a:r>
            <a:r>
              <a:rPr lang="en-US" sz="1600" dirty="0" err="1" smtClean="0">
                <a:latin typeface="Corbel" pitchFamily="34" charset="0"/>
              </a:rPr>
              <a:t>ai</a:t>
            </a:r>
            <a:r>
              <a:rPr lang="en-US" sz="1600" dirty="0" smtClean="0">
                <a:latin typeface="Corbel" pitchFamily="34" charset="0"/>
              </a:rPr>
              <a:t> </a:t>
            </a:r>
            <a:r>
              <a:rPr lang="en-US" sz="1600" dirty="0" err="1" smtClean="0">
                <a:latin typeface="Corbel" pitchFamily="34" charset="0"/>
              </a:rPr>
              <a:t>dit</a:t>
            </a:r>
            <a:r>
              <a:rPr lang="en-US" sz="1600" dirty="0" smtClean="0">
                <a:latin typeface="Corbel" pitchFamily="34" charset="0"/>
              </a:rPr>
              <a:t> </a:t>
            </a:r>
            <a:r>
              <a:rPr lang="en-US" sz="1600" dirty="0" err="1" smtClean="0">
                <a:latin typeface="Corbel" pitchFamily="34" charset="0"/>
              </a:rPr>
              <a:t>que</a:t>
            </a:r>
            <a:r>
              <a:rPr lang="en-US" sz="1600" dirty="0" smtClean="0">
                <a:latin typeface="Corbel" pitchFamily="34" charset="0"/>
              </a:rPr>
              <a:t> je </a:t>
            </a:r>
            <a:r>
              <a:rPr lang="en-US" sz="1600" dirty="0" err="1" smtClean="0">
                <a:latin typeface="Corbel" pitchFamily="34" charset="0"/>
              </a:rPr>
              <a:t>peux</a:t>
            </a:r>
            <a:r>
              <a:rPr lang="en-US" sz="1600" dirty="0" smtClean="0">
                <a:latin typeface="Corbel" pitchFamily="34" charset="0"/>
              </a:rPr>
              <a:t> </a:t>
            </a:r>
            <a:r>
              <a:rPr lang="en-US" sz="1600" dirty="0" err="1" smtClean="0">
                <a:latin typeface="Corbel" pitchFamily="34" charset="0"/>
              </a:rPr>
              <a:t>venir</a:t>
            </a:r>
            <a:r>
              <a:rPr lang="en-US" sz="1600" dirty="0" smtClean="0">
                <a:latin typeface="Corbel" pitchFamily="34" charset="0"/>
              </a:rPr>
              <a:t> à la </a:t>
            </a:r>
            <a:r>
              <a:rPr lang="en-US" sz="1600" dirty="0" err="1" smtClean="0">
                <a:latin typeface="Corbel" pitchFamily="34" charset="0"/>
              </a:rPr>
              <a:t>boum</a:t>
            </a:r>
            <a:r>
              <a:rPr lang="en-US" sz="1600" dirty="0" smtClean="0">
                <a:latin typeface="Corbel" pitchFamily="34" charset="0"/>
              </a:rPr>
              <a:t>.</a:t>
            </a:r>
            <a:endParaRPr lang="en-US" sz="1600" dirty="0">
              <a:latin typeface="Corbel" pitchFamily="34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4267200" y="4572000"/>
            <a:ext cx="4495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dirty="0" err="1" smtClean="0">
                <a:latin typeface="Corbel" pitchFamily="34" charset="0"/>
              </a:rPr>
              <a:t>Tu</a:t>
            </a:r>
            <a:r>
              <a:rPr lang="en-US" sz="1600" dirty="0" smtClean="0">
                <a:latin typeface="Corbel" pitchFamily="34" charset="0"/>
              </a:rPr>
              <a:t> </a:t>
            </a:r>
            <a:r>
              <a:rPr lang="en-US" sz="1600" dirty="0" err="1" smtClean="0">
                <a:latin typeface="Corbel" pitchFamily="34" charset="0"/>
              </a:rPr>
              <a:t>peux</a:t>
            </a:r>
            <a:r>
              <a:rPr lang="en-US" sz="1600" dirty="0" smtClean="0">
                <a:latin typeface="Corbel" pitchFamily="34" charset="0"/>
              </a:rPr>
              <a:t> ………  </a:t>
            </a:r>
            <a:r>
              <a:rPr lang="en-US" sz="1600" dirty="0" err="1" smtClean="0">
                <a:latin typeface="Corbel" pitchFamily="34" charset="0"/>
              </a:rPr>
              <a:t>donner</a:t>
            </a:r>
            <a:r>
              <a:rPr lang="en-US" sz="1600" dirty="0" smtClean="0">
                <a:latin typeface="Corbel" pitchFamily="34" charset="0"/>
              </a:rPr>
              <a:t> ton </a:t>
            </a:r>
            <a:r>
              <a:rPr lang="en-US" sz="1600" dirty="0" err="1" smtClean="0">
                <a:latin typeface="Corbel" pitchFamily="34" charset="0"/>
              </a:rPr>
              <a:t>numéro</a:t>
            </a:r>
            <a:r>
              <a:rPr lang="en-US" sz="1600" dirty="0" smtClean="0">
                <a:latin typeface="Corbel" pitchFamily="34" charset="0"/>
              </a:rPr>
              <a:t>? </a:t>
            </a:r>
            <a:endParaRPr lang="en-US" sz="1600" dirty="0">
              <a:latin typeface="Corbel" pitchFamily="34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4267200" y="4953000"/>
            <a:ext cx="4495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dirty="0" smtClean="0">
                <a:latin typeface="Corbel" pitchFamily="34" charset="0"/>
              </a:rPr>
              <a:t>Je ………  </a:t>
            </a:r>
            <a:r>
              <a:rPr lang="en-US" sz="1600" dirty="0" err="1" smtClean="0">
                <a:latin typeface="Corbel" pitchFamily="34" charset="0"/>
              </a:rPr>
              <a:t>donne</a:t>
            </a:r>
            <a:r>
              <a:rPr lang="en-US" sz="1600" dirty="0">
                <a:latin typeface="Corbel" pitchFamily="34" charset="0"/>
              </a:rPr>
              <a:t>.</a:t>
            </a:r>
            <a:r>
              <a:rPr lang="en-US" sz="1600" dirty="0" smtClean="0">
                <a:latin typeface="Corbel" pitchFamily="34" charset="0"/>
              </a:rPr>
              <a:t> </a:t>
            </a:r>
            <a:endParaRPr lang="en-US" sz="1600" dirty="0">
              <a:latin typeface="Corbel" pitchFamily="34" charset="0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4267200" y="5257800"/>
            <a:ext cx="4495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dirty="0" err="1" smtClean="0">
                <a:latin typeface="Corbel" pitchFamily="34" charset="0"/>
              </a:rPr>
              <a:t>Tu</a:t>
            </a:r>
            <a:r>
              <a:rPr lang="en-US" sz="1600" dirty="0" smtClean="0">
                <a:latin typeface="Corbel" pitchFamily="34" charset="0"/>
              </a:rPr>
              <a:t> ………… </a:t>
            </a:r>
            <a:r>
              <a:rPr lang="en-US" sz="1600" dirty="0" err="1" smtClean="0">
                <a:latin typeface="Corbel" pitchFamily="34" charset="0"/>
              </a:rPr>
              <a:t>montres</a:t>
            </a:r>
            <a:r>
              <a:rPr lang="en-US" sz="1600" dirty="0" smtClean="0">
                <a:latin typeface="Corbel" pitchFamily="34" charset="0"/>
              </a:rPr>
              <a:t>.</a:t>
            </a:r>
            <a:endParaRPr lang="en-US" sz="1600" dirty="0">
              <a:latin typeface="Corbel" pitchFamily="34" charset="0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4267200" y="5638800"/>
            <a:ext cx="4495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dirty="0" err="1" smtClean="0">
                <a:latin typeface="Corbel" pitchFamily="34" charset="0"/>
              </a:rPr>
              <a:t>Ils</a:t>
            </a:r>
            <a:r>
              <a:rPr lang="en-US" sz="1600" dirty="0" smtClean="0">
                <a:latin typeface="Corbel" pitchFamily="34" charset="0"/>
              </a:rPr>
              <a:t>  ……………...  </a:t>
            </a:r>
            <a:r>
              <a:rPr lang="en-US" sz="1600" dirty="0" err="1" smtClean="0">
                <a:latin typeface="Corbel" pitchFamily="34" charset="0"/>
              </a:rPr>
              <a:t>laissent</a:t>
            </a:r>
            <a:r>
              <a:rPr lang="en-US" sz="1600" dirty="0" smtClean="0">
                <a:latin typeface="Corbel" pitchFamily="34" charset="0"/>
              </a:rPr>
              <a:t>.</a:t>
            </a:r>
            <a:endParaRPr lang="en-US" sz="1600" dirty="0">
              <a:latin typeface="Corbel" pitchFamily="34" charset="0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4267200" y="6019800"/>
            <a:ext cx="4495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dirty="0" smtClean="0">
                <a:latin typeface="Corbel" pitchFamily="34" charset="0"/>
              </a:rPr>
              <a:t>Est-</a:t>
            </a:r>
            <a:r>
              <a:rPr lang="en-US" sz="1600" dirty="0" err="1" smtClean="0">
                <a:latin typeface="Corbel" pitchFamily="34" charset="0"/>
              </a:rPr>
              <a:t>ce</a:t>
            </a:r>
            <a:r>
              <a:rPr lang="en-US" sz="1600" dirty="0" smtClean="0">
                <a:latin typeface="Corbel" pitchFamily="34" charset="0"/>
              </a:rPr>
              <a:t> </a:t>
            </a:r>
            <a:r>
              <a:rPr lang="en-US" sz="1600" dirty="0" err="1" smtClean="0">
                <a:latin typeface="Corbel" pitchFamily="34" charset="0"/>
              </a:rPr>
              <a:t>que</a:t>
            </a:r>
            <a:r>
              <a:rPr lang="en-US" sz="1600" dirty="0" smtClean="0">
                <a:latin typeface="Corbel" pitchFamily="34" charset="0"/>
              </a:rPr>
              <a:t> </a:t>
            </a:r>
            <a:r>
              <a:rPr lang="en-US" sz="1600" dirty="0" err="1" smtClean="0">
                <a:latin typeface="Corbel" pitchFamily="34" charset="0"/>
              </a:rPr>
              <a:t>tu</a:t>
            </a:r>
            <a:r>
              <a:rPr lang="en-US" sz="1600" dirty="0" smtClean="0">
                <a:latin typeface="Corbel" pitchFamily="34" charset="0"/>
              </a:rPr>
              <a:t> …………..  </a:t>
            </a:r>
            <a:r>
              <a:rPr lang="en-US" sz="1600" dirty="0" err="1" smtClean="0">
                <a:latin typeface="Corbel" pitchFamily="34" charset="0"/>
              </a:rPr>
              <a:t>achètes</a:t>
            </a:r>
            <a:r>
              <a:rPr lang="en-US" sz="1600" dirty="0" smtClean="0">
                <a:latin typeface="Corbel" pitchFamily="34" charset="0"/>
              </a:rPr>
              <a:t>?</a:t>
            </a:r>
            <a:endParaRPr lang="en-US" sz="1600" dirty="0">
              <a:latin typeface="Corbel" pitchFamily="34" charset="0"/>
            </a:endParaRP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4267200" y="6324600"/>
            <a:ext cx="4495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dirty="0" err="1" smtClean="0">
                <a:latin typeface="Corbel" pitchFamily="34" charset="0"/>
              </a:rPr>
              <a:t>J’ai</a:t>
            </a:r>
            <a:r>
              <a:rPr lang="en-US" sz="1600" dirty="0" smtClean="0">
                <a:latin typeface="Corbel" pitchFamily="34" charset="0"/>
              </a:rPr>
              <a:t> </a:t>
            </a:r>
            <a:r>
              <a:rPr lang="en-US" sz="1600" dirty="0" err="1" smtClean="0">
                <a:latin typeface="Corbel" pitchFamily="34" charset="0"/>
              </a:rPr>
              <a:t>oublié</a:t>
            </a:r>
            <a:r>
              <a:rPr lang="en-US" sz="1600" dirty="0">
                <a:latin typeface="Corbel" pitchFamily="34" charset="0"/>
              </a:rPr>
              <a:t> </a:t>
            </a:r>
            <a:r>
              <a:rPr lang="en-US" sz="1600" dirty="0" smtClean="0">
                <a:latin typeface="Corbel" pitchFamily="34" charset="0"/>
              </a:rPr>
              <a:t>de ……………. </a:t>
            </a:r>
            <a:r>
              <a:rPr lang="en-US" sz="1600" dirty="0" err="1">
                <a:latin typeface="Corbel" pitchFamily="34" charset="0"/>
              </a:rPr>
              <a:t>a</a:t>
            </a:r>
            <a:r>
              <a:rPr lang="en-US" sz="1600" dirty="0" err="1" smtClean="0">
                <a:latin typeface="Corbel" pitchFamily="34" charset="0"/>
              </a:rPr>
              <a:t>pporter</a:t>
            </a:r>
            <a:r>
              <a:rPr lang="en-US" sz="1600" dirty="0" smtClean="0">
                <a:latin typeface="Corbel" pitchFamily="34" charset="0"/>
              </a:rPr>
              <a:t>.</a:t>
            </a:r>
            <a:endParaRPr lang="en-US" sz="1600" dirty="0">
              <a:latin typeface="Corbe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93609" y="1905000"/>
            <a:ext cx="816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00FF"/>
                </a:solidFill>
                <a:latin typeface="Corbel" pitchFamily="34" charset="0"/>
              </a:rPr>
              <a:t>leur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486400" y="2309336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00FF"/>
                </a:solidFill>
                <a:latin typeface="Corbel" pitchFamily="34" charset="0"/>
              </a:rPr>
              <a:t>lui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572000" y="26670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Corbel" pitchFamily="34" charset="0"/>
              </a:rPr>
              <a:t>l</a:t>
            </a:r>
            <a:r>
              <a:rPr lang="en-US" b="1" dirty="0" smtClean="0">
                <a:solidFill>
                  <a:srgbClr val="0000FF"/>
                </a:solidFill>
                <a:latin typeface="Corbel" pitchFamily="34" charset="0"/>
              </a:rPr>
              <a:t>’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876800" y="2989323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Corbel" pitchFamily="34" charset="0"/>
              </a:rPr>
              <a:t>les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791298" y="3364468"/>
            <a:ext cx="620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00FF"/>
                </a:solidFill>
                <a:latin typeface="Corbel" pitchFamily="34" charset="0"/>
              </a:rPr>
              <a:t>leur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257800" y="3767554"/>
            <a:ext cx="511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Corbel" pitchFamily="34" charset="0"/>
              </a:rPr>
              <a:t>le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572000" y="413896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00FF"/>
                </a:solidFill>
                <a:latin typeface="Corbel" pitchFamily="34" charset="0"/>
              </a:rPr>
              <a:t>lui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029200" y="4522319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Corbel" pitchFamily="34" charset="0"/>
              </a:rPr>
              <a:t>m</a:t>
            </a:r>
            <a:r>
              <a:rPr lang="en-US" b="1" dirty="0" smtClean="0">
                <a:solidFill>
                  <a:srgbClr val="0000FF"/>
                </a:solidFill>
                <a:latin typeface="Corbel" pitchFamily="34" charset="0"/>
              </a:rPr>
              <a:t>e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495800" y="4888468"/>
            <a:ext cx="697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00FF"/>
                </a:solidFill>
                <a:latin typeface="Corbel" pitchFamily="34" charset="0"/>
              </a:rPr>
              <a:t>t</a:t>
            </a:r>
            <a:r>
              <a:rPr lang="en-US" b="1" dirty="0" err="1" smtClean="0">
                <a:solidFill>
                  <a:srgbClr val="0000FF"/>
                </a:solidFill>
                <a:latin typeface="Corbel" pitchFamily="34" charset="0"/>
              </a:rPr>
              <a:t>e</a:t>
            </a:r>
            <a:r>
              <a:rPr lang="en-US" b="1" dirty="0" smtClean="0">
                <a:solidFill>
                  <a:srgbClr val="0000FF"/>
                </a:solidFill>
                <a:latin typeface="Corbel" pitchFamily="34" charset="0"/>
              </a:rPr>
              <a:t> le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572000" y="51932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Corbel" pitchFamily="34" charset="0"/>
              </a:rPr>
              <a:t>l</a:t>
            </a:r>
            <a:r>
              <a:rPr lang="en-US" b="1" dirty="0" smtClean="0">
                <a:solidFill>
                  <a:srgbClr val="0000FF"/>
                </a:solidFill>
                <a:latin typeface="Corbel" pitchFamily="34" charset="0"/>
              </a:rPr>
              <a:t>a </a:t>
            </a:r>
            <a:r>
              <a:rPr lang="en-US" b="1" dirty="0" err="1" smtClean="0">
                <a:solidFill>
                  <a:srgbClr val="0000FF"/>
                </a:solidFill>
                <a:latin typeface="Corbel" pitchFamily="34" charset="0"/>
              </a:rPr>
              <a:t>lui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610100" y="5574268"/>
            <a:ext cx="118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Corbel" pitchFamily="34" charset="0"/>
              </a:rPr>
              <a:t>n</a:t>
            </a:r>
            <a:r>
              <a:rPr lang="en-US" b="1" dirty="0" smtClean="0">
                <a:solidFill>
                  <a:srgbClr val="0000FF"/>
                </a:solidFill>
                <a:latin typeface="Corbel" pitchFamily="34" charset="0"/>
              </a:rPr>
              <a:t>ous les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486400" y="59552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Corbel" pitchFamily="34" charset="0"/>
              </a:rPr>
              <a:t>l</a:t>
            </a:r>
            <a:r>
              <a:rPr lang="en-US" b="1" dirty="0" smtClean="0">
                <a:solidFill>
                  <a:srgbClr val="0000FF"/>
                </a:solidFill>
                <a:latin typeface="Corbel" pitchFamily="34" charset="0"/>
              </a:rPr>
              <a:t>a </a:t>
            </a:r>
            <a:r>
              <a:rPr lang="en-US" b="1" dirty="0" err="1" smtClean="0">
                <a:solidFill>
                  <a:srgbClr val="0000FF"/>
                </a:solidFill>
                <a:latin typeface="Corbel" pitchFamily="34" charset="0"/>
              </a:rPr>
              <a:t>leur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486400" y="626006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Corbel" pitchFamily="34" charset="0"/>
              </a:rPr>
              <a:t>l</a:t>
            </a:r>
            <a:r>
              <a:rPr lang="en-US" b="1" dirty="0" smtClean="0">
                <a:solidFill>
                  <a:srgbClr val="0000FF"/>
                </a:solidFill>
                <a:latin typeface="Corbel" pitchFamily="34" charset="0"/>
              </a:rPr>
              <a:t>es </a:t>
            </a:r>
            <a:r>
              <a:rPr lang="en-US" b="1" dirty="0" err="1" smtClean="0">
                <a:solidFill>
                  <a:srgbClr val="0000FF"/>
                </a:solidFill>
                <a:latin typeface="Corbel" pitchFamily="34" charset="0"/>
              </a:rPr>
              <a:t>leur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524000" y="700088"/>
            <a:ext cx="7620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 sz="3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 smtClean="0">
                <a:solidFill>
                  <a:srgbClr val="FF0000"/>
                </a:solidFill>
                <a:latin typeface="Corbel" pitchFamily="34" charset="0"/>
              </a:rPr>
              <a:t>LA COMPARAISON </a:t>
            </a:r>
            <a:r>
              <a:rPr lang="en-US" altLang="en-US" sz="2400" i="1" dirty="0" smtClean="0">
                <a:solidFill>
                  <a:srgbClr val="FF0000"/>
                </a:solidFill>
                <a:latin typeface="Corbel" pitchFamily="34" charset="0"/>
              </a:rPr>
              <a:t>avec les </a:t>
            </a:r>
            <a:r>
              <a:rPr lang="en-US" altLang="en-US" sz="2400" b="1" dirty="0" smtClean="0">
                <a:solidFill>
                  <a:srgbClr val="FF0000"/>
                </a:solidFill>
                <a:latin typeface="Corbel" pitchFamily="34" charset="0"/>
              </a:rPr>
              <a:t>ADJECTIFS </a:t>
            </a:r>
            <a:r>
              <a:rPr lang="en-US" altLang="en-US" sz="2400" i="1" dirty="0" smtClean="0">
                <a:solidFill>
                  <a:srgbClr val="FF0000"/>
                </a:solidFill>
                <a:latin typeface="Corbel" pitchFamily="34" charset="0"/>
              </a:rPr>
              <a:t>et les </a:t>
            </a:r>
            <a:r>
              <a:rPr lang="en-US" altLang="en-US" sz="2400" b="1" dirty="0" smtClean="0">
                <a:solidFill>
                  <a:srgbClr val="FF0000"/>
                </a:solidFill>
                <a:latin typeface="Corbel" pitchFamily="34" charset="0"/>
              </a:rPr>
              <a:t>ADVERBES</a:t>
            </a:r>
            <a:endParaRPr lang="en-US" altLang="en-US" sz="2400" b="1" dirty="0">
              <a:solidFill>
                <a:srgbClr val="FF0000"/>
              </a:solidFill>
              <a:latin typeface="AYT Cursive Hand" pitchFamily="66" charset="0"/>
            </a:endParaRPr>
          </a:p>
        </p:txBody>
      </p:sp>
      <p:sp>
        <p:nvSpPr>
          <p:cNvPr id="3" name="Text Box 34"/>
          <p:cNvSpPr txBox="1">
            <a:spLocks noChangeArrowheads="1"/>
          </p:cNvSpPr>
          <p:nvPr/>
        </p:nvSpPr>
        <p:spPr bwMode="auto">
          <a:xfrm>
            <a:off x="1676400" y="2133600"/>
            <a:ext cx="7086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Corbel" panose="020B0503020204020204" pitchFamily="34" charset="0"/>
              </a:rPr>
              <a:t>To make comparisons with </a:t>
            </a:r>
            <a:r>
              <a:rPr lang="en-US" altLang="en-US" sz="2400" dirty="0" smtClean="0">
                <a:latin typeface="Corbel" panose="020B0503020204020204" pitchFamily="34" charset="0"/>
              </a:rPr>
              <a:t>adjectives or adverbs, </a:t>
            </a:r>
            <a:r>
              <a:rPr lang="en-US" altLang="en-US" sz="2400" dirty="0">
                <a:latin typeface="Corbel" panose="020B0503020204020204" pitchFamily="34" charset="0"/>
              </a:rPr>
              <a:t>use the following construction:</a:t>
            </a:r>
          </a:p>
        </p:txBody>
      </p:sp>
      <p:sp>
        <p:nvSpPr>
          <p:cNvPr id="4" name="Text Box 35"/>
          <p:cNvSpPr txBox="1">
            <a:spLocks noChangeArrowheads="1"/>
          </p:cNvSpPr>
          <p:nvPr/>
        </p:nvSpPr>
        <p:spPr bwMode="auto">
          <a:xfrm>
            <a:off x="1828800" y="3429000"/>
            <a:ext cx="6477000" cy="1569660"/>
          </a:xfrm>
          <a:prstGeom prst="rect">
            <a:avLst/>
          </a:prstGeom>
          <a:noFill/>
          <a:ln w="19050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Corbel" panose="020B0503020204020204" pitchFamily="34" charset="0"/>
              </a:rPr>
              <a:t>   + plus</a:t>
            </a:r>
            <a:r>
              <a:rPr lang="en-US" altLang="en-US" sz="2400" b="1" dirty="0">
                <a:solidFill>
                  <a:schemeClr val="bg2"/>
                </a:solidFill>
                <a:latin typeface="Corbel" panose="020B0503020204020204" pitchFamily="34" charset="0"/>
              </a:rPr>
              <a:t>				</a:t>
            </a:r>
            <a:r>
              <a:rPr lang="en-US" altLang="en-US" sz="2400" b="1" dirty="0" smtClean="0">
                <a:solidFill>
                  <a:srgbClr val="0000FF"/>
                </a:solidFill>
                <a:latin typeface="Corbel" panose="020B0503020204020204" pitchFamily="34" charset="0"/>
              </a:rPr>
              <a:t>  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 smtClean="0">
                <a:solidFill>
                  <a:srgbClr val="0000FF"/>
                </a:solidFill>
                <a:latin typeface="Corbel" panose="020B0503020204020204" pitchFamily="34" charset="0"/>
              </a:rPr>
              <a:t>   -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Corbel" panose="020B0503020204020204" pitchFamily="34" charset="0"/>
              </a:rPr>
              <a:t>moins</a:t>
            </a:r>
            <a:r>
              <a:rPr lang="en-US" altLang="en-US" sz="2400" b="1" dirty="0" smtClean="0">
                <a:solidFill>
                  <a:srgbClr val="0000FF"/>
                </a:solidFill>
                <a:latin typeface="Corbel" panose="020B0503020204020204" pitchFamily="34" charset="0"/>
              </a:rPr>
              <a:t>             ADJECTIVE / ADVERB           que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Corbel" panose="020B0503020204020204" pitchFamily="34" charset="0"/>
              </a:rPr>
              <a:t> </a:t>
            </a:r>
            <a:r>
              <a:rPr lang="en-US" altLang="en-US" sz="2400" b="1" dirty="0" smtClean="0">
                <a:solidFill>
                  <a:srgbClr val="0000FF"/>
                </a:solidFill>
                <a:latin typeface="Corbel" panose="020B0503020204020204" pitchFamily="34" charset="0"/>
              </a:rPr>
              <a:t>  =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Corbel" panose="020B0503020204020204" pitchFamily="34" charset="0"/>
              </a:rPr>
              <a:t>aussi</a:t>
            </a:r>
            <a:r>
              <a:rPr lang="en-US" altLang="en-US" sz="2400" b="1" dirty="0" smtClean="0">
                <a:solidFill>
                  <a:srgbClr val="0000FF"/>
                </a:solidFill>
                <a:latin typeface="Corbel" panose="020B0503020204020204" pitchFamily="34" charset="0"/>
              </a:rPr>
              <a:t>               </a:t>
            </a:r>
            <a:endParaRPr lang="en-US" altLang="en-US" sz="24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0400" y="3810000"/>
            <a:ext cx="60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FF0000"/>
                </a:solidFill>
                <a:latin typeface="Cursive standard" pitchFamily="2" charset="0"/>
              </a:rPr>
              <a:t>+</a:t>
            </a:r>
            <a:endParaRPr lang="en-US" sz="6600" dirty="0">
              <a:solidFill>
                <a:srgbClr val="FF0000"/>
              </a:solidFill>
              <a:latin typeface="Cursive standard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1800" y="3810000"/>
            <a:ext cx="60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FF0000"/>
                </a:solidFill>
                <a:latin typeface="Cursive standard" pitchFamily="2" charset="0"/>
              </a:rPr>
              <a:t>+</a:t>
            </a:r>
            <a:endParaRPr lang="en-US" sz="6600" dirty="0">
              <a:solidFill>
                <a:srgbClr val="FF0000"/>
              </a:solidFill>
              <a:latin typeface="Cursive standar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29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524000" y="700088"/>
            <a:ext cx="7620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 sz="3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 smtClean="0">
                <a:solidFill>
                  <a:schemeClr val="tx1"/>
                </a:solidFill>
                <a:latin typeface="Corbel" pitchFamily="34" charset="0"/>
              </a:rPr>
              <a:t>La </a:t>
            </a:r>
            <a:r>
              <a:rPr lang="en-US" altLang="en-US" sz="2400" dirty="0" err="1" smtClean="0">
                <a:solidFill>
                  <a:schemeClr val="tx1"/>
                </a:solidFill>
                <a:latin typeface="Corbel" pitchFamily="34" charset="0"/>
              </a:rPr>
              <a:t>comparaison</a:t>
            </a:r>
            <a:r>
              <a:rPr lang="en-US" altLang="en-US" sz="2400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en-US" altLang="en-US" sz="2400" i="1" dirty="0" smtClean="0">
                <a:solidFill>
                  <a:schemeClr val="tx1"/>
                </a:solidFill>
                <a:latin typeface="Corbel" pitchFamily="34" charset="0"/>
              </a:rPr>
              <a:t>avec les </a:t>
            </a:r>
            <a:r>
              <a:rPr lang="en-US" altLang="en-US" sz="2400" dirty="0" err="1">
                <a:solidFill>
                  <a:schemeClr val="tx1"/>
                </a:solidFill>
                <a:latin typeface="Corbel" pitchFamily="34" charset="0"/>
              </a:rPr>
              <a:t>a</a:t>
            </a:r>
            <a:r>
              <a:rPr lang="en-US" altLang="en-US" sz="2400" dirty="0" err="1" smtClean="0">
                <a:solidFill>
                  <a:schemeClr val="tx1"/>
                </a:solidFill>
                <a:latin typeface="Corbel" pitchFamily="34" charset="0"/>
              </a:rPr>
              <a:t>djectifs</a:t>
            </a:r>
            <a:r>
              <a:rPr lang="en-US" altLang="en-US" sz="2400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en-US" altLang="en-US" sz="2400" i="1" dirty="0" smtClean="0">
                <a:solidFill>
                  <a:schemeClr val="tx1"/>
                </a:solidFill>
                <a:latin typeface="Corbel" pitchFamily="34" charset="0"/>
              </a:rPr>
              <a:t>et les </a:t>
            </a:r>
            <a:r>
              <a:rPr lang="en-US" altLang="en-US" sz="2400" dirty="0" err="1">
                <a:solidFill>
                  <a:schemeClr val="tx1"/>
                </a:solidFill>
                <a:latin typeface="Corbel" pitchFamily="34" charset="0"/>
              </a:rPr>
              <a:t>a</a:t>
            </a:r>
            <a:r>
              <a:rPr lang="en-US" altLang="en-US" sz="2400" dirty="0" err="1" smtClean="0">
                <a:solidFill>
                  <a:schemeClr val="tx1"/>
                </a:solidFill>
                <a:latin typeface="Corbel" pitchFamily="34" charset="0"/>
              </a:rPr>
              <a:t>dverbes</a:t>
            </a:r>
            <a:endParaRPr lang="en-US" altLang="en-US" sz="2400" dirty="0">
              <a:solidFill>
                <a:schemeClr val="tx1"/>
              </a:solidFill>
              <a:latin typeface="AYT Cursive Hand" pitchFamily="66" charset="0"/>
            </a:endParaRPr>
          </a:p>
        </p:txBody>
      </p:sp>
      <p:sp>
        <p:nvSpPr>
          <p:cNvPr id="3" name="Text Box 34"/>
          <p:cNvSpPr txBox="1">
            <a:spLocks noChangeArrowheads="1"/>
          </p:cNvSpPr>
          <p:nvPr/>
        </p:nvSpPr>
        <p:spPr bwMode="auto">
          <a:xfrm>
            <a:off x="1509215" y="1676400"/>
            <a:ext cx="21483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 smtClean="0">
                <a:latin typeface="Corbel" panose="020B0503020204020204" pitchFamily="34" charset="0"/>
              </a:rPr>
              <a:t>ADJECTIVES</a:t>
            </a:r>
            <a:endParaRPr lang="en-US" altLang="en-US" sz="2400" dirty="0">
              <a:latin typeface="Corbel" panose="020B0503020204020204" pitchFamily="34" charset="0"/>
            </a:endParaRPr>
          </a:p>
        </p:txBody>
      </p:sp>
      <p:sp>
        <p:nvSpPr>
          <p:cNvPr id="9" name="Text Box 34"/>
          <p:cNvSpPr txBox="1">
            <a:spLocks noChangeArrowheads="1"/>
          </p:cNvSpPr>
          <p:nvPr/>
        </p:nvSpPr>
        <p:spPr bwMode="auto">
          <a:xfrm>
            <a:off x="5638800" y="1676399"/>
            <a:ext cx="21483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 smtClean="0">
                <a:latin typeface="Corbel" panose="020B0503020204020204" pitchFamily="34" charset="0"/>
              </a:rPr>
              <a:t>ADVERBS</a:t>
            </a:r>
            <a:endParaRPr lang="en-US" altLang="en-US" sz="2400" dirty="0">
              <a:latin typeface="Corbel" panose="020B0503020204020204" pitchFamily="34" charset="0"/>
            </a:endParaRPr>
          </a:p>
        </p:txBody>
      </p:sp>
      <p:sp>
        <p:nvSpPr>
          <p:cNvPr id="10" name="Text Box 34"/>
          <p:cNvSpPr txBox="1">
            <a:spLocks noChangeArrowheads="1"/>
          </p:cNvSpPr>
          <p:nvPr/>
        </p:nvSpPr>
        <p:spPr bwMode="auto">
          <a:xfrm>
            <a:off x="1509215" y="2433935"/>
            <a:ext cx="351998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 smtClean="0">
                <a:latin typeface="Corbel" panose="020B0503020204020204" pitchFamily="34" charset="0"/>
              </a:rPr>
              <a:t>Simone </a:t>
            </a:r>
            <a:r>
              <a:rPr lang="en-US" altLang="en-US" sz="2400" dirty="0" err="1" smtClean="0">
                <a:latin typeface="Corbel" panose="020B0503020204020204" pitchFamily="34" charset="0"/>
              </a:rPr>
              <a:t>est</a:t>
            </a:r>
            <a:r>
              <a:rPr lang="en-US" altLang="en-US" sz="2400" dirty="0" smtClean="0">
                <a:latin typeface="Corbel" panose="020B0503020204020204" pitchFamily="34" charset="0"/>
              </a:rPr>
              <a:t> </a:t>
            </a:r>
            <a:r>
              <a:rPr lang="en-US" altLang="en-US" sz="2400" dirty="0" smtClean="0">
                <a:solidFill>
                  <a:srgbClr val="0000FF"/>
                </a:solidFill>
                <a:latin typeface="Corbel" panose="020B0503020204020204" pitchFamily="34" charset="0"/>
              </a:rPr>
              <a:t>plus </a:t>
            </a:r>
            <a:r>
              <a:rPr lang="en-US" altLang="en-US" sz="2400" dirty="0" err="1" smtClean="0">
                <a:solidFill>
                  <a:srgbClr val="0000FF"/>
                </a:solidFill>
                <a:latin typeface="Corbel" panose="020B0503020204020204" pitchFamily="34" charset="0"/>
              </a:rPr>
              <a:t>âgée</a:t>
            </a:r>
            <a:r>
              <a:rPr lang="en-US" altLang="en-US" sz="2400" dirty="0" smtClean="0">
                <a:solidFill>
                  <a:srgbClr val="0000FF"/>
                </a:solidFill>
                <a:latin typeface="Corbel" panose="020B0503020204020204" pitchFamily="34" charset="0"/>
              </a:rPr>
              <a:t> que </a:t>
            </a:r>
            <a:r>
              <a:rPr lang="en-US" altLang="en-US" sz="2400" dirty="0" smtClean="0">
                <a:latin typeface="Corbel" panose="020B0503020204020204" pitchFamily="34" charset="0"/>
              </a:rPr>
              <a:t>son frère.</a:t>
            </a:r>
            <a:endParaRPr lang="en-US" altLang="en-US" sz="2400" dirty="0">
              <a:latin typeface="Corbel" panose="020B0503020204020204" pitchFamily="34" charset="0"/>
            </a:endParaRPr>
          </a:p>
        </p:txBody>
      </p:sp>
      <p:sp>
        <p:nvSpPr>
          <p:cNvPr id="11" name="Text Box 34"/>
          <p:cNvSpPr txBox="1">
            <a:spLocks noChangeArrowheads="1"/>
          </p:cNvSpPr>
          <p:nvPr/>
        </p:nvSpPr>
        <p:spPr bwMode="auto">
          <a:xfrm>
            <a:off x="5257800" y="2438400"/>
            <a:ext cx="35199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 smtClean="0">
                <a:latin typeface="Corbel" panose="020B0503020204020204" pitchFamily="34" charset="0"/>
              </a:rPr>
              <a:t>Elle </a:t>
            </a:r>
            <a:r>
              <a:rPr lang="en-US" altLang="en-US" sz="2400" dirty="0" err="1" smtClean="0">
                <a:latin typeface="Corbel" panose="020B0503020204020204" pitchFamily="34" charset="0"/>
              </a:rPr>
              <a:t>parle</a:t>
            </a:r>
            <a:r>
              <a:rPr lang="en-US" altLang="en-US" sz="2400" dirty="0" smtClean="0">
                <a:latin typeface="Corbel" panose="020B0503020204020204" pitchFamily="34" charset="0"/>
              </a:rPr>
              <a:t> </a:t>
            </a:r>
            <a:r>
              <a:rPr lang="en-US" altLang="en-US" sz="2400" dirty="0" smtClean="0">
                <a:solidFill>
                  <a:srgbClr val="FF0000"/>
                </a:solidFill>
                <a:latin typeface="Corbel" panose="020B0503020204020204" pitchFamily="34" charset="0"/>
              </a:rPr>
              <a:t>plus </a:t>
            </a:r>
            <a:r>
              <a:rPr lang="en-US" altLang="en-US" sz="2400" dirty="0" err="1" smtClean="0">
                <a:solidFill>
                  <a:srgbClr val="FF0000"/>
                </a:solidFill>
                <a:latin typeface="Corbel" panose="020B0503020204020204" pitchFamily="34" charset="0"/>
              </a:rPr>
              <a:t>vite</a:t>
            </a:r>
            <a:r>
              <a:rPr lang="en-US" altLang="en-US" sz="2400" dirty="0" smtClean="0">
                <a:solidFill>
                  <a:srgbClr val="FF0000"/>
                </a:solidFill>
                <a:latin typeface="Corbel" panose="020B0503020204020204" pitchFamily="34" charset="0"/>
              </a:rPr>
              <a:t> que </a:t>
            </a:r>
            <a:r>
              <a:rPr lang="en-US" altLang="en-US" sz="2400" dirty="0" err="1" smtClean="0">
                <a:latin typeface="Corbel" panose="020B0503020204020204" pitchFamily="34" charset="0"/>
              </a:rPr>
              <a:t>lui</a:t>
            </a:r>
            <a:r>
              <a:rPr lang="en-US" altLang="en-US" sz="2400" dirty="0" smtClean="0">
                <a:latin typeface="Corbel" panose="020B0503020204020204" pitchFamily="34" charset="0"/>
              </a:rPr>
              <a:t>.</a:t>
            </a:r>
            <a:endParaRPr lang="en-US" altLang="en-US" sz="2400" dirty="0">
              <a:latin typeface="Corbel" panose="020B0503020204020204" pitchFamily="34" charset="0"/>
            </a:endParaRPr>
          </a:p>
        </p:txBody>
      </p:sp>
      <p:sp>
        <p:nvSpPr>
          <p:cNvPr id="12" name="Text Box 34"/>
          <p:cNvSpPr txBox="1">
            <a:spLocks noChangeArrowheads="1"/>
          </p:cNvSpPr>
          <p:nvPr/>
        </p:nvSpPr>
        <p:spPr bwMode="auto">
          <a:xfrm>
            <a:off x="1524000" y="3664803"/>
            <a:ext cx="351998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 smtClean="0">
                <a:latin typeface="Corbel" panose="020B0503020204020204" pitchFamily="34" charset="0"/>
              </a:rPr>
              <a:t>Guillaume </a:t>
            </a:r>
            <a:r>
              <a:rPr lang="en-US" altLang="en-US" sz="2400" dirty="0" err="1" smtClean="0">
                <a:latin typeface="Corbel" panose="020B0503020204020204" pitchFamily="34" charset="0"/>
              </a:rPr>
              <a:t>est</a:t>
            </a:r>
            <a:r>
              <a:rPr lang="en-US" altLang="en-US" sz="2400" dirty="0" smtClean="0">
                <a:latin typeface="Corbel" panose="020B0503020204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Corbel" panose="020B0503020204020204" pitchFamily="34" charset="0"/>
              </a:rPr>
              <a:t>moins</a:t>
            </a:r>
            <a:r>
              <a:rPr lang="en-US" altLang="en-US" sz="2400" dirty="0" smtClean="0">
                <a:solidFill>
                  <a:srgbClr val="0000FF"/>
                </a:solidFill>
                <a:latin typeface="Corbel" panose="020B0503020204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Corbel" panose="020B0503020204020204" pitchFamily="34" charset="0"/>
              </a:rPr>
              <a:t>sportif</a:t>
            </a:r>
            <a:r>
              <a:rPr lang="en-US" altLang="en-US" sz="2400" dirty="0" smtClean="0">
                <a:solidFill>
                  <a:srgbClr val="0000FF"/>
                </a:solidFill>
                <a:latin typeface="Corbel" panose="020B0503020204020204" pitchFamily="34" charset="0"/>
              </a:rPr>
              <a:t> que </a:t>
            </a:r>
            <a:r>
              <a:rPr lang="en-US" altLang="en-US" sz="2400" dirty="0" smtClean="0">
                <a:latin typeface="Corbel" panose="020B0503020204020204" pitchFamily="34" charset="0"/>
              </a:rPr>
              <a:t>son </a:t>
            </a:r>
            <a:r>
              <a:rPr lang="en-US" altLang="en-US" sz="2400" dirty="0" err="1" smtClean="0">
                <a:latin typeface="Corbel" panose="020B0503020204020204" pitchFamily="34" charset="0"/>
              </a:rPr>
              <a:t>ami</a:t>
            </a:r>
            <a:r>
              <a:rPr lang="en-US" altLang="en-US" sz="2400" dirty="0" smtClean="0">
                <a:latin typeface="Corbel" panose="020B0503020204020204" pitchFamily="34" charset="0"/>
              </a:rPr>
              <a:t>.</a:t>
            </a:r>
            <a:endParaRPr lang="en-US" altLang="en-US" sz="2400" dirty="0">
              <a:latin typeface="Corbel" panose="020B0503020204020204" pitchFamily="34" charset="0"/>
            </a:endParaRPr>
          </a:p>
        </p:txBody>
      </p:sp>
      <p:sp>
        <p:nvSpPr>
          <p:cNvPr id="13" name="Text Box 34"/>
          <p:cNvSpPr txBox="1">
            <a:spLocks noChangeArrowheads="1"/>
          </p:cNvSpPr>
          <p:nvPr/>
        </p:nvSpPr>
        <p:spPr bwMode="auto">
          <a:xfrm>
            <a:off x="5272585" y="3669268"/>
            <a:ext cx="364281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 smtClean="0">
                <a:latin typeface="Corbel" panose="020B0503020204020204" pitchFamily="34" charset="0"/>
              </a:rPr>
              <a:t>Il </a:t>
            </a:r>
            <a:r>
              <a:rPr lang="en-US" altLang="en-US" sz="2400" dirty="0" err="1" smtClean="0">
                <a:latin typeface="Corbel" panose="020B0503020204020204" pitchFamily="34" charset="0"/>
              </a:rPr>
              <a:t>m’écrit</a:t>
            </a:r>
            <a:r>
              <a:rPr lang="en-US" altLang="en-US" sz="2400" dirty="0" smtClean="0">
                <a:latin typeface="Corbel" panose="020B0503020204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Corbel" panose="020B0503020204020204" pitchFamily="34" charset="0"/>
              </a:rPr>
              <a:t>moins</a:t>
            </a:r>
            <a:r>
              <a:rPr lang="en-US" altLang="en-US" sz="2400" dirty="0" smtClean="0">
                <a:solidFill>
                  <a:srgbClr val="FF0000"/>
                </a:solidFill>
                <a:latin typeface="Corbel" panose="020B0503020204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Corbel" panose="020B0503020204020204" pitchFamily="34" charset="0"/>
              </a:rPr>
              <a:t>souvent</a:t>
            </a:r>
            <a:r>
              <a:rPr lang="en-US" altLang="en-US" sz="2400" dirty="0" smtClean="0">
                <a:solidFill>
                  <a:srgbClr val="FF0000"/>
                </a:solidFill>
                <a:latin typeface="Corbel" panose="020B0503020204020204" pitchFamily="34" charset="0"/>
              </a:rPr>
              <a:t> que </a:t>
            </a:r>
            <a:r>
              <a:rPr lang="en-US" altLang="en-US" sz="2400" dirty="0" err="1" smtClean="0">
                <a:latin typeface="Corbel" panose="020B0503020204020204" pitchFamily="34" charset="0"/>
              </a:rPr>
              <a:t>lui</a:t>
            </a:r>
            <a:r>
              <a:rPr lang="en-US" altLang="en-US" sz="2400" dirty="0" smtClean="0">
                <a:latin typeface="Corbel" panose="020B0503020204020204" pitchFamily="34" charset="0"/>
              </a:rPr>
              <a:t>.</a:t>
            </a:r>
            <a:endParaRPr lang="en-US" altLang="en-US" sz="2400" dirty="0">
              <a:latin typeface="Corbel" panose="020B0503020204020204" pitchFamily="34" charset="0"/>
            </a:endParaRPr>
          </a:p>
        </p:txBody>
      </p:sp>
      <p:sp>
        <p:nvSpPr>
          <p:cNvPr id="14" name="Text Box 34"/>
          <p:cNvSpPr txBox="1">
            <a:spLocks noChangeArrowheads="1"/>
          </p:cNvSpPr>
          <p:nvPr/>
        </p:nvSpPr>
        <p:spPr bwMode="auto">
          <a:xfrm>
            <a:off x="1524000" y="5031938"/>
            <a:ext cx="351998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 smtClean="0">
                <a:latin typeface="Corbel" panose="020B0503020204020204" pitchFamily="34" charset="0"/>
              </a:rPr>
              <a:t>Nina </a:t>
            </a:r>
            <a:r>
              <a:rPr lang="en-US" altLang="en-US" sz="2400" dirty="0" err="1" smtClean="0">
                <a:latin typeface="Corbel" panose="020B0503020204020204" pitchFamily="34" charset="0"/>
              </a:rPr>
              <a:t>est</a:t>
            </a:r>
            <a:r>
              <a:rPr lang="en-US" altLang="en-US" sz="2400" dirty="0">
                <a:latin typeface="Corbel" panose="020B0503020204020204" pitchFamily="34" charset="0"/>
              </a:rPr>
              <a:t> </a:t>
            </a:r>
            <a:r>
              <a:rPr lang="en-US" altLang="en-US" sz="2400" dirty="0" err="1" smtClean="0">
                <a:latin typeface="Corbel" panose="020B0503020204020204" pitchFamily="34" charset="0"/>
              </a:rPr>
              <a:t>aussi</a:t>
            </a:r>
            <a:r>
              <a:rPr lang="en-US" altLang="en-US" sz="2400" dirty="0" smtClean="0">
                <a:solidFill>
                  <a:srgbClr val="0000FF"/>
                </a:solidFill>
                <a:latin typeface="Corbel" panose="020B0503020204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Corbel" panose="020B0503020204020204" pitchFamily="34" charset="0"/>
              </a:rPr>
              <a:t>intelligente</a:t>
            </a:r>
            <a:r>
              <a:rPr lang="en-US" altLang="en-US" sz="2400" dirty="0" smtClean="0">
                <a:solidFill>
                  <a:srgbClr val="0000FF"/>
                </a:solidFill>
                <a:latin typeface="Corbel" panose="020B0503020204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Corbel" panose="020B0503020204020204" pitchFamily="34" charset="0"/>
              </a:rPr>
              <a:t>qu’</a:t>
            </a:r>
            <a:r>
              <a:rPr lang="en-US" altLang="en-US" sz="2400" dirty="0" err="1" smtClean="0">
                <a:solidFill>
                  <a:schemeClr val="tx1"/>
                </a:solidFill>
                <a:latin typeface="Corbel" panose="020B0503020204020204" pitchFamily="34" charset="0"/>
              </a:rPr>
              <a:t>Anne</a:t>
            </a:r>
            <a:r>
              <a:rPr lang="en-US" altLang="en-US" sz="2400" dirty="0" smtClean="0">
                <a:latin typeface="Corbel" panose="020B0503020204020204" pitchFamily="34" charset="0"/>
              </a:rPr>
              <a:t>.</a:t>
            </a:r>
            <a:endParaRPr lang="en-US" altLang="en-US" sz="2400" dirty="0">
              <a:latin typeface="Corbel" panose="020B0503020204020204" pitchFamily="34" charset="0"/>
            </a:endParaRPr>
          </a:p>
        </p:txBody>
      </p:sp>
      <p:sp>
        <p:nvSpPr>
          <p:cNvPr id="15" name="Text Box 34"/>
          <p:cNvSpPr txBox="1">
            <a:spLocks noChangeArrowheads="1"/>
          </p:cNvSpPr>
          <p:nvPr/>
        </p:nvSpPr>
        <p:spPr bwMode="auto">
          <a:xfrm>
            <a:off x="5272585" y="5036403"/>
            <a:ext cx="364281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 smtClean="0">
                <a:latin typeface="Corbel" panose="020B0503020204020204" pitchFamily="34" charset="0"/>
              </a:rPr>
              <a:t>Elle </a:t>
            </a:r>
            <a:r>
              <a:rPr lang="en-US" altLang="en-US" sz="2400" dirty="0" err="1" smtClean="0">
                <a:latin typeface="Corbel" panose="020B0503020204020204" pitchFamily="34" charset="0"/>
              </a:rPr>
              <a:t>joue</a:t>
            </a:r>
            <a:r>
              <a:rPr lang="en-US" altLang="en-US" sz="2400" dirty="0" smtClean="0">
                <a:latin typeface="Corbel" panose="020B0503020204020204" pitchFamily="34" charset="0"/>
              </a:rPr>
              <a:t> au golf </a:t>
            </a:r>
            <a:r>
              <a:rPr lang="en-US" altLang="en-US" sz="2400" dirty="0" err="1" smtClean="0">
                <a:solidFill>
                  <a:srgbClr val="FF0000"/>
                </a:solidFill>
                <a:latin typeface="Corbel" panose="020B0503020204020204" pitchFamily="34" charset="0"/>
              </a:rPr>
              <a:t>aussi</a:t>
            </a:r>
            <a:r>
              <a:rPr lang="en-US" altLang="en-US" sz="2400" dirty="0" smtClean="0">
                <a:solidFill>
                  <a:srgbClr val="FF0000"/>
                </a:solidFill>
                <a:latin typeface="Corbel" panose="020B0503020204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Corbel" panose="020B0503020204020204" pitchFamily="34" charset="0"/>
              </a:rPr>
              <a:t>bien</a:t>
            </a:r>
            <a:r>
              <a:rPr lang="en-US" altLang="en-US" sz="2400" dirty="0" smtClean="0">
                <a:solidFill>
                  <a:srgbClr val="FF0000"/>
                </a:solidFill>
                <a:latin typeface="Corbel" panose="020B0503020204020204" pitchFamily="34" charset="0"/>
              </a:rPr>
              <a:t> que </a:t>
            </a:r>
            <a:r>
              <a:rPr lang="en-US" altLang="en-US" sz="2400" dirty="0" err="1" smtClean="0">
                <a:latin typeface="Corbel" panose="020B0503020204020204" pitchFamily="34" charset="0"/>
              </a:rPr>
              <a:t>elle</a:t>
            </a:r>
            <a:r>
              <a:rPr lang="en-US" altLang="en-US" sz="2400" dirty="0" smtClean="0">
                <a:latin typeface="Corbel" panose="020B0503020204020204" pitchFamily="34" charset="0"/>
              </a:rPr>
              <a:t>.</a:t>
            </a:r>
            <a:endParaRPr lang="en-US" altLang="en-US" sz="24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49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Echo">
  <a:themeElements>
    <a:clrScheme name="Echo 10">
      <a:dk1>
        <a:srgbClr val="000000"/>
      </a:dk1>
      <a:lt1>
        <a:srgbClr val="FFFFFF"/>
      </a:lt1>
      <a:dk2>
        <a:srgbClr val="000000"/>
      </a:dk2>
      <a:lt2>
        <a:srgbClr val="666699"/>
      </a:lt2>
      <a:accent1>
        <a:srgbClr val="666699"/>
      </a:accent1>
      <a:accent2>
        <a:srgbClr val="9999FF"/>
      </a:accent2>
      <a:accent3>
        <a:srgbClr val="FFFFFF"/>
      </a:accent3>
      <a:accent4>
        <a:srgbClr val="000000"/>
      </a:accent4>
      <a:accent5>
        <a:srgbClr val="B8B8CA"/>
      </a:accent5>
      <a:accent6>
        <a:srgbClr val="8A8AE7"/>
      </a:accent6>
      <a:hlink>
        <a:srgbClr val="3366FF"/>
      </a:hlink>
      <a:folHlink>
        <a:srgbClr val="808080"/>
      </a:folHlink>
    </a:clrScheme>
    <a:fontScheme name="Ech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Ech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Sketchbook.thmx</Template>
  <TotalTime>8256</TotalTime>
  <Words>975</Words>
  <Application>Microsoft Office PowerPoint</Application>
  <PresentationFormat>On-screen Show (4:3)</PresentationFormat>
  <Paragraphs>224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ＭＳ Ｐゴシック</vt:lpstr>
      <vt:lpstr>ＭＳ Ｐゴシック</vt:lpstr>
      <vt:lpstr>Arial</vt:lpstr>
      <vt:lpstr>AYT Cursive Hand</vt:lpstr>
      <vt:lpstr>Calibri</vt:lpstr>
      <vt:lpstr>Comic Sans MS</vt:lpstr>
      <vt:lpstr>Corbel</vt:lpstr>
      <vt:lpstr>Cursive standard</vt:lpstr>
      <vt:lpstr>Times New Roman</vt:lpstr>
      <vt:lpstr>Wingdings</vt:lpstr>
      <vt:lpstr>Echo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FCBOE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Rozei, Katherine</dc:creator>
  <cp:lastModifiedBy>Rozei, Katherine</cp:lastModifiedBy>
  <cp:revision>195</cp:revision>
  <dcterms:created xsi:type="dcterms:W3CDTF">2006-10-11T19:03:17Z</dcterms:created>
  <dcterms:modified xsi:type="dcterms:W3CDTF">2017-11-27T15:31:12Z</dcterms:modified>
</cp:coreProperties>
</file>