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6" r:id="rId2"/>
    <p:sldId id="271" r:id="rId3"/>
    <p:sldId id="270" r:id="rId4"/>
    <p:sldId id="264" r:id="rId5"/>
    <p:sldId id="265" r:id="rId6"/>
    <p:sldId id="266" r:id="rId7"/>
    <p:sldId id="267" r:id="rId8"/>
    <p:sldId id="268" r:id="rId9"/>
    <p:sldId id="273" r:id="rId10"/>
    <p:sldId id="269" r:id="rId11"/>
    <p:sldId id="275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72" r:id="rId21"/>
    <p:sldId id="26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5" autoAdjust="0"/>
  </p:normalViewPr>
  <p:slideViewPr>
    <p:cSldViewPr>
      <p:cViewPr varScale="1">
        <p:scale>
          <a:sx n="62" d="100"/>
          <a:sy n="62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3776CB2-8CD2-4F74-9EEF-028813D493C1}" type="datetimeFigureOut">
              <a:rPr lang="en-US"/>
              <a:pPr>
                <a:defRPr/>
              </a:pPr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FB2168-DDBD-4041-A967-4134DF6FE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22600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954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3056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FB2168-DDBD-4041-A967-4134DF6FEBA8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5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FEB64-68E3-427B-9428-D8C44EFEB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14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FEDFB-85B2-4D51-A893-A55D6FF95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87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92E80-3100-43BF-B76E-5FE4EBCC7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68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2D86F-141C-4191-BCAF-AF978ECA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060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4FD5F-06C0-46ED-B132-9DD61A8D1B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7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8C58-1C66-43A6-8E6E-EEBD32D91E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663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AE64-2A4C-4FC5-9AD9-33DF2C778E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14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8B5CF-FB28-4FF8-B621-C83BC13089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62DEA-9AC0-47CA-A10B-312625248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2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BE839-9CA4-428D-A014-CEFE637B6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94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16BFF-DA2A-444F-B4ED-8B543ACD4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59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7FC29-F04E-4DD4-8F17-FB3FFB652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6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6C807AE-54F7-486F-9218-9EDF598B6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3200" b="1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3200" b="1" dirty="0">
                <a:solidFill>
                  <a:srgbClr val="FF0000"/>
                </a:solidFill>
                <a:latin typeface="Corbel" pitchFamily="34" charset="0"/>
              </a:rPr>
              <a:t> vs. </a:t>
            </a:r>
            <a:r>
              <a:rPr lang="en-US" sz="3200" b="1" dirty="0" err="1">
                <a:solidFill>
                  <a:srgbClr val="FF0000"/>
                </a:solidFill>
                <a:latin typeface="Corbel" pitchFamily="34" charset="0"/>
              </a:rPr>
              <a:t>Imparfait</a:t>
            </a:r>
            <a:endParaRPr 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76400" y="1828800"/>
            <a:ext cx="7315199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Both are PAST tenses, BUT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have distinctive uses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are NOT interchangeable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The choice of which to use depends on the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Context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Point of view of the speaker</a:t>
            </a:r>
          </a:p>
        </p:txBody>
      </p:sp>
      <p:pic>
        <p:nvPicPr>
          <p:cNvPr id="1026" name="Picture 2" descr="Image result for passe compose vs imparf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09" y="4724400"/>
            <a:ext cx="2639291" cy="186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Either the </a:t>
            </a:r>
            <a:r>
              <a:rPr lang="en-US" sz="2400" i="1" dirty="0">
                <a:latin typeface="Corbel" pitchFamily="34" charset="0"/>
              </a:rPr>
              <a:t>PC</a:t>
            </a:r>
            <a:r>
              <a:rPr lang="en-US" sz="2400" dirty="0">
                <a:latin typeface="Corbel" pitchFamily="34" charset="0"/>
              </a:rPr>
              <a:t> or the </a:t>
            </a:r>
            <a:r>
              <a:rPr lang="en-US" sz="2400" i="1" dirty="0" err="1">
                <a:latin typeface="Corbel" pitchFamily="34" charset="0"/>
              </a:rPr>
              <a:t>imparfait</a:t>
            </a:r>
            <a:r>
              <a:rPr lang="en-US" sz="2400" i="1" dirty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can follow QUAND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261660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Mon </a:t>
            </a:r>
            <a:r>
              <a:rPr lang="en-US" sz="2400" dirty="0" err="1">
                <a:latin typeface="Corbel" pitchFamily="34" charset="0"/>
              </a:rPr>
              <a:t>ami</a:t>
            </a:r>
            <a:r>
              <a:rPr lang="en-US" sz="2400" dirty="0">
                <a:latin typeface="Corbel" pitchFamily="34" charset="0"/>
              </a:rPr>
              <a:t>  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est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arrivé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err="1"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nous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répétions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 err="1">
                <a:latin typeface="Corbel" pitchFamily="34" charset="0"/>
              </a:rPr>
              <a:t>dans</a:t>
            </a:r>
            <a:r>
              <a:rPr lang="en-US" sz="2400" dirty="0">
                <a:latin typeface="Corbel" pitchFamily="34" charset="0"/>
              </a:rPr>
              <a:t>  le sous-sol.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61245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My friend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arrived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>
                <a:latin typeface="Corbel" panose="020B0503020204020204" pitchFamily="34" charset="0"/>
              </a:rPr>
              <a:t>when we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were practicing </a:t>
            </a:r>
            <a:r>
              <a:rPr lang="en-US" sz="2400" i="1" dirty="0">
                <a:latin typeface="Corbel" panose="020B0503020204020204" pitchFamily="34" charset="0"/>
              </a:rPr>
              <a:t>in the basement.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981200" y="2612142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667000" y="3278779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620982" y="380154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the interrupting action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953000" y="2612142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5290" y="3801547"/>
            <a:ext cx="2694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what I was already doing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5659582" y="3243561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3944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Either the </a:t>
            </a:r>
            <a:r>
              <a:rPr lang="en-US" sz="2400" i="1" dirty="0">
                <a:latin typeface="Corbel" pitchFamily="34" charset="0"/>
              </a:rPr>
              <a:t>PC</a:t>
            </a:r>
            <a:r>
              <a:rPr lang="en-US" sz="2400" dirty="0">
                <a:latin typeface="Corbel" pitchFamily="34" charset="0"/>
              </a:rPr>
              <a:t> or the </a:t>
            </a:r>
            <a:r>
              <a:rPr lang="en-US" sz="2400" i="1" dirty="0" err="1">
                <a:latin typeface="Corbel" pitchFamily="34" charset="0"/>
              </a:rPr>
              <a:t>imparfait</a:t>
            </a:r>
            <a:r>
              <a:rPr lang="en-US" sz="2400" i="1" dirty="0"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can follow QUAND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    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261660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J’  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pris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err="1">
                <a:latin typeface="Corbel" pitchFamily="34" charset="0"/>
              </a:rPr>
              <a:t>cette</a:t>
            </a:r>
            <a:r>
              <a:rPr lang="en-US" sz="2400" dirty="0">
                <a:latin typeface="Corbel" pitchFamily="34" charset="0"/>
              </a:rPr>
              <a:t> photo </a:t>
            </a:r>
            <a:r>
              <a:rPr lang="en-US" sz="2400" dirty="0" err="1"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ils</a:t>
            </a:r>
            <a:r>
              <a:rPr lang="en-US" sz="2400" dirty="0">
                <a:latin typeface="Corbel" pitchFamily="34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faisaient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>
                <a:latin typeface="Corbel" pitchFamily="34" charset="0"/>
              </a:rPr>
              <a:t> de la voile.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466332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took </a:t>
            </a:r>
            <a:r>
              <a:rPr lang="en-US" sz="2400" i="1" dirty="0">
                <a:latin typeface="Corbel" panose="020B0503020204020204" pitchFamily="34" charset="0"/>
              </a:rPr>
              <a:t>this picture when they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were sailing</a:t>
            </a:r>
            <a:r>
              <a:rPr lang="en-US" sz="2400" i="1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112817" y="2575811"/>
            <a:ext cx="935183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2570018" y="3278779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524000" y="3801547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the interrupting action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867400" y="2612142"/>
            <a:ext cx="12954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86400" y="380154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what they were already doing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525492" y="3243561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133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5945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was </a:t>
            </a:r>
            <a:r>
              <a:rPr lang="en-US" sz="2400" i="1" dirty="0">
                <a:latin typeface="Corbel" panose="020B0503020204020204" pitchFamily="34" charset="0"/>
              </a:rPr>
              <a:t>hungry so I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ate </a:t>
            </a:r>
            <a:r>
              <a:rPr lang="en-US" sz="2400" i="1" dirty="0">
                <a:latin typeface="Corbel" panose="020B0503020204020204" pitchFamily="34" charset="0"/>
              </a:rPr>
              <a:t>a sandwich.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34836" y="3234069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J’ 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>
                <a:latin typeface="Corbel" pitchFamily="34" charset="0"/>
              </a:rPr>
              <a:t>    </a:t>
            </a:r>
            <a:r>
              <a:rPr lang="en-US" sz="2400" dirty="0" err="1">
                <a:latin typeface="Corbel" pitchFamily="34" charset="0"/>
              </a:rPr>
              <a:t>faim</a:t>
            </a:r>
            <a:r>
              <a:rPr lang="en-US" sz="2400" dirty="0">
                <a:latin typeface="Corbel" pitchFamily="34" charset="0"/>
              </a:rPr>
              <a:t>, </a:t>
            </a:r>
            <a:r>
              <a:rPr lang="en-US" sz="2400" dirty="0" err="1">
                <a:latin typeface="Corbel" pitchFamily="34" charset="0"/>
              </a:rPr>
              <a:t>alors</a:t>
            </a:r>
            <a:r>
              <a:rPr lang="en-US" sz="2400" dirty="0">
                <a:latin typeface="Corbel" pitchFamily="34" charset="0"/>
              </a:rPr>
              <a:t> j’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mangé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>
                <a:latin typeface="Corbel" pitchFamily="34" charset="0"/>
              </a:rPr>
              <a:t>un sandwich.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3206844"/>
            <a:ext cx="914400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4384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52600" y="4541299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because of this…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530435" y="3200400"/>
            <a:ext cx="1336965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2578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530435" y="4569008"/>
            <a:ext cx="171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I did this action</a:t>
            </a:r>
          </a:p>
        </p:txBody>
      </p:sp>
    </p:spTree>
    <p:extLst>
      <p:ext uri="{BB962C8B-B14F-4D97-AF65-F5344CB8AC3E}">
        <p14:creationId xmlns:p14="http://schemas.microsoft.com/office/powerpoint/2010/main" val="360535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5945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swept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>
                <a:latin typeface="Corbel" panose="020B0503020204020204" pitchFamily="34" charset="0"/>
              </a:rPr>
              <a:t>the house because  it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was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400" i="1" dirty="0">
                <a:latin typeface="Corbel" panose="020B0503020204020204" pitchFamily="34" charset="0"/>
              </a:rPr>
              <a:t>a dirty.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34836" y="3234069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J’ 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balayé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>
                <a:latin typeface="Corbel" pitchFamily="34" charset="0"/>
              </a:rPr>
              <a:t>la </a:t>
            </a:r>
            <a:r>
              <a:rPr lang="en-US" sz="2400" dirty="0" err="1">
                <a:latin typeface="Corbel" pitchFamily="34" charset="0"/>
              </a:rPr>
              <a:t>masion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parce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qu’elle</a:t>
            </a:r>
            <a:r>
              <a:rPr lang="en-US" sz="2400" dirty="0">
                <a:latin typeface="Corbel" pitchFamily="34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>
                <a:latin typeface="Corbel" pitchFamily="34" charset="0"/>
              </a:rPr>
              <a:t> sale.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81200" y="3206844"/>
            <a:ext cx="1371600" cy="631419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660073" y="3966204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86000" y="454510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I did this </a:t>
            </a:r>
            <a:endParaRPr lang="en-US" i="1" dirty="0">
              <a:latin typeface="Corbel" panose="020B050302020402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324600" y="3170513"/>
            <a:ext cx="7620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781800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715001" y="4569008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because this was already true</a:t>
            </a:r>
          </a:p>
        </p:txBody>
      </p:sp>
    </p:spTree>
    <p:extLst>
      <p:ext uri="{BB962C8B-B14F-4D97-AF65-F5344CB8AC3E}">
        <p14:creationId xmlns:p14="http://schemas.microsoft.com/office/powerpoint/2010/main" val="12889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express CAUSE and EFFECT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24000"/>
            <a:ext cx="7239000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Sometimes the use of both in the same sentence can express CAUSE and EFFECT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52600" y="5365951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Marie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needed </a:t>
            </a:r>
            <a:r>
              <a:rPr lang="en-US" sz="2400" i="1" dirty="0">
                <a:latin typeface="Corbel" panose="020B0503020204020204" pitchFamily="34" charset="0"/>
              </a:rPr>
              <a:t>a pen so she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looked </a:t>
            </a:r>
            <a:r>
              <a:rPr lang="en-US" sz="2400" i="1" dirty="0">
                <a:latin typeface="Corbel" panose="020B0503020204020204" pitchFamily="34" charset="0"/>
              </a:rPr>
              <a:t>in her bag.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81000" y="3234069"/>
            <a:ext cx="8492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Marie 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avait</a:t>
            </a:r>
            <a:r>
              <a:rPr lang="en-US" sz="2400" dirty="0">
                <a:latin typeface="Corbel" pitchFamily="34" charset="0"/>
              </a:rPr>
              <a:t>   </a:t>
            </a:r>
            <a:r>
              <a:rPr lang="en-US" sz="2400" dirty="0" err="1">
                <a:latin typeface="Corbel" pitchFamily="34" charset="0"/>
              </a:rPr>
              <a:t>besoin</a:t>
            </a:r>
            <a:r>
              <a:rPr lang="en-US" sz="2400" dirty="0">
                <a:latin typeface="Corbel" pitchFamily="34" charset="0"/>
              </a:rPr>
              <a:t> d’un </a:t>
            </a:r>
            <a:r>
              <a:rPr lang="en-US" sz="2400" dirty="0" err="1">
                <a:latin typeface="Corbel" pitchFamily="34" charset="0"/>
              </a:rPr>
              <a:t>stylo</a:t>
            </a:r>
            <a:r>
              <a:rPr lang="en-US" sz="2400" dirty="0">
                <a:latin typeface="Corbel" pitchFamily="34" charset="0"/>
              </a:rPr>
              <a:t>, </a:t>
            </a:r>
            <a:r>
              <a:rPr lang="en-US" sz="2400" dirty="0" err="1">
                <a:latin typeface="Corbel" pitchFamily="34" charset="0"/>
              </a:rPr>
              <a:t>alors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elle</a:t>
            </a:r>
            <a:r>
              <a:rPr lang="en-US" sz="2400" dirty="0">
                <a:latin typeface="Corbel" pitchFamily="34" charset="0"/>
              </a:rPr>
              <a:t> 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cherché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  </a:t>
            </a:r>
            <a:r>
              <a:rPr lang="en-US" sz="2400" dirty="0" err="1">
                <a:latin typeface="Corbel" pitchFamily="34" charset="0"/>
              </a:rPr>
              <a:t>dans</a:t>
            </a:r>
            <a:r>
              <a:rPr lang="en-US" sz="2400" dirty="0">
                <a:latin typeface="Corbel" pitchFamily="34" charset="0"/>
              </a:rPr>
              <a:t> son sac.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281545" y="3232149"/>
            <a:ext cx="775855" cy="631419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627909" y="396240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066800" y="456900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because of this…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562600" y="3218450"/>
            <a:ext cx="14478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289965" y="3991540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562600" y="459814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she did this action</a:t>
            </a:r>
          </a:p>
        </p:txBody>
      </p:sp>
    </p:spTree>
    <p:extLst>
      <p:ext uri="{BB962C8B-B14F-4D97-AF65-F5344CB8AC3E}">
        <p14:creationId xmlns:p14="http://schemas.microsoft.com/office/powerpoint/2010/main" val="26789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" grpId="0" animBg="1"/>
      <p:bldP spid="9" grpId="0"/>
      <p:bldP spid="11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066800"/>
            <a:ext cx="65601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AVOIR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45127" y="293467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sommeil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15000" y="293467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sommeil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143000" y="3424535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got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sleepy.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2873" y="3422556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was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sleepy. 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865909" y="4072752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un </a:t>
            </a:r>
            <a:r>
              <a:rPr lang="en-US" sz="2400" dirty="0" err="1">
                <a:latin typeface="Corbel" pitchFamily="34" charset="0"/>
              </a:rPr>
              <a:t>chien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721927" y="4072752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>
                <a:latin typeface="Corbel" pitchFamily="34" charset="0"/>
              </a:rPr>
              <a:t> un </a:t>
            </a:r>
            <a:r>
              <a:rPr lang="en-US" sz="2400" dirty="0" err="1">
                <a:latin typeface="Corbel" pitchFamily="34" charset="0"/>
              </a:rPr>
              <a:t>chien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87582" y="4468848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got </a:t>
            </a:r>
            <a:r>
              <a:rPr lang="en-US" sz="2400" i="1" dirty="0">
                <a:latin typeface="Corbel" pitchFamily="34" charset="0"/>
              </a:rPr>
              <a:t>a dog.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172200" y="4466869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had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a dog.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35182" y="519770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soif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98127" y="519770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soif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156854" y="5593803"/>
            <a:ext cx="29579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got / became </a:t>
            </a:r>
            <a:r>
              <a:rPr lang="en-US" sz="2400" i="1" dirty="0">
                <a:latin typeface="Corbel" pitchFamily="34" charset="0"/>
              </a:rPr>
              <a:t>thirsty.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019800" y="5591824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was</a:t>
            </a:r>
            <a:r>
              <a:rPr lang="en-US" sz="2400" b="1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thirsty.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33400" y="2319394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“got, received, became”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715000" y="2319394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“had, was/were”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33400" y="2236859"/>
            <a:ext cx="33528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340927" y="2218324"/>
            <a:ext cx="2895600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8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1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546764" y="1384614"/>
            <a:ext cx="2667000" cy="7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CONNAÎTRE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96636" y="2921581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Je </a:t>
            </a:r>
            <a:r>
              <a:rPr lang="en-US" sz="2400" dirty="0" err="1">
                <a:latin typeface="Corbel" pitchFamily="34" charset="0"/>
              </a:rPr>
              <a:t>l’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connu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hier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105400" y="2934678"/>
            <a:ext cx="4038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Je ne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connaissais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 pas Lyon.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met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him yesterday.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181600" y="3422556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wasn’t familiar with </a:t>
            </a:r>
            <a:r>
              <a:rPr lang="en-US" sz="2400" i="1" dirty="0">
                <a:latin typeface="Corbel" pitchFamily="34" charset="0"/>
              </a:rPr>
              <a:t>Lyon.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85800" y="5334000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su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son </a:t>
            </a:r>
            <a:r>
              <a:rPr lang="en-US" sz="2400" dirty="0" err="1">
                <a:latin typeface="Corbel" pitchFamily="34" charset="0"/>
              </a:rPr>
              <a:t>prénom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15000" y="5334000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savais</a:t>
            </a:r>
            <a:r>
              <a:rPr lang="en-US" sz="2400" dirty="0">
                <a:latin typeface="Corbel" pitchFamily="34" charset="0"/>
              </a:rPr>
              <a:t> son </a:t>
            </a:r>
            <a:r>
              <a:rPr lang="en-US" sz="2400" dirty="0" err="1">
                <a:latin typeface="Corbel" pitchFamily="34" charset="0"/>
              </a:rPr>
              <a:t>prénom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651164" y="5825152"/>
            <a:ext cx="4073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found out / learned </a:t>
            </a:r>
            <a:r>
              <a:rPr lang="en-US" sz="2400" i="1" dirty="0">
                <a:latin typeface="Corbel" pitchFamily="34" charset="0"/>
              </a:rPr>
              <a:t>his name.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999018" y="5728117"/>
            <a:ext cx="2438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knew</a:t>
            </a:r>
            <a:r>
              <a:rPr lang="en-US" sz="2400" b="1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his name.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“met, got to know”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257800" y="2319394"/>
            <a:ext cx="342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“knew, was familiar with”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4038600"/>
            <a:ext cx="2667000" cy="75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SAVOIR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“found out, learned”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438900" y="4846122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“knew”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0" y="2236859"/>
            <a:ext cx="3096491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81600" y="2218324"/>
            <a:ext cx="35051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3096491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213765" y="4680424"/>
            <a:ext cx="1482436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6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384614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ÊTRE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3455" y="3016596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été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malade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999018" y="297027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malade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096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got/became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sick.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341918" y="3434672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was </a:t>
            </a:r>
            <a:r>
              <a:rPr lang="en-US" sz="2400" i="1" dirty="0">
                <a:latin typeface="Corbel" pitchFamily="34" charset="0"/>
              </a:rPr>
              <a:t>sick.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55964" y="5524183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pu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le </a:t>
            </a:r>
            <a:r>
              <a:rPr lang="en-US" sz="2400" dirty="0" err="1">
                <a:latin typeface="Corbel" pitchFamily="34" charset="0"/>
              </a:rPr>
              <a:t>voir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019801" y="5545018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pouvais</a:t>
            </a:r>
            <a:r>
              <a:rPr lang="en-US" sz="2400" dirty="0">
                <a:latin typeface="Corbel" pitchFamily="34" charset="0"/>
              </a:rPr>
              <a:t> le </a:t>
            </a:r>
            <a:r>
              <a:rPr lang="en-US" sz="2400" dirty="0" err="1">
                <a:latin typeface="Corbel" pitchFamily="34" charset="0"/>
              </a:rPr>
              <a:t>voir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33400" y="6015335"/>
            <a:ext cx="411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was able (and did) </a:t>
            </a:r>
            <a:r>
              <a:rPr lang="en-US" sz="2400" i="1" dirty="0">
                <a:latin typeface="Corbel" pitchFamily="34" charset="0"/>
              </a:rPr>
              <a:t>see him.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6248400" y="6019800"/>
            <a:ext cx="335280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could</a:t>
            </a:r>
            <a:r>
              <a:rPr lang="en-US" sz="2400" b="1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i="1" dirty="0">
                <a:latin typeface="Corbel" pitchFamily="34" charset="0"/>
              </a:rPr>
              <a:t>see him. </a:t>
            </a:r>
          </a:p>
          <a:p>
            <a:pPr>
              <a:spcBef>
                <a:spcPts val="600"/>
              </a:spcBef>
              <a:defRPr/>
            </a:pPr>
            <a:r>
              <a:rPr lang="en-US" sz="1600" i="1" dirty="0">
                <a:latin typeface="Corbel" pitchFamily="34" charset="0"/>
              </a:rPr>
              <a:t>(whether or not I actually did.)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228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“got, became”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134100" y="233195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“was, were”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3664803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POUVOIR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“was able (actually did)”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867401" y="4846122"/>
            <a:ext cx="2971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“was able (in theory)”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1" y="2236859"/>
            <a:ext cx="23622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19" y="2218324"/>
            <a:ext cx="1963882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32766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4680424"/>
            <a:ext cx="28193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6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change meaning depending on the tense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371600" y="1384614"/>
            <a:ext cx="640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VOULOIR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3455" y="3016596"/>
            <a:ext cx="270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voulu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voyager.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999018" y="2970270"/>
            <a:ext cx="2992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voulais</a:t>
            </a:r>
            <a:r>
              <a:rPr lang="en-US" sz="2400" dirty="0">
                <a:latin typeface="Corbel" pitchFamily="34" charset="0"/>
              </a:rPr>
              <a:t> voyager.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5800" y="34245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decided </a:t>
            </a:r>
            <a:r>
              <a:rPr lang="en-US" sz="2400" i="1" dirty="0">
                <a:latin typeface="Corbel" pitchFamily="34" charset="0"/>
              </a:rPr>
              <a:t>to travel.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6019801" y="3434672"/>
            <a:ext cx="25145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wanted </a:t>
            </a:r>
            <a:r>
              <a:rPr lang="en-US" sz="2400" i="1" dirty="0">
                <a:latin typeface="Corbel" pitchFamily="34" charset="0"/>
              </a:rPr>
              <a:t>to travel. 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955964" y="5524183"/>
            <a:ext cx="2944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as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dû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savoir!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019801" y="5545018"/>
            <a:ext cx="31241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Tu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devais</a:t>
            </a:r>
            <a:r>
              <a:rPr lang="en-US" sz="2400" dirty="0">
                <a:latin typeface="Corbel" pitchFamily="34" charset="0"/>
              </a:rPr>
              <a:t> savoir.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33400" y="6015335"/>
            <a:ext cx="35398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You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must have </a:t>
            </a:r>
            <a:r>
              <a:rPr lang="en-US" sz="2400" i="1" dirty="0">
                <a:latin typeface="Corbel" pitchFamily="34" charset="0"/>
              </a:rPr>
              <a:t>known!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498523" y="6038297"/>
            <a:ext cx="40143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You </a:t>
            </a:r>
            <a:r>
              <a:rPr lang="en-US" sz="2400" i="1" dirty="0">
                <a:solidFill>
                  <a:srgbClr val="0000FF"/>
                </a:solidFill>
                <a:latin typeface="Corbel" pitchFamily="34" charset="0"/>
              </a:rPr>
              <a:t>were supposed </a:t>
            </a:r>
            <a:r>
              <a:rPr lang="en-US" sz="2400" i="1" dirty="0">
                <a:latin typeface="Corbel" pitchFamily="34" charset="0"/>
              </a:rPr>
              <a:t>to know.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685800" y="2319394"/>
            <a:ext cx="289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“decided to, tried to”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324600" y="2331957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“wanted”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276600" y="3664803"/>
            <a:ext cx="2667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3200" dirty="0">
                <a:latin typeface="Corbel" pitchFamily="34" charset="0"/>
              </a:rPr>
              <a:t>DEVOIR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609600" y="4872335"/>
            <a:ext cx="3352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“had to, must have”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019802" y="4846122"/>
            <a:ext cx="29717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“was supposed to”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533400" y="2236859"/>
            <a:ext cx="3124199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999019" y="2218324"/>
            <a:ext cx="1963882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33400" y="4698959"/>
            <a:ext cx="2743200" cy="667750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4680424"/>
            <a:ext cx="2819399" cy="667750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7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4" grpId="0" animBg="1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Verbs that tend to be in the IMPARFAIT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676400" y="1242535"/>
            <a:ext cx="7315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en-US" sz="2000" dirty="0">
                <a:latin typeface="Corbel" pitchFamily="34" charset="0"/>
              </a:rPr>
              <a:t>French verbs that describe BACKGROUND information such as SITUATIONS, STATES of BEING, or MENTAL STATES are most commonly in the </a:t>
            </a:r>
            <a:r>
              <a:rPr lang="en-US" sz="2000" dirty="0" err="1">
                <a:latin typeface="Corbel" pitchFamily="34" charset="0"/>
              </a:rPr>
              <a:t>imparfait</a:t>
            </a:r>
            <a:endParaRPr lang="en-US" sz="2000" dirty="0">
              <a:latin typeface="Corbel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447800" y="2330876"/>
            <a:ext cx="1219200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aimer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avoir</a:t>
            </a:r>
            <a:endParaRPr lang="en-US" sz="2400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croire</a:t>
            </a:r>
            <a:endParaRPr lang="en-US" sz="2400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espérer</a:t>
            </a:r>
            <a:endParaRPr lang="en-US" sz="2400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être</a:t>
            </a:r>
            <a:endParaRPr lang="en-US" sz="2400" dirty="0">
              <a:solidFill>
                <a:srgbClr val="0000FF"/>
              </a:solidFill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faire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penser</a:t>
            </a:r>
            <a:endParaRPr 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2667000" y="2514600"/>
            <a:ext cx="2819400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J’avais</a:t>
            </a:r>
            <a:r>
              <a:rPr lang="en-US" sz="2400" dirty="0">
                <a:latin typeface="Corbel" pitchFamily="34" charset="0"/>
              </a:rPr>
              <a:t> la grippe.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Il </a:t>
            </a:r>
            <a:r>
              <a:rPr lang="en-US" sz="2400" dirty="0" err="1">
                <a:latin typeface="Corbel" pitchFamily="34" charset="0"/>
              </a:rPr>
              <a:t>faisait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froid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867400" y="2286000"/>
            <a:ext cx="2819400" cy="380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J’ai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eu</a:t>
            </a:r>
            <a:r>
              <a:rPr lang="en-US" sz="2400" dirty="0">
                <a:latin typeface="Corbel" pitchFamily="34" charset="0"/>
              </a:rPr>
              <a:t> la grippe.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Il a fait </a:t>
            </a:r>
            <a:r>
              <a:rPr lang="en-US" sz="2400" dirty="0" err="1">
                <a:latin typeface="Corbel" pitchFamily="34" charset="0"/>
              </a:rPr>
              <a:t>froid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hier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048000" y="35007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had </a:t>
            </a:r>
            <a:r>
              <a:rPr lang="en-US" sz="2400" i="1" dirty="0">
                <a:latin typeface="Corbel" pitchFamily="34" charset="0"/>
              </a:rPr>
              <a:t>the flu.</a:t>
            </a: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6248400" y="3500734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got </a:t>
            </a:r>
            <a:r>
              <a:rPr lang="en-US" sz="2400" i="1" dirty="0">
                <a:latin typeface="Corbel" pitchFamily="34" charset="0"/>
              </a:rPr>
              <a:t>the flu.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819400" y="5956621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It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was </a:t>
            </a:r>
            <a:r>
              <a:rPr lang="en-US" sz="2400" i="1" dirty="0">
                <a:latin typeface="Corbel" pitchFamily="34" charset="0"/>
              </a:rPr>
              <a:t>cold.</a:t>
            </a: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867400" y="5956620"/>
            <a:ext cx="358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i="1" dirty="0">
                <a:latin typeface="Corbel" pitchFamily="34" charset="0"/>
              </a:rPr>
              <a:t>I </a:t>
            </a:r>
            <a:r>
              <a:rPr lang="en-US" sz="2400" i="1" dirty="0">
                <a:solidFill>
                  <a:srgbClr val="FF0000"/>
                </a:solidFill>
                <a:latin typeface="Corbel" pitchFamily="34" charset="0"/>
              </a:rPr>
              <a:t>was </a:t>
            </a:r>
            <a:r>
              <a:rPr lang="en-US" sz="2400" i="1" dirty="0">
                <a:latin typeface="Corbel" pitchFamily="34" charset="0"/>
              </a:rPr>
              <a:t>cold out yesterday.</a:t>
            </a:r>
          </a:p>
        </p:txBody>
      </p:sp>
    </p:spTree>
    <p:extLst>
      <p:ext uri="{BB962C8B-B14F-4D97-AF65-F5344CB8AC3E}">
        <p14:creationId xmlns:p14="http://schemas.microsoft.com/office/powerpoint/2010/main" val="34466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Passé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Composé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 vs. </a:t>
            </a:r>
            <a:r>
              <a:rPr lang="en-US" sz="2400" b="1" dirty="0" err="1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Imparfait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1600201" y="1524000"/>
            <a:ext cx="7315199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Notice the difference in meanings: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“</a:t>
            </a:r>
            <a:r>
              <a:rPr lang="en-US" sz="2400" dirty="0" err="1">
                <a:latin typeface="Corbel" pitchFamily="34" charset="0"/>
              </a:rPr>
              <a:t>ed</a:t>
            </a:r>
            <a:r>
              <a:rPr lang="en-US" sz="2400" dirty="0">
                <a:latin typeface="Corbel" pitchFamily="34" charset="0"/>
              </a:rPr>
              <a:t>”, did ………… , has/have ……………..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loué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=  </a:t>
            </a:r>
            <a:r>
              <a:rPr lang="en-US" sz="2400" i="1" dirty="0">
                <a:latin typeface="Corbel" pitchFamily="34" charset="0"/>
              </a:rPr>
              <a:t>I rented , did rent, have rented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2400" i="1" dirty="0">
              <a:latin typeface="Corbe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Imparfait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Was ………</a:t>
            </a:r>
            <a:r>
              <a:rPr lang="en-US" sz="2400" dirty="0" err="1">
                <a:latin typeface="Corbel" pitchFamily="34" charset="0"/>
              </a:rPr>
              <a:t>ing</a:t>
            </a:r>
            <a:r>
              <a:rPr lang="en-US" sz="2400" dirty="0">
                <a:latin typeface="Corbel" pitchFamily="34" charset="0"/>
              </a:rPr>
              <a:t>, used to ……………..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orbel" pitchFamily="34" charset="0"/>
              </a:rPr>
              <a:t>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louais</a:t>
            </a:r>
            <a:r>
              <a:rPr lang="en-US" sz="2400" dirty="0">
                <a:latin typeface="Corbel" pitchFamily="34" charset="0"/>
              </a:rPr>
              <a:t> = </a:t>
            </a:r>
            <a:r>
              <a:rPr lang="en-US" sz="2400" i="1" dirty="0">
                <a:latin typeface="Corbel" pitchFamily="34" charset="0"/>
              </a:rPr>
              <a:t>I was renting, used to rent</a:t>
            </a:r>
          </a:p>
          <a:p>
            <a:pPr>
              <a:spcBef>
                <a:spcPts val="600"/>
              </a:spcBef>
              <a:defRPr/>
            </a:pPr>
            <a:endParaRPr lang="en-US" sz="24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7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562100" y="1414040"/>
            <a:ext cx="7239000" cy="58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Remember the acronym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0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2967335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3733800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F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9200" y="4491335"/>
            <a:ext cx="3810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29200" y="2286000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29200" y="2880871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9200" y="3500735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29200" y="4110334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4719933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29200" y="5329532"/>
            <a:ext cx="381000" cy="46166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rbel" panose="020B0503020204020204" pitchFamily="34" charset="0"/>
                <a:cs typeface="Cordia New" panose="020B0304020202020204" pitchFamily="34" charset="-34"/>
              </a:rPr>
              <a:t>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2362943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Specific moment in the past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2600" y="2895600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Action that interrupts an </a:t>
            </a:r>
          </a:p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on-going 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2600" y="3697069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Focus on the beginning or end of an action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4459069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Enclosed amount of time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2600" y="2373868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Weather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00" y="2895600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Age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62600" y="3546901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Time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62600" y="4186489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Emotion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62600" y="4812266"/>
            <a:ext cx="2971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Repetitive action / used to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62600" y="5350062"/>
            <a:ext cx="2971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Setting the scene </a:t>
            </a:r>
          </a:p>
          <a:p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(was –</a:t>
            </a:r>
            <a:r>
              <a:rPr lang="en-US" i="1" dirty="0" err="1">
                <a:latin typeface="Corbel" panose="020B0503020204020204" pitchFamily="34" charset="0"/>
                <a:cs typeface="Cordia New" panose="020B0304020202020204" pitchFamily="34" charset="-34"/>
              </a:rPr>
              <a:t>ing</a:t>
            </a:r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, were –</a:t>
            </a:r>
            <a:r>
              <a:rPr lang="en-US" i="1" dirty="0" err="1">
                <a:latin typeface="Corbel" panose="020B0503020204020204" pitchFamily="34" charset="0"/>
                <a:cs typeface="Cordia New" panose="020B0304020202020204" pitchFamily="34" charset="-34"/>
              </a:rPr>
              <a:t>ing</a:t>
            </a:r>
            <a:r>
              <a:rPr lang="en-US" i="1" dirty="0">
                <a:latin typeface="Corbel" panose="020B0503020204020204" pitchFamily="34" charset="0"/>
                <a:cs typeface="Cordia New" panose="020B0304020202020204" pitchFamily="34" charset="-3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11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66850" y="615097"/>
            <a:ext cx="4724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 err="1">
                <a:latin typeface="Corbel" pitchFamily="34" charset="0"/>
              </a:rPr>
              <a:t>Pratiquons</a:t>
            </a:r>
            <a:r>
              <a:rPr lang="en-US" sz="3200" dirty="0">
                <a:latin typeface="Corbel" pitchFamily="34" charset="0"/>
              </a:rPr>
              <a:t> …</a:t>
            </a: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0" y="1447800"/>
            <a:ext cx="4648200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I </a:t>
            </a:r>
            <a:r>
              <a:rPr lang="en-US" altLang="en-US" b="1" i="1" dirty="0">
                <a:latin typeface="Corbel" panose="020B0503020204020204" pitchFamily="34" charset="0"/>
              </a:rPr>
              <a:t>was born </a:t>
            </a:r>
            <a:r>
              <a:rPr lang="en-US" altLang="en-US" i="1" dirty="0">
                <a:latin typeface="Corbel" panose="020B0503020204020204" pitchFamily="34" charset="0"/>
              </a:rPr>
              <a:t>in Atlanta.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I </a:t>
            </a:r>
            <a:r>
              <a:rPr lang="en-US" altLang="en-US" b="1" i="1" dirty="0">
                <a:latin typeface="Corbel" panose="020B0503020204020204" pitchFamily="34" charset="0"/>
              </a:rPr>
              <a:t>was</a:t>
            </a:r>
            <a:r>
              <a:rPr lang="en-US" altLang="en-US" i="1" dirty="0">
                <a:latin typeface="Corbel" panose="020B0503020204020204" pitchFamily="34" charset="0"/>
              </a:rPr>
              <a:t> 7 when my family… </a:t>
            </a:r>
          </a:p>
          <a:p>
            <a:pPr algn="r">
              <a:spcBef>
                <a:spcPct val="50000"/>
              </a:spcBef>
            </a:pPr>
            <a:r>
              <a:rPr lang="en-US" altLang="en-US" b="1" i="1" dirty="0">
                <a:latin typeface="Corbel" panose="020B0503020204020204" pitchFamily="34" charset="0"/>
              </a:rPr>
              <a:t>moved </a:t>
            </a:r>
            <a:r>
              <a:rPr lang="en-US" altLang="en-US" i="1" dirty="0">
                <a:latin typeface="Corbel" panose="020B0503020204020204" pitchFamily="34" charset="0"/>
              </a:rPr>
              <a:t>to France.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</a:t>
            </a:r>
            <a:r>
              <a:rPr lang="en-US" altLang="en-US" b="1" i="1" dirty="0">
                <a:latin typeface="Corbel" panose="020B0503020204020204" pitchFamily="34" charset="0"/>
              </a:rPr>
              <a:t>liked </a:t>
            </a:r>
            <a:r>
              <a:rPr lang="en-US" altLang="en-US" i="1" dirty="0">
                <a:latin typeface="Corbel" panose="020B0503020204020204" pitchFamily="34" charset="0"/>
              </a:rPr>
              <a:t>to explore Paris.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</a:t>
            </a:r>
            <a:r>
              <a:rPr lang="en-US" altLang="en-US" b="1" i="1" dirty="0">
                <a:latin typeface="Corbel" panose="020B0503020204020204" pitchFamily="34" charset="0"/>
              </a:rPr>
              <a:t>went up </a:t>
            </a:r>
            <a:r>
              <a:rPr lang="en-US" altLang="en-US" i="1" dirty="0">
                <a:latin typeface="Corbel" panose="020B0503020204020204" pitchFamily="34" charset="0"/>
              </a:rPr>
              <a:t>the Eiffel Tower 7 times!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</a:t>
            </a:r>
            <a:r>
              <a:rPr lang="en-US" altLang="en-US" b="1" i="1" dirty="0">
                <a:latin typeface="Corbel" panose="020B0503020204020204" pitchFamily="34" charset="0"/>
              </a:rPr>
              <a:t>visited</a:t>
            </a:r>
            <a:r>
              <a:rPr lang="en-US" altLang="en-US" i="1" dirty="0">
                <a:latin typeface="Corbel" panose="020B0503020204020204" pitchFamily="34" charset="0"/>
              </a:rPr>
              <a:t> the Louvre on Saturdays.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We often </a:t>
            </a:r>
            <a:r>
              <a:rPr lang="en-US" altLang="en-US" b="1" i="1" dirty="0" err="1">
                <a:latin typeface="Corbel" panose="020B0503020204020204" pitchFamily="34" charset="0"/>
              </a:rPr>
              <a:t>picknicked</a:t>
            </a:r>
            <a:r>
              <a:rPr lang="en-US" altLang="en-US" i="1" dirty="0">
                <a:latin typeface="Corbel" panose="020B0503020204020204" pitchFamily="34" charset="0"/>
              </a:rPr>
              <a:t> in the gardens..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except when it </a:t>
            </a:r>
            <a:r>
              <a:rPr lang="en-US" altLang="en-US" b="1" i="1" dirty="0">
                <a:latin typeface="Corbel" panose="020B0503020204020204" pitchFamily="34" charset="0"/>
              </a:rPr>
              <a:t>rained</a:t>
            </a:r>
            <a:r>
              <a:rPr lang="en-US" altLang="en-US" i="1" dirty="0">
                <a:latin typeface="Corbel" panose="020B0503020204020204" pitchFamily="34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My sister</a:t>
            </a:r>
            <a:r>
              <a:rPr lang="en-US" altLang="en-US" b="1" i="1" dirty="0">
                <a:latin typeface="Corbel" panose="020B0503020204020204" pitchFamily="34" charset="0"/>
              </a:rPr>
              <a:t> loved </a:t>
            </a:r>
            <a:r>
              <a:rPr lang="en-US" altLang="en-US" i="1" dirty="0">
                <a:latin typeface="Corbel" panose="020B0503020204020204" pitchFamily="34" charset="0"/>
              </a:rPr>
              <a:t>to eat crêpes.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One time, I </a:t>
            </a:r>
            <a:r>
              <a:rPr lang="en-US" altLang="en-US" b="1" i="1" dirty="0">
                <a:latin typeface="Corbel" panose="020B0503020204020204" pitchFamily="34" charset="0"/>
              </a:rPr>
              <a:t>told </a:t>
            </a:r>
            <a:r>
              <a:rPr lang="en-US" altLang="en-US" i="1" dirty="0">
                <a:latin typeface="Corbel" panose="020B0503020204020204" pitchFamily="34" charset="0"/>
              </a:rPr>
              <a:t>her …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that she </a:t>
            </a:r>
            <a:r>
              <a:rPr lang="en-US" altLang="en-US" b="1" i="1" dirty="0">
                <a:latin typeface="Corbel" panose="020B0503020204020204" pitchFamily="34" charset="0"/>
              </a:rPr>
              <a:t>was</a:t>
            </a:r>
            <a:r>
              <a:rPr lang="en-US" altLang="en-US" i="1" dirty="0">
                <a:latin typeface="Corbel" panose="020B0503020204020204" pitchFamily="34" charset="0"/>
              </a:rPr>
              <a:t> obsessed with them.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Me, I </a:t>
            </a:r>
            <a:r>
              <a:rPr lang="en-US" altLang="en-US" b="1" i="1" dirty="0">
                <a:latin typeface="Corbel" panose="020B0503020204020204" pitchFamily="34" charset="0"/>
              </a:rPr>
              <a:t>preferred </a:t>
            </a:r>
            <a:r>
              <a:rPr lang="en-US" altLang="en-US" i="1" dirty="0">
                <a:latin typeface="Corbel" panose="020B0503020204020204" pitchFamily="34" charset="0"/>
              </a:rPr>
              <a:t>to drink hot </a:t>
            </a:r>
            <a:r>
              <a:rPr lang="en-US" altLang="en-US" i="1" dirty="0" err="1">
                <a:latin typeface="Corbel" panose="020B0503020204020204" pitchFamily="34" charset="0"/>
              </a:rPr>
              <a:t>chocolat</a:t>
            </a:r>
            <a:r>
              <a:rPr lang="en-US" altLang="en-US" i="1" dirty="0">
                <a:latin typeface="Corbel" panose="020B0503020204020204" pitchFamily="34" charset="0"/>
              </a:rPr>
              <a:t>…</a:t>
            </a:r>
          </a:p>
          <a:p>
            <a:pPr algn="r">
              <a:spcBef>
                <a:spcPct val="50000"/>
              </a:spcBef>
            </a:pPr>
            <a:r>
              <a:rPr lang="en-US" altLang="en-US" i="1" dirty="0">
                <a:latin typeface="Corbel" panose="020B0503020204020204" pitchFamily="34" charset="0"/>
              </a:rPr>
              <a:t>even when it </a:t>
            </a:r>
            <a:r>
              <a:rPr lang="en-US" altLang="en-US" b="1" i="1" dirty="0">
                <a:latin typeface="Corbel" panose="020B0503020204020204" pitchFamily="34" charset="0"/>
              </a:rPr>
              <a:t>was</a:t>
            </a:r>
            <a:r>
              <a:rPr lang="en-US" altLang="en-US" i="1" dirty="0">
                <a:latin typeface="Corbel" panose="020B0503020204020204" pitchFamily="34" charset="0"/>
              </a:rPr>
              <a:t> hot.</a:t>
            </a: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1600" dirty="0">
              <a:solidFill>
                <a:schemeClr val="bg2"/>
              </a:solidFill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5638800" y="1383268"/>
            <a:ext cx="1257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suis</a:t>
            </a:r>
            <a:r>
              <a:rPr lang="en-US" alt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 né(e)</a:t>
            </a:r>
            <a:r>
              <a:rPr lang="en-US" altLang="en-US" sz="16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105400" y="1812925"/>
            <a:ext cx="3886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J’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..................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7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ans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quand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ma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famille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…  </a:t>
            </a:r>
            <a:r>
              <a:rPr lang="en-US" altLang="en-US" dirty="0"/>
              <a:t> 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5105400" y="2281238"/>
            <a:ext cx="365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…………………...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en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France.</a:t>
            </a:r>
            <a:endParaRPr lang="en-US" altLang="en-US" sz="1600" dirty="0"/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5105400" y="2667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……………….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explorer Paris.</a:t>
            </a:r>
            <a:r>
              <a:rPr lang="en-US" altLang="en-US" sz="1600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sz="1600" dirty="0"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5105400" y="3092450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…………………….……  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la TE 7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fois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! </a:t>
            </a:r>
            <a:r>
              <a:rPr lang="en-US" altLang="en-US" dirty="0"/>
              <a:t>  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5105400" y="347345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Nous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le Louvre le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samedi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5105399" y="3897313"/>
            <a:ext cx="4038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orbel" panose="020B0503020204020204" pitchFamily="34" charset="0"/>
              </a:rPr>
              <a:t>Nous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………………….. </a:t>
            </a:r>
            <a:r>
              <a:rPr lang="en-US" altLang="en-US" dirty="0">
                <a:latin typeface="Corbel" panose="020B0503020204020204" pitchFamily="34" charset="0"/>
              </a:rPr>
              <a:t>des pique-</a:t>
            </a:r>
            <a:r>
              <a:rPr lang="en-US" altLang="en-US" dirty="0" err="1">
                <a:latin typeface="Corbel" panose="020B0503020204020204" pitchFamily="34" charset="0"/>
              </a:rPr>
              <a:t>niques</a:t>
            </a:r>
            <a:r>
              <a:rPr lang="en-US" altLang="en-US" dirty="0">
                <a:latin typeface="Corbel" panose="020B0503020204020204" pitchFamily="34" charset="0"/>
              </a:rPr>
              <a:t> 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5105400" y="4354513"/>
            <a:ext cx="3962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Sauf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quand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il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………………….……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105400" y="4724400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Ma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soeur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………….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 manger les </a:t>
            </a:r>
            <a:r>
              <a:rPr lang="en-US" altLang="en-US" dirty="0">
                <a:latin typeface="Corbel" panose="020B0503020204020204" pitchFamily="34" charset="0"/>
              </a:rPr>
              <a:t>crêpes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5105400" y="5192713"/>
            <a:ext cx="4038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Une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fois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, je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lui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……..........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600" dirty="0">
                <a:solidFill>
                  <a:schemeClr val="accent4"/>
                </a:solidFill>
                <a:latin typeface="Corbel" pitchFamily="34" charset="0"/>
              </a:rPr>
              <a:t>  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5105400" y="5573713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qu’elle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…………..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obsedée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 par </a:t>
            </a: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eux</a:t>
            </a:r>
            <a:r>
              <a:rPr lang="en-US" altLang="en-US" dirty="0">
                <a:solidFill>
                  <a:schemeClr val="tx2"/>
                </a:solidFill>
                <a:latin typeface="Corbel" panose="020B0503020204020204" pitchFamily="34" charset="0"/>
              </a:rPr>
              <a:t>.</a:t>
            </a:r>
            <a:endParaRPr lang="en-US" altLang="en-US" dirty="0">
              <a:latin typeface="Corbel" panose="020B0503020204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5105400" y="5943600"/>
            <a:ext cx="381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Moi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, je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……………….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boire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du </a:t>
            </a:r>
            <a:r>
              <a:rPr lang="en-US" dirty="0" err="1">
                <a:solidFill>
                  <a:schemeClr val="tx2"/>
                </a:solidFill>
                <a:latin typeface="Corbel" pitchFamily="34" charset="0"/>
              </a:rPr>
              <a:t>chocolat</a:t>
            </a:r>
            <a:r>
              <a:rPr lang="en-US" dirty="0">
                <a:solidFill>
                  <a:schemeClr val="tx2"/>
                </a:solidFill>
                <a:latin typeface="Corbel" pitchFamily="34" charset="0"/>
              </a:rPr>
              <a:t> </a:t>
            </a:r>
            <a:endParaRPr lang="en-US" dirty="0">
              <a:solidFill>
                <a:schemeClr val="accent4"/>
              </a:solidFill>
              <a:latin typeface="Corbel" pitchFamily="34" charset="0"/>
            </a:endParaRP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105400" y="6411913"/>
            <a:ext cx="4038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>
                <a:solidFill>
                  <a:schemeClr val="tx2"/>
                </a:solidFill>
                <a:latin typeface="Corbel" panose="020B0503020204020204" pitchFamily="34" charset="0"/>
              </a:rPr>
              <a:t>m</a:t>
            </a:r>
            <a:r>
              <a:rPr lang="en-US" altLang="en-US" dirty="0" err="1">
                <a:latin typeface="Corbel" panose="020B0503020204020204" pitchFamily="34" charset="0"/>
              </a:rPr>
              <a:t>ême</a:t>
            </a:r>
            <a:r>
              <a:rPr lang="en-US" altLang="en-US" dirty="0"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latin typeface="Corbel" panose="020B0503020204020204" pitchFamily="34" charset="0"/>
              </a:rPr>
              <a:t>quand</a:t>
            </a:r>
            <a:r>
              <a:rPr lang="en-US" altLang="en-US" dirty="0">
                <a:latin typeface="Corbel" panose="020B0503020204020204" pitchFamily="34" charset="0"/>
              </a:rPr>
              <a:t> </a:t>
            </a:r>
            <a:r>
              <a:rPr lang="en-US" altLang="en-US" dirty="0" err="1">
                <a:latin typeface="Corbel" panose="020B0503020204020204" pitchFamily="34" charset="0"/>
              </a:rPr>
              <a:t>il</a:t>
            </a:r>
            <a:r>
              <a:rPr lang="en-US" altLang="en-US" dirty="0">
                <a:latin typeface="Corbel" panose="020B0503020204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 </a:t>
            </a:r>
            <a:r>
              <a:rPr lang="en-US" altLang="en-US" dirty="0" err="1">
                <a:latin typeface="Corbel" panose="020B0503020204020204" pitchFamily="34" charset="0"/>
              </a:rPr>
              <a:t>chaud</a:t>
            </a:r>
            <a:r>
              <a:rPr lang="en-US" altLang="en-US" dirty="0">
                <a:latin typeface="Corbel" panose="020B0503020204020204" pitchFamily="34" charset="0"/>
              </a:rPr>
              <a:t>.</a:t>
            </a:r>
            <a:endParaRPr lang="en-US" altLang="en-US" dirty="0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5105400" y="1447800"/>
            <a:ext cx="3962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latin typeface="Corbel" panose="020B0503020204020204" pitchFamily="34" charset="0"/>
              </a:rPr>
              <a:t>Je </a:t>
            </a:r>
            <a:r>
              <a:rPr lang="en-US" altLang="en-US" dirty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t>………………………</a:t>
            </a:r>
            <a:r>
              <a:rPr lang="en-US" altLang="en-US" dirty="0">
                <a:latin typeface="Corbel" panose="020B0503020204020204" pitchFamily="34" charset="0"/>
              </a:rPr>
              <a:t> à Atlanta. </a:t>
            </a:r>
            <a:r>
              <a:rPr lang="en-US" altLang="en-US" dirty="0"/>
              <a:t> 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5887244" y="3863832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faisions</a:t>
            </a:r>
            <a:endParaRPr lang="en-US" altLang="en-US" dirty="0"/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5592690" y="1743591"/>
            <a:ext cx="1638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avais</a:t>
            </a:r>
            <a:endParaRPr lang="en-US" altLang="en-US" dirty="0"/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5152808" y="2201451"/>
            <a:ext cx="16740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emménagé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791200" y="2617305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aimions</a:t>
            </a:r>
            <a:endParaRPr lang="en-US" altLang="en-US" dirty="0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791200" y="3041167"/>
            <a:ext cx="19690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sommes</a:t>
            </a:r>
            <a:r>
              <a:rPr lang="en-US" alt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montés</a:t>
            </a:r>
            <a:r>
              <a:rPr lang="en-US" altLang="en-US" sz="1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765223" y="3434723"/>
            <a:ext cx="1143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visitions</a:t>
            </a:r>
            <a:endParaRPr lang="en-US" altLang="en-US" dirty="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6775739" y="6353919"/>
            <a:ext cx="1177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faisait</a:t>
            </a:r>
            <a:endParaRPr lang="en-US" altLang="en-US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566117" y="4322413"/>
            <a:ext cx="1062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pleuvait</a:t>
            </a:r>
            <a:endParaRPr lang="en-US" altLang="en-US" dirty="0"/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134100" y="4667582"/>
            <a:ext cx="9810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aimait</a:t>
            </a:r>
            <a:endParaRPr lang="en-US" altLang="en-US" b="1" dirty="0">
              <a:solidFill>
                <a:srgbClr val="0000FF"/>
              </a:solidFill>
              <a:latin typeface="Corbel" panose="020B0503020204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16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624637" y="5105400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alt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Corbel" panose="020B0503020204020204" pitchFamily="34" charset="0"/>
              </a:rPr>
              <a:t>dit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5945333" y="5546363"/>
            <a:ext cx="1104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endParaRPr lang="en-US" altLang="en-US" sz="1600" dirty="0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5887244" y="5871622"/>
            <a:ext cx="1408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 err="1">
                <a:solidFill>
                  <a:srgbClr val="0000FF"/>
                </a:solidFill>
                <a:latin typeface="Corbel" panose="020B0503020204020204" pitchFamily="34" charset="0"/>
              </a:rPr>
              <a:t>préférais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52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79925"/>
              </p:ext>
            </p:extLst>
          </p:nvPr>
        </p:nvGraphicFramePr>
        <p:xfrm>
          <a:off x="304797" y="2057400"/>
          <a:ext cx="8686802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1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15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661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Expressions that signal 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37855" y="1371600"/>
            <a:ext cx="54725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Certain ADVERBS signal a past tense: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265958" y="2133600"/>
            <a:ext cx="27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Passé </a:t>
            </a:r>
            <a:r>
              <a:rPr lang="en-US" sz="2400" dirty="0" err="1">
                <a:latin typeface="Corbel" pitchFamily="34" charset="0"/>
              </a:rPr>
              <a:t>Composé</a:t>
            </a:r>
            <a:r>
              <a:rPr lang="en-US" sz="2400" dirty="0">
                <a:latin typeface="Corbel" pitchFamily="34" charset="0"/>
              </a:rPr>
              <a:t>: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943600" y="2138973"/>
            <a:ext cx="2736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198" y="2934509"/>
            <a:ext cx="4191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soudain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………………………  </a:t>
            </a:r>
            <a:r>
              <a:rPr lang="en-US" sz="2000" i="1" dirty="0">
                <a:latin typeface="Corbel" panose="020B0503020204020204" pitchFamily="34" charset="0"/>
              </a:rPr>
              <a:t>suddenly</a:t>
            </a:r>
          </a:p>
          <a:p>
            <a:pPr>
              <a:lnSpc>
                <a:spcPct val="150000"/>
              </a:lnSpc>
            </a:pPr>
            <a:endParaRPr lang="en-US" sz="2000" i="1" dirty="0">
              <a:latin typeface="Corbel" panose="020B0503020204020204" pitchFamily="34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tout d’un coup/ </a:t>
            </a:r>
            <a:r>
              <a:rPr lang="en-US" sz="2000" dirty="0">
                <a:latin typeface="Corbel" panose="020B0503020204020204" pitchFamily="34" charset="0"/>
              </a:rPr>
              <a:t>…………..    </a:t>
            </a:r>
            <a:r>
              <a:rPr lang="en-US" sz="2000" i="1" dirty="0">
                <a:latin typeface="Corbel" panose="020B0503020204020204" pitchFamily="34" charset="0"/>
              </a:rPr>
              <a:t>all of a </a:t>
            </a:r>
          </a:p>
          <a:p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tout à coup                               </a:t>
            </a:r>
            <a:r>
              <a:rPr lang="en-US" sz="2000" i="1" dirty="0">
                <a:latin typeface="Corbel" panose="020B0503020204020204" pitchFamily="34" charset="0"/>
              </a:rPr>
              <a:t>sudden</a:t>
            </a:r>
          </a:p>
          <a:p>
            <a:endParaRPr lang="en-US" sz="2000" dirty="0">
              <a:latin typeface="Corbel" panose="020B0503020204020204" pitchFamily="34" charset="0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une</a:t>
            </a:r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deux</a:t>
            </a:r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etc</a:t>
            </a:r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…) </a:t>
            </a:r>
            <a:r>
              <a:rPr lang="en-US" sz="2000" dirty="0" err="1">
                <a:solidFill>
                  <a:srgbClr val="FF0000"/>
                </a:solidFill>
                <a:latin typeface="Corbel" panose="020B0503020204020204" pitchFamily="34" charset="0"/>
              </a:rPr>
              <a:t>fois</a:t>
            </a:r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……. </a:t>
            </a:r>
            <a:r>
              <a:rPr lang="en-US" sz="2000" i="1" dirty="0">
                <a:latin typeface="Corbel" panose="020B0503020204020204" pitchFamily="34" charset="0"/>
              </a:rPr>
              <a:t>one time</a:t>
            </a:r>
          </a:p>
          <a:p>
            <a:r>
              <a:rPr lang="en-US" sz="2000" dirty="0">
                <a:latin typeface="Corbel" panose="020B0503020204020204" pitchFamily="34" charset="0"/>
              </a:rPr>
              <a:t>                                                       </a:t>
            </a:r>
            <a:r>
              <a:rPr lang="en-US" sz="2000" i="1" dirty="0">
                <a:latin typeface="Corbel" panose="020B0503020204020204" pitchFamily="34" charset="0"/>
              </a:rPr>
              <a:t>twice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  <a:latin typeface="Corbel" panose="020B0503020204020204" pitchFamily="34" charset="0"/>
              </a:rPr>
              <a:t>un jour </a:t>
            </a:r>
            <a:r>
              <a:rPr lang="en-US" sz="2000" dirty="0">
                <a:latin typeface="Corbel" panose="020B0503020204020204" pitchFamily="34" charset="0"/>
              </a:rPr>
              <a:t>………………………. </a:t>
            </a:r>
            <a:r>
              <a:rPr lang="en-US" sz="2000" i="1">
                <a:latin typeface="Corbel" panose="020B0503020204020204" pitchFamily="34" charset="0"/>
              </a:rPr>
              <a:t>one day</a:t>
            </a:r>
            <a:endParaRPr lang="en-US" sz="2000" i="1" dirty="0">
              <a:latin typeface="Corbel" panose="020B05030202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1999" y="2824773"/>
            <a:ext cx="441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autrefois </a:t>
            </a:r>
            <a:r>
              <a:rPr lang="en-US" sz="2000" dirty="0">
                <a:latin typeface="Corbel" panose="020B0503020204020204" pitchFamily="34" charset="0"/>
              </a:rPr>
              <a:t>………………………... </a:t>
            </a:r>
            <a:r>
              <a:rPr lang="en-US" sz="2000" i="1" dirty="0">
                <a:latin typeface="Corbel" panose="020B0503020204020204" pitchFamily="34" charset="0"/>
              </a:rPr>
              <a:t>formerly /                </a:t>
            </a:r>
          </a:p>
          <a:p>
            <a:r>
              <a:rPr lang="en-US" sz="2000" i="1" dirty="0">
                <a:latin typeface="Corbel" panose="020B0503020204020204" pitchFamily="34" charset="0"/>
              </a:rPr>
              <a:t>                                                     in the old days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d’habitude</a:t>
            </a:r>
            <a:r>
              <a:rPr lang="en-US" sz="2000" dirty="0">
                <a:latin typeface="Corbel" panose="020B0503020204020204" pitchFamily="34" charset="0"/>
              </a:rPr>
              <a:t> ……………………  </a:t>
            </a:r>
            <a:r>
              <a:rPr lang="en-US" sz="2000" i="1" dirty="0">
                <a:latin typeface="Corbel" panose="020B0503020204020204" pitchFamily="34" charset="0"/>
              </a:rPr>
              <a:t>usually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parfois</a:t>
            </a:r>
            <a:r>
              <a:rPr lang="en-US" sz="2000" dirty="0">
                <a:latin typeface="Corbel" panose="020B0503020204020204" pitchFamily="34" charset="0"/>
              </a:rPr>
              <a:t> …………………….…..  </a:t>
            </a:r>
            <a:r>
              <a:rPr lang="en-US" sz="2000" i="1" dirty="0">
                <a:latin typeface="Corbel" panose="020B0503020204020204" pitchFamily="34" charset="0"/>
              </a:rPr>
              <a:t>sometimes</a:t>
            </a:r>
            <a:endParaRPr lang="en-US" sz="2000" dirty="0">
              <a:latin typeface="Corbel" panose="020B0503020204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souvent</a:t>
            </a:r>
            <a:r>
              <a:rPr lang="en-US" sz="2000" dirty="0">
                <a:latin typeface="Corbel" panose="020B0503020204020204" pitchFamily="34" charset="0"/>
              </a:rPr>
              <a:t> ………………….……. </a:t>
            </a:r>
            <a:r>
              <a:rPr lang="en-US" sz="2000" i="1" dirty="0">
                <a:latin typeface="Corbel" panose="020B0503020204020204" pitchFamily="34" charset="0"/>
              </a:rPr>
              <a:t>often</a:t>
            </a:r>
            <a:r>
              <a:rPr lang="en-US" sz="2000" dirty="0">
                <a:latin typeface="Corbel" panose="020B0503020204020204" pitchFamily="34" charset="0"/>
              </a:rPr>
              <a:t>                                          </a:t>
            </a:r>
            <a:endParaRPr lang="en-US" sz="2000" i="1" dirty="0">
              <a:latin typeface="Corbel" panose="020B0503020204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toujours</a:t>
            </a:r>
            <a:r>
              <a:rPr lang="en-US" sz="2000" dirty="0">
                <a:latin typeface="Corbel" panose="020B0503020204020204" pitchFamily="34" charset="0"/>
              </a:rPr>
              <a:t> ………………………. </a:t>
            </a:r>
            <a:r>
              <a:rPr lang="en-US" sz="2000" i="1" dirty="0">
                <a:latin typeface="Corbel" panose="020B0503020204020204" pitchFamily="34" charset="0"/>
              </a:rPr>
              <a:t>always</a:t>
            </a:r>
          </a:p>
          <a:p>
            <a:pPr>
              <a:lnSpc>
                <a:spcPct val="200000"/>
              </a:lnSpc>
            </a:pP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tous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les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jours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i="1" dirty="0">
                <a:latin typeface="Corbel" panose="020B0503020204020204" pitchFamily="34" charset="0"/>
              </a:rPr>
              <a:t>………………… every day</a:t>
            </a:r>
          </a:p>
        </p:txBody>
      </p:sp>
    </p:spTree>
    <p:extLst>
      <p:ext uri="{BB962C8B-B14F-4D97-AF65-F5344CB8AC3E}">
        <p14:creationId xmlns:p14="http://schemas.microsoft.com/office/powerpoint/2010/main" val="340716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Corbel" pitchFamily="34" charset="0"/>
              </a:rPr>
              <a:t>Uses of the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169471"/>
              </p:ext>
            </p:extLst>
          </p:nvPr>
        </p:nvGraphicFramePr>
        <p:xfrm>
          <a:off x="457200" y="1838190"/>
          <a:ext cx="8153400" cy="4791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2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1838190"/>
            <a:ext cx="4357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 express specific actions that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started &amp; ended</a:t>
            </a:r>
            <a:r>
              <a:rPr lang="en-US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in the past &amp; are seen by the speaker as completed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2819860"/>
            <a:ext cx="4357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 tell about events that happened at a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specific point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in time or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within a specific length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of 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001869"/>
            <a:ext cx="43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 express the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beginning or end </a:t>
            </a:r>
            <a:r>
              <a:rPr lang="en-US" dirty="0">
                <a:latin typeface="Corbel" panose="020B0503020204020204" pitchFamily="34" charset="0"/>
              </a:rPr>
              <a:t>of a past 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5031149"/>
            <a:ext cx="435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narrate a series </a:t>
            </a:r>
            <a:r>
              <a:rPr lang="en-US" dirty="0">
                <a:latin typeface="Corbel" panose="020B0503020204020204" pitchFamily="34" charset="0"/>
              </a:rPr>
              <a:t>of past actions or events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5811054"/>
            <a:ext cx="4357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Corbel" panose="020B0503020204020204" pitchFamily="34" charset="0"/>
              </a:rPr>
              <a:t>signal a change </a:t>
            </a:r>
            <a:r>
              <a:rPr lang="en-US" dirty="0">
                <a:latin typeface="Corbel" panose="020B0503020204020204" pitchFamily="34" charset="0"/>
              </a:rPr>
              <a:t>in physical or mental state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1491" y="1976689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rbel" panose="020B0503020204020204" pitchFamily="34" charset="0"/>
              </a:rPr>
              <a:t>J’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nettoyé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la </a:t>
            </a:r>
            <a:r>
              <a:rPr lang="en-US" dirty="0" err="1">
                <a:latin typeface="Corbel" panose="020B0503020204020204" pitchFamily="34" charset="0"/>
              </a:rPr>
              <a:t>salle</a:t>
            </a:r>
            <a:r>
              <a:rPr lang="en-US" dirty="0">
                <a:latin typeface="Corbel" panose="020B0503020204020204" pitchFamily="34" charset="0"/>
              </a:rPr>
              <a:t> de </a:t>
            </a:r>
            <a:r>
              <a:rPr lang="en-US" dirty="0" err="1">
                <a:latin typeface="Corbel" panose="020B0503020204020204" pitchFamily="34" charset="0"/>
              </a:rPr>
              <a:t>bains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hier</a:t>
            </a:r>
            <a:r>
              <a:rPr lang="en-US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60373" y="2958359"/>
            <a:ext cx="345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Je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suis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allé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à la </a:t>
            </a:r>
            <a:r>
              <a:rPr lang="en-US" dirty="0" err="1">
                <a:latin typeface="Corbel" panose="020B0503020204020204" pitchFamily="34" charset="0"/>
              </a:rPr>
              <a:t>pêche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il</a:t>
            </a:r>
            <a:r>
              <a:rPr lang="en-US" dirty="0">
                <a:latin typeface="Corbel" panose="020B0503020204020204" pitchFamily="34" charset="0"/>
              </a:rPr>
              <a:t> y a </a:t>
            </a:r>
            <a:r>
              <a:rPr lang="en-US" dirty="0" err="1">
                <a:latin typeface="Corbel" panose="020B0503020204020204" pitchFamily="34" charset="0"/>
              </a:rPr>
              <a:t>deux</a:t>
            </a:r>
            <a:r>
              <a:rPr lang="en-US" dirty="0">
                <a:latin typeface="Corbel" panose="020B0503020204020204" pitchFamily="34" charset="0"/>
              </a:rPr>
              <a:t> ans.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60372" y="4050268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Le film 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commencé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à 20 </a:t>
            </a:r>
            <a:r>
              <a:rPr lang="en-US" dirty="0" err="1">
                <a:latin typeface="Corbel" panose="020B0503020204020204" pitchFamily="34" charset="0"/>
              </a:rPr>
              <a:t>heures</a:t>
            </a:r>
            <a:r>
              <a:rPr lang="en-US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60372" y="4953994"/>
            <a:ext cx="3456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Ce </a:t>
            </a:r>
            <a:r>
              <a:rPr lang="en-US" dirty="0" err="1">
                <a:latin typeface="Corbel" panose="020B0503020204020204" pitchFamily="34" charset="0"/>
              </a:rPr>
              <a:t>matin</a:t>
            </a:r>
            <a:r>
              <a:rPr lang="en-US" dirty="0">
                <a:latin typeface="Corbel" panose="020B0503020204020204" pitchFamily="34" charset="0"/>
              </a:rPr>
              <a:t>, </a:t>
            </a:r>
            <a:r>
              <a:rPr lang="en-US" dirty="0" err="1">
                <a:latin typeface="Corbel" panose="020B0503020204020204" pitchFamily="34" charset="0"/>
              </a:rPr>
              <a:t>j’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fait </a:t>
            </a:r>
            <a:r>
              <a:rPr lang="en-US" dirty="0">
                <a:latin typeface="Corbel" panose="020B0503020204020204" pitchFamily="34" charset="0"/>
              </a:rPr>
              <a:t>du jogging, </a:t>
            </a:r>
            <a:r>
              <a:rPr lang="en-US" dirty="0" err="1">
                <a:latin typeface="Corbel" panose="020B0503020204020204" pitchFamily="34" charset="0"/>
              </a:rPr>
              <a:t>j’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rangé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ma </a:t>
            </a:r>
            <a:r>
              <a:rPr lang="en-US" dirty="0" err="1">
                <a:latin typeface="Corbel" panose="020B0503020204020204" pitchFamily="34" charset="0"/>
              </a:rPr>
              <a:t>chambre</a:t>
            </a:r>
            <a:r>
              <a:rPr lang="en-US" dirty="0">
                <a:latin typeface="Corbel" panose="020B0503020204020204" pitchFamily="34" charset="0"/>
              </a:rPr>
              <a:t> et </a:t>
            </a:r>
            <a:r>
              <a:rPr lang="en-US" dirty="0" err="1">
                <a:latin typeface="Corbel" panose="020B0503020204020204" pitchFamily="34" charset="0"/>
              </a:rPr>
              <a:t>j’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ai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bu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>
                <a:latin typeface="Corbel" panose="020B0503020204020204" pitchFamily="34" charset="0"/>
              </a:rPr>
              <a:t>du jus.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60371" y="5811054"/>
            <a:ext cx="345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Tout à coup, </a:t>
            </a:r>
            <a:r>
              <a:rPr lang="en-US" dirty="0" err="1">
                <a:latin typeface="Corbel" panose="020B0503020204020204" pitchFamily="34" charset="0"/>
              </a:rPr>
              <a:t>elle</a:t>
            </a:r>
            <a:r>
              <a:rPr lang="en-US" dirty="0">
                <a:latin typeface="Corbel" panose="020B0503020204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a </a:t>
            </a:r>
            <a:r>
              <a:rPr lang="en-US" dirty="0" err="1">
                <a:solidFill>
                  <a:srgbClr val="FF0000"/>
                </a:solidFill>
                <a:latin typeface="Corbel" panose="020B0503020204020204" pitchFamily="34" charset="0"/>
              </a:rPr>
              <a:t>eu</a:t>
            </a:r>
            <a:r>
              <a:rPr lang="en-US" dirty="0">
                <a:solidFill>
                  <a:srgbClr val="FF0000"/>
                </a:solidFill>
                <a:latin typeface="Corbel" panose="020B0503020204020204" pitchFamily="34" charset="0"/>
              </a:rPr>
              <a:t> </a:t>
            </a:r>
            <a:r>
              <a:rPr lang="en-US" dirty="0" err="1">
                <a:latin typeface="Corbel" panose="020B0503020204020204" pitchFamily="34" charset="0"/>
              </a:rPr>
              <a:t>peur</a:t>
            </a:r>
            <a:r>
              <a:rPr lang="en-US" dirty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762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9304"/>
              </p:ext>
            </p:extLst>
          </p:nvPr>
        </p:nvGraphicFramePr>
        <p:xfrm>
          <a:off x="533400" y="1724776"/>
          <a:ext cx="8305800" cy="4814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9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831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28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Corbel" pitchFamily="34" charset="0"/>
              </a:rPr>
              <a:t>Uses of the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IMPARFAIT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1108" y="1745443"/>
            <a:ext cx="435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To describe an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on-going past action </a:t>
            </a:r>
            <a:r>
              <a:rPr lang="en-US" sz="2000" dirty="0">
                <a:latin typeface="Corbel" panose="020B0503020204020204" pitchFamily="34" charset="0"/>
              </a:rPr>
              <a:t>with no reference to its beginning or end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4" y="2788700"/>
            <a:ext cx="435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To express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habitual or repeated </a:t>
            </a:r>
            <a:r>
              <a:rPr lang="en-US" sz="2000" dirty="0">
                <a:latin typeface="Corbel" panose="020B0503020204020204" pitchFamily="34" charset="0"/>
              </a:rPr>
              <a:t>past actions and events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744" y="3810000"/>
            <a:ext cx="4357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To describe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mental</a:t>
            </a:r>
            <a:r>
              <a:rPr lang="en-US" sz="2000" dirty="0">
                <a:latin typeface="Corbel" panose="020B0503020204020204" pitchFamily="34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physical</a:t>
            </a:r>
            <a:r>
              <a:rPr lang="en-US" sz="2000" dirty="0">
                <a:latin typeface="Corbel" panose="020B0503020204020204" pitchFamily="34" charset="0"/>
              </a:rPr>
              <a:t>, and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emotional states </a:t>
            </a:r>
            <a:r>
              <a:rPr lang="en-US" sz="2000" dirty="0">
                <a:latin typeface="Corbel" panose="020B0503020204020204" pitchFamily="34" charset="0"/>
              </a:rPr>
              <a:t>or conditions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50872" y="1981577"/>
            <a:ext cx="3456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Corbel" panose="020B0503020204020204" pitchFamily="34" charset="0"/>
              </a:rPr>
              <a:t>Vous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dormiez</a:t>
            </a:r>
            <a:r>
              <a:rPr lang="en-US" sz="2000" dirty="0">
                <a:latin typeface="Corbel" panose="020B0503020204020204" pitchFamily="34" charset="0"/>
              </a:rPr>
              <a:t> sur le canapé.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95455" y="2825130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rbel" panose="020B0503020204020204" pitchFamily="34" charset="0"/>
              </a:rPr>
              <a:t>Maman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travaillait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souvent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</a:p>
          <a:p>
            <a:pPr algn="ctr"/>
            <a:r>
              <a:rPr lang="en-US" sz="2000" dirty="0" err="1">
                <a:latin typeface="Corbel" panose="020B0503020204020204" pitchFamily="34" charset="0"/>
              </a:rPr>
              <a:t>dans</a:t>
            </a:r>
            <a:r>
              <a:rPr lang="en-US" sz="2000" dirty="0">
                <a:latin typeface="Corbel" panose="020B0503020204020204" pitchFamily="34" charset="0"/>
              </a:rPr>
              <a:t> le </a:t>
            </a:r>
            <a:r>
              <a:rPr lang="en-US" sz="2000" dirty="0" err="1">
                <a:latin typeface="Corbel" panose="020B0503020204020204" pitchFamily="34" charset="0"/>
              </a:rPr>
              <a:t>jardin</a:t>
            </a:r>
            <a:r>
              <a:rPr lang="en-US" sz="20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67745" y="3810000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rbel" panose="020B0503020204020204" pitchFamily="34" charset="0"/>
              </a:rPr>
              <a:t>Simon 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fatigué</a:t>
            </a:r>
            <a:r>
              <a:rPr lang="en-US" sz="2000" dirty="0">
                <a:latin typeface="Corbel" panose="020B0503020204020204" pitchFamily="34" charset="0"/>
              </a:rPr>
              <a:t> et </a:t>
            </a:r>
          </a:p>
          <a:p>
            <a:pPr algn="ctr"/>
            <a:r>
              <a:rPr lang="en-US" sz="2000" dirty="0" err="1">
                <a:latin typeface="Corbel" panose="020B0503020204020204" pitchFamily="34" charset="0"/>
              </a:rPr>
              <a:t>il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avait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sommeil</a:t>
            </a:r>
            <a:r>
              <a:rPr lang="en-US" sz="2000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671" y="4741254"/>
            <a:ext cx="43572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To describe the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background scenes </a:t>
            </a:r>
            <a:r>
              <a:rPr lang="en-US" sz="2000" dirty="0">
                <a:latin typeface="Corbel" panose="020B0503020204020204" pitchFamily="34" charset="0"/>
              </a:rPr>
              <a:t>and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setting </a:t>
            </a:r>
            <a:r>
              <a:rPr lang="en-US" sz="2000" dirty="0">
                <a:latin typeface="Corbel" panose="020B0503020204020204" pitchFamily="34" charset="0"/>
              </a:rPr>
              <a:t>in a story</a:t>
            </a:r>
          </a:p>
          <a:p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4741458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rbel" panose="020B0503020204020204" pitchFamily="34" charset="0"/>
              </a:rPr>
              <a:t>Il 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faisait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beau et </a:t>
            </a:r>
          </a:p>
          <a:p>
            <a:pPr algn="ctr"/>
            <a:r>
              <a:rPr lang="en-US" sz="2000" dirty="0">
                <a:latin typeface="Corbel" panose="020B0503020204020204" pitchFamily="34" charset="0"/>
              </a:rPr>
              <a:t>le </a:t>
            </a:r>
            <a:r>
              <a:rPr lang="en-US" sz="2000" dirty="0" err="1">
                <a:latin typeface="Corbel" panose="020B0503020204020204" pitchFamily="34" charset="0"/>
              </a:rPr>
              <a:t>ciel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>
                <a:latin typeface="Corbel" panose="020B0503020204020204" pitchFamily="34" charset="0"/>
              </a:rPr>
              <a:t>bleu.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2671" y="5847325"/>
            <a:ext cx="4357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rbel" panose="020B0503020204020204" pitchFamily="34" charset="0"/>
              </a:rPr>
              <a:t>To describe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people </a:t>
            </a:r>
            <a:r>
              <a:rPr lang="en-US" sz="2000" dirty="0">
                <a:latin typeface="Corbel" panose="020B0503020204020204" pitchFamily="34" charset="0"/>
              </a:rPr>
              <a:t>and </a:t>
            </a:r>
            <a:r>
              <a:rPr lang="en-US" sz="2000" b="1" dirty="0">
                <a:solidFill>
                  <a:srgbClr val="0000FF"/>
                </a:solidFill>
                <a:latin typeface="Corbel" panose="020B0503020204020204" pitchFamily="34" charset="0"/>
              </a:rPr>
              <a:t>things</a:t>
            </a:r>
            <a:endParaRPr lang="en-US" sz="2000" dirty="0">
              <a:latin typeface="Corbel" panose="020B05030202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57799" y="5698824"/>
            <a:ext cx="3456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latin typeface="Corbel" panose="020B0503020204020204" pitchFamily="34" charset="0"/>
              </a:rPr>
              <a:t>C’</a:t>
            </a:r>
            <a:r>
              <a:rPr lang="en-US" sz="2000" dirty="0" err="1">
                <a:solidFill>
                  <a:srgbClr val="0000FF"/>
                </a:solidFill>
                <a:latin typeface="Corbel" panose="020B0503020204020204" pitchFamily="34" charset="0"/>
              </a:rPr>
              <a:t>était</a:t>
            </a:r>
            <a:r>
              <a:rPr lang="en-US" sz="2000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une</a:t>
            </a:r>
            <a:r>
              <a:rPr lang="en-US" sz="2000" dirty="0">
                <a:latin typeface="Corbel" panose="020B0503020204020204" pitchFamily="34" charset="0"/>
              </a:rPr>
              <a:t> photo </a:t>
            </a:r>
          </a:p>
          <a:p>
            <a:pPr algn="ctr"/>
            <a:r>
              <a:rPr lang="en-US" sz="2000" dirty="0" err="1">
                <a:latin typeface="Corbel" panose="020B0503020204020204" pitchFamily="34" charset="0"/>
              </a:rPr>
              <a:t>d’une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jolie</a:t>
            </a:r>
            <a:r>
              <a:rPr lang="en-US" sz="2000" dirty="0">
                <a:latin typeface="Corbel" panose="020B0503020204020204" pitchFamily="34" charset="0"/>
              </a:rPr>
              <a:t> </a:t>
            </a:r>
            <a:r>
              <a:rPr lang="en-US" sz="2000" dirty="0" err="1">
                <a:latin typeface="Corbel" panose="020B0503020204020204" pitchFamily="34" charset="0"/>
              </a:rPr>
              <a:t>fille</a:t>
            </a:r>
            <a:r>
              <a:rPr lang="en-US" sz="2000" dirty="0">
                <a:latin typeface="Corbel" panose="020B05030202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865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1" grpId="0"/>
      <p:bldP spid="12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latin typeface="Corbel" pitchFamily="34" charset="0"/>
              </a:rPr>
              <a:t>To 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NARRATE </a:t>
            </a:r>
            <a:r>
              <a:rPr lang="en-US" sz="2400" dirty="0">
                <a:latin typeface="Corbel" pitchFamily="34" charset="0"/>
              </a:rPr>
              <a:t>a story or an incident</a:t>
            </a:r>
            <a:endParaRPr lang="en-US" sz="24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7315200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The passé </a:t>
            </a:r>
            <a:r>
              <a:rPr lang="en-US" sz="2400" dirty="0" err="1">
                <a:latin typeface="Corbel" pitchFamily="34" charset="0"/>
              </a:rPr>
              <a:t>composé</a:t>
            </a:r>
            <a:r>
              <a:rPr lang="en-US" sz="2400" dirty="0">
                <a:latin typeface="Corbel" pitchFamily="34" charset="0"/>
              </a:rPr>
              <a:t> &amp; the </a:t>
            </a:r>
            <a:r>
              <a:rPr lang="en-US" sz="2400" dirty="0" err="1"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 are often used together: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 = sets the scene, background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= moves the story along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33400" y="3505200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20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Il </a:t>
            </a:r>
            <a:r>
              <a:rPr lang="en-US" sz="2400" b="1" i="1" dirty="0" err="1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i="1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minuit</a:t>
            </a:r>
            <a:r>
              <a:rPr lang="en-US" sz="2400" dirty="0">
                <a:latin typeface="Corbel" pitchFamily="34" charset="0"/>
              </a:rPr>
              <a:t> et le temps </a:t>
            </a:r>
            <a:r>
              <a:rPr lang="en-US" sz="2400" b="1" i="1" dirty="0" err="1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orageux</a:t>
            </a:r>
            <a:r>
              <a:rPr lang="en-US" sz="2400" dirty="0">
                <a:latin typeface="Corbel" pitchFamily="34" charset="0"/>
              </a:rPr>
              <a:t>.  </a:t>
            </a: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i="1" dirty="0" err="1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b="1" i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peur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parce</a:t>
            </a:r>
            <a:r>
              <a:rPr lang="en-US" sz="2400" dirty="0">
                <a:latin typeface="Corbel" pitchFamily="34" charset="0"/>
              </a:rPr>
              <a:t> que </a:t>
            </a: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i="1" dirty="0" err="1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seule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dans</a:t>
            </a:r>
            <a:r>
              <a:rPr lang="en-US" sz="2400" dirty="0">
                <a:latin typeface="Corbel" pitchFamily="34" charset="0"/>
              </a:rPr>
              <a:t> la </a:t>
            </a:r>
            <a:r>
              <a:rPr lang="en-US" sz="2400" dirty="0" err="1">
                <a:latin typeface="Corbel" pitchFamily="34" charset="0"/>
              </a:rPr>
              <a:t>maison</a:t>
            </a:r>
            <a:r>
              <a:rPr lang="en-US" sz="2400" dirty="0">
                <a:latin typeface="Corbel" pitchFamily="34" charset="0"/>
              </a:rPr>
              <a:t>.  </a:t>
            </a:r>
            <a:r>
              <a:rPr lang="en-US" sz="2400" dirty="0" err="1">
                <a:latin typeface="Corbel" pitchFamily="34" charset="0"/>
              </a:rPr>
              <a:t>Soudain</a:t>
            </a:r>
            <a:r>
              <a:rPr lang="en-US" sz="2400" dirty="0">
                <a:latin typeface="Corbel" pitchFamily="34" charset="0"/>
              </a:rPr>
              <a:t>, </a:t>
            </a:r>
            <a:r>
              <a:rPr lang="en-US" sz="2400" dirty="0" err="1">
                <a:latin typeface="Corbel" pitchFamily="34" charset="0"/>
              </a:rPr>
              <a:t>quelqu’un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frappé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à la </a:t>
            </a:r>
            <a:r>
              <a:rPr lang="en-US" sz="2400" dirty="0" err="1">
                <a:latin typeface="Corbel" pitchFamily="34" charset="0"/>
              </a:rPr>
              <a:t>porte</a:t>
            </a:r>
            <a:r>
              <a:rPr lang="en-US" sz="2400" dirty="0">
                <a:latin typeface="Corbel" pitchFamily="34" charset="0"/>
              </a:rPr>
              <a:t>.  </a:t>
            </a: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regardé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par la </a:t>
            </a:r>
            <a:r>
              <a:rPr lang="en-US" sz="2400" dirty="0" err="1">
                <a:latin typeface="Corbel" pitchFamily="34" charset="0"/>
              </a:rPr>
              <a:t>fenêtre</a:t>
            </a:r>
            <a:r>
              <a:rPr lang="en-US" sz="2400" dirty="0">
                <a:latin typeface="Corbel" pitchFamily="34" charset="0"/>
              </a:rPr>
              <a:t> et </a:t>
            </a:r>
            <a:r>
              <a:rPr lang="en-US" sz="2400" dirty="0" err="1">
                <a:latin typeface="Corbel" pitchFamily="34" charset="0"/>
              </a:rPr>
              <a:t>j’</a:t>
            </a:r>
            <a:r>
              <a:rPr lang="en-US" sz="2400" b="1" i="1" dirty="0" err="1">
                <a:solidFill>
                  <a:srgbClr val="FF0000"/>
                </a:solidFill>
                <a:latin typeface="Corbel" pitchFamily="34" charset="0"/>
              </a:rPr>
              <a:t>ai</a:t>
            </a:r>
            <a:r>
              <a:rPr lang="en-US" sz="2400" b="1" i="1" dirty="0">
                <a:solidFill>
                  <a:srgbClr val="FF0000"/>
                </a:solidFill>
                <a:latin typeface="Corbel" pitchFamily="34" charset="0"/>
              </a:rPr>
              <a:t> vu </a:t>
            </a:r>
            <a:r>
              <a:rPr lang="en-US" sz="2400" dirty="0">
                <a:latin typeface="Corbel" pitchFamily="34" charset="0"/>
              </a:rPr>
              <a:t>un </a:t>
            </a:r>
            <a:r>
              <a:rPr lang="en-US" sz="2400" dirty="0" err="1">
                <a:latin typeface="Corbel" pitchFamily="34" charset="0"/>
              </a:rPr>
              <a:t>vieil</a:t>
            </a:r>
            <a:r>
              <a:rPr lang="en-US" sz="2400" dirty="0">
                <a:latin typeface="Corbel" pitchFamily="34" charset="0"/>
              </a:rPr>
              <a:t> homme </a:t>
            </a:r>
            <a:r>
              <a:rPr lang="en-US" sz="2400" dirty="0" err="1">
                <a:latin typeface="Corbel" pitchFamily="34" charset="0"/>
              </a:rPr>
              <a:t>habillé</a:t>
            </a:r>
            <a:r>
              <a:rPr lang="en-US" sz="2400" dirty="0">
                <a:latin typeface="Corbel" pitchFamily="34" charset="0"/>
              </a:rPr>
              <a:t> </a:t>
            </a:r>
            <a:r>
              <a:rPr lang="en-US" sz="2400" dirty="0" err="1">
                <a:latin typeface="Corbel" pitchFamily="34" charset="0"/>
              </a:rPr>
              <a:t>en</a:t>
            </a:r>
            <a:r>
              <a:rPr lang="en-US" sz="2400" dirty="0">
                <a:latin typeface="Corbel" pitchFamily="34" charset="0"/>
              </a:rPr>
              <a:t> noir…</a:t>
            </a:r>
          </a:p>
        </p:txBody>
      </p:sp>
    </p:spTree>
    <p:extLst>
      <p:ext uri="{BB962C8B-B14F-4D97-AF65-F5344CB8AC3E}">
        <p14:creationId xmlns:p14="http://schemas.microsoft.com/office/powerpoint/2010/main" val="224495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475395"/>
              </p:ext>
            </p:extLst>
          </p:nvPr>
        </p:nvGraphicFramePr>
        <p:xfrm>
          <a:off x="762000" y="1981200"/>
          <a:ext cx="7924800" cy="4284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Passé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Composé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b="1" dirty="0" err="1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Imparfait</a:t>
                      </a:r>
                      <a:endParaRPr lang="en-US" sz="2800" b="1" dirty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82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052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828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935181" y="2944109"/>
            <a:ext cx="3255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Main facts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5181" y="4116399"/>
            <a:ext cx="325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Specific,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completed events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5181" y="5379045"/>
            <a:ext cx="32558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Actions that advance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anose="020B0503020204020204" pitchFamily="34" charset="0"/>
              </a:rPr>
              <a:t>the plot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2889904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Framework</a:t>
            </a:r>
            <a:r>
              <a:rPr lang="en-US" sz="2400" dirty="0">
                <a:latin typeface="Corbel" panose="020B0503020204020204" pitchFamily="34" charset="0"/>
              </a:rPr>
              <a:t>: </a:t>
            </a:r>
            <a:r>
              <a:rPr lang="en-US" sz="2000" i="1" dirty="0">
                <a:latin typeface="Corbel" panose="020B0503020204020204" pitchFamily="34" charset="0"/>
              </a:rPr>
              <a:t>weather, date, time, scenery, background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43400" y="3936407"/>
            <a:ext cx="4322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Descriptions</a:t>
            </a:r>
            <a:r>
              <a:rPr lang="en-US" sz="2400" dirty="0">
                <a:latin typeface="Corbel" panose="020B0503020204020204" pitchFamily="34" charset="0"/>
              </a:rPr>
              <a:t>: </a:t>
            </a:r>
            <a:r>
              <a:rPr lang="en-US" sz="2000" i="1" dirty="0">
                <a:latin typeface="Corbel" panose="020B0503020204020204" pitchFamily="34" charset="0"/>
              </a:rPr>
              <a:t>age, physical &amp; personality traits, clothing, feelings, state of mind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43400" y="5410200"/>
            <a:ext cx="4322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rbel" panose="020B0503020204020204" pitchFamily="34" charset="0"/>
              </a:rPr>
              <a:t>Background setting</a:t>
            </a:r>
            <a:r>
              <a:rPr lang="en-US" sz="2400" dirty="0">
                <a:latin typeface="Corbel" panose="020B0503020204020204" pitchFamily="34" charset="0"/>
              </a:rPr>
              <a:t>: </a:t>
            </a:r>
            <a:r>
              <a:rPr lang="en-US" sz="2000" i="1" dirty="0">
                <a:latin typeface="Corbel" panose="020B0503020204020204" pitchFamily="34" charset="0"/>
              </a:rPr>
              <a:t>what was going on, what others were doing</a:t>
            </a:r>
          </a:p>
        </p:txBody>
      </p:sp>
    </p:spTree>
    <p:extLst>
      <p:ext uri="{BB962C8B-B14F-4D97-AF65-F5344CB8AC3E}">
        <p14:creationId xmlns:p14="http://schemas.microsoft.com/office/powerpoint/2010/main" val="201999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89306"/>
            <a:ext cx="72390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When the 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&amp; the </a:t>
            </a: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 occur in the same sentence, the action in the PC often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INTERRUPTS</a:t>
            </a:r>
            <a:r>
              <a:rPr lang="en-US" sz="2400" dirty="0">
                <a:latin typeface="Corbel" pitchFamily="34" charset="0"/>
              </a:rPr>
              <a:t> the on-going action in the </a:t>
            </a:r>
            <a:r>
              <a:rPr lang="en-US" sz="2400" dirty="0" err="1"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Exemple</a:t>
            </a:r>
            <a:r>
              <a:rPr lang="en-US" sz="2400" dirty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endParaRPr lang="en-US" sz="1000" dirty="0">
              <a:latin typeface="Corbel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chantais</a:t>
            </a:r>
            <a:r>
              <a:rPr lang="en-US" sz="2400" dirty="0">
                <a:solidFill>
                  <a:srgbClr val="0000FF"/>
                </a:solidFill>
                <a:latin typeface="Corbel" pitchFamily="34" charset="0"/>
              </a:rPr>
              <a:t>  </a:t>
            </a:r>
            <a:r>
              <a:rPr lang="en-US" sz="2400" dirty="0" err="1"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mon </a:t>
            </a:r>
            <a:r>
              <a:rPr lang="en-US" sz="2400" dirty="0" err="1">
                <a:latin typeface="Corbel" pitchFamily="34" charset="0"/>
              </a:rPr>
              <a:t>ami</a:t>
            </a:r>
            <a:r>
              <a:rPr lang="en-US" sz="2400" dirty="0">
                <a:latin typeface="Corbel" pitchFamily="34" charset="0"/>
              </a:rPr>
              <a:t> 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est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arrivé</a:t>
            </a:r>
            <a:r>
              <a:rPr lang="en-US" sz="2400" dirty="0">
                <a:latin typeface="Corbel" pitchFamily="34" charset="0"/>
              </a:rPr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5867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was singing </a:t>
            </a:r>
            <a:r>
              <a:rPr lang="en-US" sz="2400" i="1" dirty="0">
                <a:latin typeface="Corbel" panose="020B0503020204020204" pitchFamily="34" charset="0"/>
              </a:rPr>
              <a:t>when my friend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arrived</a:t>
            </a:r>
            <a:r>
              <a:rPr lang="en-US" sz="2400" i="1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895600" y="4257973"/>
            <a:ext cx="1219200" cy="645855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72200" y="4237191"/>
            <a:ext cx="1371600" cy="666637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546181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what I was already doing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546181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the interrupting action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477491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858000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768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4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1524000" y="685800"/>
            <a:ext cx="731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To narrate a story or an incident</a:t>
            </a:r>
            <a:endParaRPr lang="en-US" sz="2400" b="1" dirty="0">
              <a:solidFill>
                <a:schemeClr val="bg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00200" y="1589306"/>
            <a:ext cx="72390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When the 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passé </a:t>
            </a:r>
            <a:r>
              <a:rPr lang="en-US" sz="2400" dirty="0" err="1">
                <a:solidFill>
                  <a:srgbClr val="FF0000"/>
                </a:solidFill>
                <a:latin typeface="Corbel" pitchFamily="34" charset="0"/>
              </a:rPr>
              <a:t>composé</a:t>
            </a:r>
            <a:r>
              <a:rPr lang="en-US" sz="2400" dirty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400" dirty="0">
                <a:latin typeface="Corbel" pitchFamily="34" charset="0"/>
              </a:rPr>
              <a:t>&amp; the </a:t>
            </a:r>
            <a:r>
              <a:rPr lang="en-US" sz="2400" dirty="0" err="1">
                <a:solidFill>
                  <a:srgbClr val="0000FF"/>
                </a:solidFill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 occur in the same sentence, the action in the PC often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INTERRUPTS</a:t>
            </a:r>
            <a:r>
              <a:rPr lang="en-US" sz="2400" dirty="0">
                <a:latin typeface="Corbel" pitchFamily="34" charset="0"/>
              </a:rPr>
              <a:t> the on-going action in the </a:t>
            </a:r>
            <a:r>
              <a:rPr lang="en-US" sz="2400" dirty="0" err="1">
                <a:latin typeface="Corbel" pitchFamily="34" charset="0"/>
              </a:rPr>
              <a:t>imparfait</a:t>
            </a:r>
            <a:r>
              <a:rPr lang="en-US" sz="2400" dirty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 err="1">
                <a:latin typeface="Corbel" pitchFamily="34" charset="0"/>
              </a:rPr>
              <a:t>Exemple</a:t>
            </a:r>
            <a:r>
              <a:rPr lang="en-US" sz="2400" dirty="0">
                <a:latin typeface="Corbel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900" dirty="0">
                <a:latin typeface="Corbel" pitchFamily="34" charset="0"/>
              </a:rPr>
              <a:t>	</a:t>
            </a:r>
          </a:p>
          <a:p>
            <a:pPr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sz="2400" dirty="0">
                <a:latin typeface="Corbel" pitchFamily="34" charset="0"/>
              </a:rPr>
              <a:t>	Je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dormais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  </a:t>
            </a:r>
            <a:r>
              <a:rPr lang="en-US" sz="2400" dirty="0" err="1">
                <a:latin typeface="Corbel" pitchFamily="34" charset="0"/>
              </a:rPr>
              <a:t>quand</a:t>
            </a:r>
            <a:r>
              <a:rPr lang="en-US" sz="2400" dirty="0">
                <a:latin typeface="Corbel" pitchFamily="34" charset="0"/>
              </a:rPr>
              <a:t> mon portable  </a:t>
            </a: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a </a:t>
            </a: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sonné</a:t>
            </a:r>
            <a:r>
              <a:rPr lang="en-US" sz="2400" dirty="0">
                <a:latin typeface="Corbel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67000" y="581294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rbel" panose="020B0503020204020204" pitchFamily="34" charset="0"/>
              </a:rPr>
              <a:t>I </a:t>
            </a:r>
            <a:r>
              <a:rPr lang="en-US" sz="2400" i="1" dirty="0">
                <a:solidFill>
                  <a:srgbClr val="0000FF"/>
                </a:solidFill>
                <a:latin typeface="Corbel" panose="020B0503020204020204" pitchFamily="34" charset="0"/>
              </a:rPr>
              <a:t>was sleeping </a:t>
            </a:r>
            <a:r>
              <a:rPr lang="en-US" sz="2400" i="1" dirty="0">
                <a:latin typeface="Corbel" panose="020B0503020204020204" pitchFamily="34" charset="0"/>
              </a:rPr>
              <a:t>when my cell phone </a:t>
            </a:r>
            <a:r>
              <a:rPr lang="en-US" sz="2400" i="1" dirty="0">
                <a:solidFill>
                  <a:srgbClr val="FF0000"/>
                </a:solidFill>
                <a:latin typeface="Corbel" panose="020B0503020204020204" pitchFamily="34" charset="0"/>
              </a:rPr>
              <a:t>rang</a:t>
            </a:r>
            <a:r>
              <a:rPr lang="en-US" sz="2400" i="1" dirty="0">
                <a:latin typeface="Corbel" panose="020B0503020204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4257973"/>
            <a:ext cx="1219200" cy="645855"/>
          </a:xfrm>
          <a:prstGeom prst="rect">
            <a:avLst/>
          </a:prstGeom>
          <a:noFill/>
          <a:ln w="6350" cap="flat" cmpd="sng" algn="ctr">
            <a:solidFill>
              <a:srgbClr val="0000FF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5461814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what I was already doing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3477491" y="490382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6781800" y="4262601"/>
            <a:ext cx="1219200" cy="641227"/>
          </a:xfrm>
          <a:prstGeom prst="rect">
            <a:avLst/>
          </a:prstGeom>
          <a:noFill/>
          <a:ln w="635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00800" y="5487224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the interrupting action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391400" y="4929238"/>
            <a:ext cx="0" cy="5579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189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" grpId="0" animBg="1"/>
      <p:bldP spid="7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2217</TotalTime>
  <Words>1514</Words>
  <Application>Microsoft Office PowerPoint</Application>
  <PresentationFormat>On-screen Show (4:3)</PresentationFormat>
  <Paragraphs>294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Corbel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116</cp:revision>
  <dcterms:created xsi:type="dcterms:W3CDTF">2006-10-11T19:03:17Z</dcterms:created>
  <dcterms:modified xsi:type="dcterms:W3CDTF">2023-04-25T18:08:03Z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2022-02-02T15:49:49Z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957e08c5-5c8a-4301-a639-ae4619ac6fbc</vt:lpwstr>
  </property>
  <property fmtid="{D5CDD505-2E9C-101B-9397-08002B2CF9AE}" pid="8" name="MSIP_Label_0ee3c538-ec52-435f-ae58-017644bd9513_ContentBits">
    <vt:lpwstr>0</vt:lpwstr>
  </property>
</Properties>
</file>