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0" r:id="rId4"/>
    <p:sldId id="261" r:id="rId5"/>
    <p:sldId id="262" r:id="rId6"/>
    <p:sldId id="258" r:id="rId7"/>
    <p:sldId id="263" r:id="rId8"/>
    <p:sldId id="265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>
        <p:scale>
          <a:sx n="110" d="100"/>
          <a:sy n="110" d="100"/>
        </p:scale>
        <p:origin x="20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DB30E-F8A1-4F69-8D4F-9C3E204B9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1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8B8A-8B48-4AF2-9BA2-7E19B9C7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CF761-7858-4CB1-BF4B-239DBE4B5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9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3900-3BDA-41A2-8842-A0DFAEF37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1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2E77-3DAD-4923-B5D7-D98FEC5EA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257F-4C9E-4612-BB75-E4E0800AB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3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510D3-16BC-496F-A73D-208B640E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5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607FB-FED7-4373-BDD3-A7309AC04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4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6641F-59B4-4E70-947B-4BDB291A0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4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5D686-24BA-45D5-9306-6471A13AF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9842-762E-4257-9A42-1B7FD38B8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0F3E015-65CB-4BED-9A9E-F50F3E98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Leçon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7: </a:t>
            </a:r>
            <a:r>
              <a:rPr lang="en-US" altLang="en-US" sz="2800" dirty="0" err="1">
                <a:solidFill>
                  <a:schemeClr val="tx1"/>
                </a:solidFill>
                <a:latin typeface="Cursive standard" pitchFamily="2" charset="0"/>
              </a:rPr>
              <a:t>Une</a:t>
            </a:r>
            <a:r>
              <a:rPr lang="en-US" altLang="en-US" sz="2800" dirty="0">
                <a:solidFill>
                  <a:schemeClr val="tx1"/>
                </a:solidFill>
                <a:latin typeface="Cursive standard" pitchFamily="2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Cursive standard" pitchFamily="2" charset="0"/>
              </a:rPr>
              <a:t>boum</a:t>
            </a:r>
            <a:endParaRPr lang="en-US" altLang="en-US" sz="28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62100" y="16129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Les </a:t>
            </a:r>
            <a:r>
              <a:rPr lang="en-US" altLang="en-US" sz="2400" dirty="0" err="1">
                <a:latin typeface="Corbel" pitchFamily="34" charset="0"/>
              </a:rPr>
              <a:t>verbes</a:t>
            </a:r>
            <a:r>
              <a:rPr lang="en-US" altLang="en-US" sz="2400" dirty="0">
                <a:latin typeface="Corbel" pitchFamily="34" charset="0"/>
              </a:rPr>
              <a:t> en </a:t>
            </a:r>
            <a:r>
              <a:rPr lang="en-US" altLang="en-US" sz="2400" b="1" i="1" dirty="0">
                <a:solidFill>
                  <a:schemeClr val="bg2"/>
                </a:solidFill>
                <a:latin typeface="Corbel" pitchFamily="34" charset="0"/>
              </a:rPr>
              <a:t>-</a:t>
            </a:r>
            <a:r>
              <a:rPr lang="en-US" altLang="en-US" sz="2400" b="1" i="1" dirty="0" err="1">
                <a:solidFill>
                  <a:srgbClr val="0000FF"/>
                </a:solidFill>
                <a:latin typeface="Corbel" pitchFamily="34" charset="0"/>
              </a:rPr>
              <a:t>er</a:t>
            </a:r>
            <a:endParaRPr lang="en-US" altLang="en-US" sz="2400" b="1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1600200" y="2261681"/>
            <a:ext cx="59436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 b="1" dirty="0">
                <a:latin typeface="Comic Sans MS" pitchFamily="66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basic form of a verb is called the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infinitive</a:t>
            </a:r>
          </a:p>
          <a:p>
            <a:pPr lvl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Many French infinitives end in</a:t>
            </a:r>
            <a:r>
              <a:rPr lang="en-US" altLang="en-US" sz="2200" b="1" dirty="0">
                <a:latin typeface="Corbel" pitchFamily="34" charset="0"/>
              </a:rPr>
              <a:t> </a:t>
            </a:r>
            <a:r>
              <a:rPr lang="en-US" altLang="en-US" sz="2200" b="1" i="1" dirty="0">
                <a:solidFill>
                  <a:srgbClr val="0000FF"/>
                </a:solidFill>
                <a:latin typeface="Corbel" pitchFamily="34" charset="0"/>
              </a:rPr>
              <a:t>-</a:t>
            </a:r>
            <a:r>
              <a:rPr lang="en-US" altLang="en-US" sz="2200" b="1" i="1" dirty="0" err="1">
                <a:solidFill>
                  <a:srgbClr val="0000FF"/>
                </a:solidFill>
                <a:latin typeface="Corbel" pitchFamily="34" charset="0"/>
              </a:rPr>
              <a:t>er</a:t>
            </a:r>
            <a:r>
              <a:rPr lang="en-US" altLang="en-US" sz="2200" b="1" dirty="0">
                <a:latin typeface="Corbel" pitchFamily="34" charset="0"/>
              </a:rPr>
              <a:t>	</a:t>
            </a:r>
            <a:r>
              <a:rPr lang="en-US" altLang="en-US" sz="2200" dirty="0">
                <a:latin typeface="Corbel" pitchFamily="34" charset="0"/>
              </a:rPr>
              <a:t>    	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2133600" y="4395787"/>
            <a:ext cx="678180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200" dirty="0">
                <a:latin typeface="Corbel" pitchFamily="34" charset="0"/>
              </a:rPr>
              <a:t>The</a:t>
            </a:r>
            <a:r>
              <a:rPr lang="en-US" altLang="en-US" sz="2200" b="1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STEM</a:t>
            </a:r>
            <a:r>
              <a:rPr lang="en-US" altLang="en-US" sz="2200" b="1" dirty="0"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does not change. 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200" dirty="0">
                <a:latin typeface="Corbel" pitchFamily="34" charset="0"/>
              </a:rPr>
              <a:t>It is the infinitive minus</a:t>
            </a:r>
            <a:r>
              <a:rPr lang="en-US" altLang="en-US" sz="2200" b="1" dirty="0">
                <a:latin typeface="Corbel" pitchFamily="34" charset="0"/>
              </a:rPr>
              <a:t> </a:t>
            </a:r>
            <a:r>
              <a:rPr lang="en-US" altLang="en-US" sz="2200" b="1" i="1" dirty="0">
                <a:latin typeface="Corbel" pitchFamily="34" charset="0"/>
              </a:rPr>
              <a:t>–</a:t>
            </a:r>
            <a:r>
              <a:rPr lang="en-US" altLang="en-US" sz="2200" b="1" i="1" dirty="0" err="1">
                <a:latin typeface="Corbel" pitchFamily="34" charset="0"/>
              </a:rPr>
              <a:t>er</a:t>
            </a:r>
            <a:r>
              <a:rPr lang="en-US" altLang="en-US" sz="2200" b="1" i="1" dirty="0">
                <a:latin typeface="Corbel" pitchFamily="34" charset="0"/>
              </a:rPr>
              <a:t>.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	</a:t>
            </a:r>
            <a:endParaRPr lang="en-US" altLang="en-US" sz="2200" i="1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 dirty="0">
                <a:latin typeface="Corbel" pitchFamily="34" charset="0"/>
              </a:rPr>
              <a:t>      	</a:t>
            </a:r>
            <a:r>
              <a:rPr lang="en-US" altLang="en-US" sz="2200" dirty="0" err="1">
                <a:latin typeface="Corbel" pitchFamily="34" charset="0"/>
              </a:rPr>
              <a:t>parler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   	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		</a:t>
            </a:r>
            <a:r>
              <a:rPr lang="en-US" altLang="en-US" sz="2200" dirty="0" err="1" smtClean="0">
                <a:latin typeface="Corbel" pitchFamily="34" charset="0"/>
              </a:rPr>
              <a:t>jouer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 smtClean="0">
                <a:latin typeface="Corbel" pitchFamily="34" charset="0"/>
              </a:rPr>
              <a:t>      </a:t>
            </a:r>
            <a:r>
              <a:rPr lang="en-US" altLang="en-US" sz="2200" dirty="0">
                <a:latin typeface="Corbel" pitchFamily="34" charset="0"/>
              </a:rPr>
              <a:t>	</a:t>
            </a:r>
            <a:r>
              <a:rPr lang="en-US" altLang="en-US" sz="2200" dirty="0" err="1">
                <a:latin typeface="Corbel" pitchFamily="34" charset="0"/>
              </a:rPr>
              <a:t>habiter</a:t>
            </a:r>
            <a:r>
              <a:rPr lang="en-US" altLang="en-US" sz="2200" dirty="0">
                <a:latin typeface="Corbel" pitchFamily="34" charset="0"/>
              </a:rPr>
              <a:t>	</a:t>
            </a:r>
            <a:r>
              <a:rPr lang="en-US" altLang="en-US" sz="2200" dirty="0" smtClean="0">
                <a:latin typeface="Corbel" pitchFamily="34" charset="0"/>
              </a:rPr>
              <a:t>	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2200" dirty="0" err="1" smtClean="0">
                <a:solidFill>
                  <a:schemeClr val="tx1"/>
                </a:solidFill>
                <a:latin typeface="Corbel" pitchFamily="34" charset="0"/>
              </a:rPr>
              <a:t>nager</a:t>
            </a:r>
            <a:r>
              <a:rPr lang="en-US" altLang="en-US" sz="2200" dirty="0" smtClean="0">
                <a:solidFill>
                  <a:schemeClr val="tx1"/>
                </a:solidFill>
                <a:latin typeface="Corbel" pitchFamily="34" charset="0"/>
              </a:rPr>
              <a:t>	</a:t>
            </a:r>
            <a:r>
              <a:rPr lang="en-US" altLang="en-US" sz="2200" dirty="0" smtClean="0">
                <a:latin typeface="Corbel" pitchFamily="34" charset="0"/>
              </a:rPr>
              <a:t>         </a:t>
            </a:r>
            <a:r>
              <a:rPr lang="en-US" altLang="en-US" sz="2200" dirty="0">
                <a:latin typeface="Corbel" pitchFamily="34" charset="0"/>
              </a:rPr>
              <a:t>	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	</a:t>
            </a:r>
            <a:endParaRPr lang="en-US" altLang="en-US" sz="2200" i="1" dirty="0">
              <a:latin typeface="Corbel" pitchFamily="34" charset="0"/>
            </a:endParaRP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676400" y="3304668"/>
            <a:ext cx="59436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 dirty="0">
                <a:latin typeface="Comic Sans MS" pitchFamily="66" charset="0"/>
              </a:rPr>
              <a:t>  </a:t>
            </a:r>
            <a:r>
              <a:rPr lang="en-US" altLang="en-US" sz="2200" dirty="0">
                <a:latin typeface="Corbel" pitchFamily="34" charset="0"/>
              </a:rPr>
              <a:t>present tense of </a:t>
            </a:r>
            <a:r>
              <a:rPr lang="en-US" altLang="en-US" sz="2200" b="1" i="1" dirty="0">
                <a:latin typeface="Corbel" pitchFamily="34" charset="0"/>
              </a:rPr>
              <a:t>–</a:t>
            </a:r>
            <a:r>
              <a:rPr lang="en-US" altLang="en-US" sz="2200" b="1" i="1" dirty="0" err="1">
                <a:latin typeface="Corbel" pitchFamily="34" charset="0"/>
              </a:rPr>
              <a:t>er</a:t>
            </a:r>
            <a:r>
              <a:rPr lang="en-US" altLang="en-US" sz="2200" b="1" dirty="0"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verbs has 2 parts:</a:t>
            </a:r>
          </a:p>
          <a:p>
            <a:pPr lvl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STEM + </a:t>
            </a:r>
            <a:r>
              <a:rPr lang="en-US" altLang="en-US" sz="2200" b="1" dirty="0">
                <a:solidFill>
                  <a:schemeClr val="tx1"/>
                </a:solidFill>
                <a:latin typeface="Corbel" pitchFamily="34" charset="0"/>
              </a:rPr>
              <a:t>ENDING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1800" dirty="0">
                <a:solidFill>
                  <a:srgbClr val="0000FF"/>
                </a:solidFill>
                <a:latin typeface="Corbel" pitchFamily="34" charset="0"/>
              </a:rPr>
              <a:t>    </a:t>
            </a:r>
            <a:r>
              <a:rPr lang="en-US" altLang="en-US" sz="1400" dirty="0">
                <a:latin typeface="Comic Sans MS" pitchFamily="66" charset="0"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76700" y="5410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parl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- 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58937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habit- 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6781800" y="5410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jou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- 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6781800" y="58674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nag-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8" grpId="0"/>
      <p:bldP spid="2102" grpId="0"/>
      <p:bldP spid="2108" grpId="0"/>
      <p:bldP spid="2" grpId="0"/>
      <p:bldP spid="34" grpId="0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La construction: </a:t>
            </a:r>
            <a:r>
              <a:rPr lang="en-US" altLang="en-US" sz="3200" b="1" dirty="0" smtClean="0">
                <a:solidFill>
                  <a:srgbClr val="0000FF"/>
                </a:solidFill>
                <a:latin typeface="Corbel" pitchFamily="34" charset="0"/>
              </a:rPr>
              <a:t>VERBE + 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INFINITIF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4800" y="2286000"/>
            <a:ext cx="8534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The infinitive should also be used after the following expressions: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latin typeface="Corbel" pitchFamily="34" charset="0"/>
              </a:rPr>
              <a:t>préfère</a:t>
            </a:r>
            <a:endParaRPr lang="en-US" altLang="en-US" sz="2400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latin typeface="Corbel" pitchFamily="34" charset="0"/>
              </a:rPr>
              <a:t>voudrais</a:t>
            </a:r>
            <a:endParaRPr lang="en-US" altLang="en-US" sz="2400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(ne) </a:t>
            </a:r>
            <a:r>
              <a:rPr lang="en-US" altLang="en-US" sz="2400" dirty="0" err="1">
                <a:latin typeface="Corbel" pitchFamily="34" charset="0"/>
              </a:rPr>
              <a:t>veux</a:t>
            </a:r>
            <a:r>
              <a:rPr lang="en-US" altLang="en-US" sz="2400" dirty="0">
                <a:latin typeface="Corbel" pitchFamily="34" charset="0"/>
              </a:rPr>
              <a:t> (pas)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Corbel" pitchFamily="34" charset="0"/>
              </a:rPr>
              <a:t>Est-ce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que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veux</a:t>
            </a:r>
            <a:endParaRPr lang="en-US" altLang="en-US" sz="2400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(ne) </a:t>
            </a:r>
            <a:r>
              <a:rPr lang="en-US" altLang="en-US" sz="2400" dirty="0" err="1">
                <a:latin typeface="Corbel" pitchFamily="34" charset="0"/>
              </a:rPr>
              <a:t>peux</a:t>
            </a:r>
            <a:r>
              <a:rPr lang="en-US" altLang="en-US" sz="2400" dirty="0">
                <a:latin typeface="Corbel" pitchFamily="34" charset="0"/>
              </a:rPr>
              <a:t> (pas)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latin typeface="Corbel" pitchFamily="34" charset="0"/>
              </a:rPr>
              <a:t>dois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895600" y="2819400"/>
            <a:ext cx="24384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I prefer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I would like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I (don’t) want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Do you want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I can (can’t)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I must / have to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105400" y="2819400"/>
            <a:ext cx="38862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préfère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travailler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voudrais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voyager</a:t>
            </a:r>
            <a:endParaRPr lang="en-US" altLang="en-US" sz="2400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veux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jouer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Corbel" pitchFamily="34" charset="0"/>
              </a:rPr>
              <a:t>Est-ce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que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veux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danser</a:t>
            </a:r>
            <a:r>
              <a:rPr lang="en-US" altLang="en-US" sz="2400" dirty="0">
                <a:latin typeface="Corbel" pitchFamily="34" charset="0"/>
              </a:rPr>
              <a:t>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ne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peux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pas </a:t>
            </a:r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dîner</a:t>
            </a:r>
            <a:r>
              <a:rPr lang="en-US" altLang="en-US" sz="2400" dirty="0">
                <a:latin typeface="Corbel" pitchFamily="34" charset="0"/>
              </a:rPr>
              <a:t> avec </a:t>
            </a:r>
            <a:r>
              <a:rPr lang="en-US" altLang="en-US" sz="2400" dirty="0" err="1">
                <a:latin typeface="Corbel" pitchFamily="34" charset="0"/>
              </a:rPr>
              <a:t>toi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dois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étudier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127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/>
      <p:bldP spid="13328" grpId="0"/>
      <p:bldP spid="133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0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Pratiquons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…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8600" y="1616075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</a:t>
            </a:r>
            <a:r>
              <a:rPr lang="en-US" sz="1600" dirty="0" smtClean="0">
                <a:latin typeface="Corbel" pitchFamily="34" charset="0"/>
              </a:rPr>
              <a:t>live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You </a:t>
            </a:r>
            <a:r>
              <a:rPr lang="en-US" sz="1600" dirty="0" smtClean="0">
                <a:latin typeface="Corbel" pitchFamily="34" charset="0"/>
              </a:rPr>
              <a:t>play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He </a:t>
            </a:r>
            <a:r>
              <a:rPr lang="en-US" sz="1600" dirty="0" smtClean="0">
                <a:latin typeface="Corbel" pitchFamily="34" charset="0"/>
              </a:rPr>
              <a:t>dances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We </a:t>
            </a:r>
            <a:r>
              <a:rPr lang="en-US" sz="1600" dirty="0" smtClean="0">
                <a:latin typeface="Corbel" pitchFamily="34" charset="0"/>
              </a:rPr>
              <a:t>do eat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You (</a:t>
            </a:r>
            <a:r>
              <a:rPr lang="en-US" sz="1600" dirty="0" err="1" smtClean="0">
                <a:latin typeface="Corbel" pitchFamily="34" charset="0"/>
              </a:rPr>
              <a:t>pl</a:t>
            </a:r>
            <a:r>
              <a:rPr lang="en-US" sz="1600" dirty="0" smtClean="0">
                <a:latin typeface="Corbel" pitchFamily="34" charset="0"/>
              </a:rPr>
              <a:t>) sing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They </a:t>
            </a:r>
            <a:r>
              <a:rPr lang="en-US" sz="1600" dirty="0" smtClean="0">
                <a:latin typeface="Corbel" pitchFamily="34" charset="0"/>
              </a:rPr>
              <a:t>don’t study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She is working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You (</a:t>
            </a:r>
            <a:r>
              <a:rPr lang="en-US" sz="1600" dirty="0" err="1" smtClean="0">
                <a:latin typeface="Corbel" pitchFamily="34" charset="0"/>
              </a:rPr>
              <a:t>pl</a:t>
            </a:r>
            <a:r>
              <a:rPr lang="en-US" sz="1600" dirty="0" smtClean="0">
                <a:latin typeface="Corbel" pitchFamily="34" charset="0"/>
              </a:rPr>
              <a:t>) </a:t>
            </a:r>
            <a:r>
              <a:rPr lang="en-US" sz="1600" dirty="0" smtClean="0">
                <a:latin typeface="Corbel" pitchFamily="34" charset="0"/>
              </a:rPr>
              <a:t>speak French well.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We </a:t>
            </a:r>
            <a:r>
              <a:rPr lang="en-US" sz="1600" dirty="0" smtClean="0">
                <a:latin typeface="Corbel" pitchFamily="34" charset="0"/>
              </a:rPr>
              <a:t>play tennis often.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They </a:t>
            </a:r>
            <a:r>
              <a:rPr lang="en-US" sz="1600" dirty="0" smtClean="0">
                <a:latin typeface="Corbel" pitchFamily="34" charset="0"/>
              </a:rPr>
              <a:t>eat pizza rarely.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He </a:t>
            </a:r>
            <a:r>
              <a:rPr lang="en-US" sz="1600" dirty="0" smtClean="0">
                <a:latin typeface="Corbel" pitchFamily="34" charset="0"/>
              </a:rPr>
              <a:t>likes to travel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</a:t>
            </a:r>
            <a:r>
              <a:rPr lang="en-US" sz="1600" dirty="0" smtClean="0">
                <a:latin typeface="Corbel" pitchFamily="34" charset="0"/>
              </a:rPr>
              <a:t>always speak English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You prefer to play video games</a:t>
            </a:r>
            <a:r>
              <a:rPr lang="en-US" sz="1600" dirty="0" smtClean="0">
                <a:latin typeface="Corbel" pitchFamily="34" charset="0"/>
              </a:rPr>
              <a:t>. 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267200" y="164465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J’ </a:t>
            </a:r>
            <a:r>
              <a:rPr lang="en-US" sz="1600" b="1" dirty="0" smtClean="0">
                <a:latin typeface="Corbel" pitchFamily="34" charset="0"/>
              </a:rPr>
              <a:t>_________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267200" y="19812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rbel" pitchFamily="34" charset="0"/>
              </a:rPr>
              <a:t>_</a:t>
            </a:r>
            <a:r>
              <a:rPr lang="en-US" sz="1600" dirty="0" smtClean="0">
                <a:latin typeface="Corbel" pitchFamily="34" charset="0"/>
              </a:rPr>
              <a:t>______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267200" y="2362200"/>
            <a:ext cx="358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sz="1600" dirty="0" smtClean="0">
                <a:latin typeface="Corbel" pitchFamily="34" charset="0"/>
              </a:rPr>
              <a:t>_______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267200" y="27432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</a:t>
            </a:r>
            <a:r>
              <a:rPr lang="en-US" sz="1600" dirty="0" smtClean="0">
                <a:latin typeface="Corbel" pitchFamily="34" charset="0"/>
              </a:rPr>
              <a:t>___________ 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267200" y="31242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_________ 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267200" y="3473450"/>
            <a:ext cx="358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_______________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267200" y="38100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sz="1600" b="1" dirty="0" smtClean="0">
                <a:solidFill>
                  <a:schemeClr val="accent6"/>
                </a:solidFill>
                <a:latin typeface="Corbel" pitchFamily="34" charset="0"/>
              </a:rPr>
              <a:t>  </a:t>
            </a:r>
            <a:r>
              <a:rPr lang="en-US" sz="1600" dirty="0" smtClean="0">
                <a:latin typeface="Corbel" pitchFamily="34" charset="0"/>
              </a:rPr>
              <a:t>________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267200" y="4191000"/>
            <a:ext cx="358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Vous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____________ le </a:t>
            </a:r>
            <a:r>
              <a:rPr lang="en-US" sz="1600" dirty="0" err="1" smtClean="0">
                <a:latin typeface="Corbel" pitchFamily="34" charset="0"/>
              </a:rPr>
              <a:t>français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267200" y="4572000"/>
            <a:ext cx="373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</a:t>
            </a:r>
            <a:r>
              <a:rPr lang="en-US" sz="1600" dirty="0">
                <a:solidFill>
                  <a:schemeClr val="accent6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_______________</a:t>
            </a:r>
            <a:r>
              <a:rPr lang="en-US" sz="1600" b="1" dirty="0" smtClean="0">
                <a:solidFill>
                  <a:schemeClr val="accent6"/>
                </a:solidFill>
                <a:latin typeface="Corbel" pitchFamily="34" charset="0"/>
              </a:rPr>
              <a:t> </a:t>
            </a:r>
            <a:r>
              <a:rPr lang="en-US" sz="1600" b="1" dirty="0" smtClean="0">
                <a:solidFill>
                  <a:schemeClr val="accent6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au tennis.</a:t>
            </a:r>
            <a:r>
              <a:rPr lang="en-US" sz="1600" dirty="0" smtClean="0">
                <a:latin typeface="Corbel" pitchFamily="34" charset="0"/>
              </a:rPr>
              <a:t> 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267200" y="48768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___________________ </a:t>
            </a:r>
            <a:r>
              <a:rPr lang="en-US" sz="1600" dirty="0" smtClean="0">
                <a:latin typeface="Corbel" pitchFamily="34" charset="0"/>
              </a:rPr>
              <a:t>la pizza.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sz="1600" dirty="0" smtClean="0">
                <a:latin typeface="Corbel" pitchFamily="34" charset="0"/>
              </a:rPr>
              <a:t>_______________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267200" y="5607050"/>
            <a:ext cx="4038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Je </a:t>
            </a:r>
            <a:r>
              <a:rPr lang="en-US" sz="1600" dirty="0" smtClean="0">
                <a:latin typeface="Corbel" pitchFamily="34" charset="0"/>
              </a:rPr>
              <a:t>______________ </a:t>
            </a:r>
            <a:r>
              <a:rPr lang="en-US" sz="1600" dirty="0" err="1" smtClean="0">
                <a:latin typeface="Corbel" pitchFamily="34" charset="0"/>
              </a:rPr>
              <a:t>anglais</a:t>
            </a:r>
            <a:r>
              <a:rPr lang="en-US" sz="1600" dirty="0" smtClean="0">
                <a:latin typeface="Corbel" pitchFamily="34" charset="0"/>
              </a:rPr>
              <a:t>. 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267200" y="5988050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 smtClean="0">
                <a:solidFill>
                  <a:schemeClr val="tx2"/>
                </a:solidFill>
                <a:latin typeface="Corbel" pitchFamily="34" charset="0"/>
              </a:rPr>
              <a:t> ___</a:t>
            </a:r>
            <a:r>
              <a:rPr lang="en-US" sz="1600" dirty="0" smtClean="0">
                <a:latin typeface="Corbel" pitchFamily="34" charset="0"/>
              </a:rPr>
              <a:t>___________ aux </a:t>
            </a:r>
            <a:r>
              <a:rPr lang="en-US" sz="1600" dirty="0" err="1" smtClean="0">
                <a:latin typeface="Corbel" pitchFamily="34" charset="0"/>
              </a:rPr>
              <a:t>jeux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vidéo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5800" y="1611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habite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1916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joues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95800" y="2297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danse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62500" y="2678668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mang</a:t>
            </a:r>
            <a:r>
              <a:rPr lang="en-US" b="1" dirty="0" err="1" smtClean="0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3059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chantez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3440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’étudient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0" y="3745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travaille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41264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p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arlez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itchFamily="34" charset="0"/>
              </a:rPr>
              <a:t>bien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4507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j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ouons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itchFamily="34" charset="0"/>
              </a:rPr>
              <a:t>souvent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95800" y="4812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mangent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itchFamily="34" charset="0"/>
              </a:rPr>
              <a:t>rarement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19600" y="5193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aime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rbel" pitchFamily="34" charset="0"/>
              </a:rPr>
              <a:t>voyager</a:t>
            </a:r>
            <a:r>
              <a:rPr lang="en-US" dirty="0" smtClean="0">
                <a:latin typeface="Corbel" pitchFamily="34" charset="0"/>
              </a:rPr>
              <a:t>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95800" y="5574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p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arle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itchFamily="34" charset="0"/>
              </a:rPr>
              <a:t>toujours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95800" y="5955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préfères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itchFamily="34" charset="0"/>
              </a:rPr>
              <a:t>jouer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62100" y="685800"/>
            <a:ext cx="571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Corbel" pitchFamily="34" charset="0"/>
              </a:rPr>
              <a:t>Les </a:t>
            </a:r>
            <a:r>
              <a:rPr lang="en-US" altLang="en-US" sz="2800" dirty="0" err="1">
                <a:latin typeface="Corbel" pitchFamily="34" charset="0"/>
              </a:rPr>
              <a:t>verbes</a:t>
            </a:r>
            <a:r>
              <a:rPr lang="en-US" altLang="en-US" sz="2800" dirty="0">
                <a:latin typeface="Corbel" pitchFamily="34" charset="0"/>
              </a:rPr>
              <a:t> en </a:t>
            </a:r>
            <a:r>
              <a:rPr lang="en-US" altLang="en-US" sz="2800" b="1" i="1" dirty="0">
                <a:solidFill>
                  <a:schemeClr val="bg2"/>
                </a:solidFill>
                <a:latin typeface="Corbel" pitchFamily="34" charset="0"/>
              </a:rPr>
              <a:t>-</a:t>
            </a:r>
            <a:r>
              <a:rPr lang="en-US" altLang="en-US" sz="2800" b="1" i="1" dirty="0" err="1">
                <a:solidFill>
                  <a:srgbClr val="0000FF"/>
                </a:solidFill>
                <a:latin typeface="Corbel" pitchFamily="34" charset="0"/>
              </a:rPr>
              <a:t>er</a:t>
            </a:r>
            <a:endParaRPr lang="en-US" altLang="en-US" sz="2800" b="1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076" name="Line 35"/>
          <p:cNvSpPr>
            <a:spLocks noChangeShapeType="1"/>
          </p:cNvSpPr>
          <p:nvPr/>
        </p:nvSpPr>
        <p:spPr bwMode="auto">
          <a:xfrm>
            <a:off x="44577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77" name="Line 33"/>
          <p:cNvSpPr>
            <a:spLocks noChangeShapeType="1"/>
          </p:cNvSpPr>
          <p:nvPr/>
        </p:nvSpPr>
        <p:spPr bwMode="auto">
          <a:xfrm>
            <a:off x="1981200" y="48006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34"/>
          <p:cNvSpPr>
            <a:spLocks noChangeShapeType="1"/>
          </p:cNvSpPr>
          <p:nvPr/>
        </p:nvSpPr>
        <p:spPr bwMode="auto">
          <a:xfrm>
            <a:off x="1943100" y="541466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36"/>
          <p:cNvSpPr txBox="1">
            <a:spLocks noChangeArrowheads="1"/>
          </p:cNvSpPr>
          <p:nvPr/>
        </p:nvSpPr>
        <p:spPr bwMode="auto">
          <a:xfrm>
            <a:off x="2552700" y="4251325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je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14700" y="41910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-e</a:t>
            </a:r>
          </a:p>
        </p:txBody>
      </p:sp>
      <p:sp>
        <p:nvSpPr>
          <p:cNvPr id="3081" name="Text Box 39"/>
          <p:cNvSpPr txBox="1">
            <a:spLocks noChangeArrowheads="1"/>
          </p:cNvSpPr>
          <p:nvPr/>
        </p:nvSpPr>
        <p:spPr bwMode="auto">
          <a:xfrm>
            <a:off x="2552700" y="4948535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tu</a:t>
            </a:r>
          </a:p>
        </p:txBody>
      </p:sp>
      <p:sp>
        <p:nvSpPr>
          <p:cNvPr id="3082" name="Text Box 40"/>
          <p:cNvSpPr txBox="1">
            <a:spLocks noChangeArrowheads="1"/>
          </p:cNvSpPr>
          <p:nvPr/>
        </p:nvSpPr>
        <p:spPr bwMode="auto">
          <a:xfrm>
            <a:off x="2171700" y="5562600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il/elle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314700" y="488698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800" b="1" dirty="0" err="1">
                <a:solidFill>
                  <a:srgbClr val="FF0000"/>
                </a:solidFill>
                <a:latin typeface="Corbel" pitchFamily="34" charset="0"/>
              </a:rPr>
              <a:t>es</a:t>
            </a:r>
            <a:endParaRPr lang="en-US" alt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314700" y="5486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-e</a:t>
            </a:r>
          </a:p>
        </p:txBody>
      </p:sp>
      <p:sp>
        <p:nvSpPr>
          <p:cNvPr id="3085" name="Text Box 43"/>
          <p:cNvSpPr txBox="1">
            <a:spLocks noChangeArrowheads="1"/>
          </p:cNvSpPr>
          <p:nvPr/>
        </p:nvSpPr>
        <p:spPr bwMode="auto">
          <a:xfrm>
            <a:off x="4914900" y="4251325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nous</a:t>
            </a:r>
          </a:p>
        </p:txBody>
      </p:sp>
      <p:sp>
        <p:nvSpPr>
          <p:cNvPr id="3086" name="Text Box 45"/>
          <p:cNvSpPr txBox="1">
            <a:spLocks noChangeArrowheads="1"/>
          </p:cNvSpPr>
          <p:nvPr/>
        </p:nvSpPr>
        <p:spPr bwMode="auto">
          <a:xfrm>
            <a:off x="4914900" y="49530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Corbel" pitchFamily="34" charset="0"/>
              </a:rPr>
              <a:t>vous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3087" name="Text Box 46"/>
          <p:cNvSpPr txBox="1">
            <a:spLocks noChangeArrowheads="1"/>
          </p:cNvSpPr>
          <p:nvPr/>
        </p:nvSpPr>
        <p:spPr bwMode="auto">
          <a:xfrm>
            <a:off x="4533900" y="55626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ils/elles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5715000" y="4191000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800" b="1" dirty="0" err="1">
                <a:solidFill>
                  <a:srgbClr val="FF0000"/>
                </a:solidFill>
                <a:latin typeface="Corbel" pitchFamily="34" charset="0"/>
              </a:rPr>
              <a:t>ons</a:t>
            </a:r>
            <a:endParaRPr lang="en-US" alt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715000" y="48768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800" b="1" dirty="0" err="1">
                <a:solidFill>
                  <a:srgbClr val="FF0000"/>
                </a:solidFill>
                <a:latin typeface="Corbel" pitchFamily="34" charset="0"/>
              </a:rPr>
              <a:t>ez</a:t>
            </a:r>
            <a:endParaRPr lang="en-US" alt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715000" y="5486400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800" b="1" dirty="0" err="1">
                <a:solidFill>
                  <a:srgbClr val="FF0000"/>
                </a:solidFill>
                <a:latin typeface="Corbel" pitchFamily="34" charset="0"/>
              </a:rPr>
              <a:t>ent</a:t>
            </a:r>
            <a:endParaRPr lang="en-US" alt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600200" y="2514600"/>
            <a:ext cx="59436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200" dirty="0" smtClean="0">
                <a:latin typeface="Corbel" pitchFamily="34" charset="0"/>
              </a:rPr>
              <a:t>When conjugating a verb, the </a:t>
            </a:r>
            <a:r>
              <a:rPr lang="en-US" altLang="en-US" sz="2200" b="1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STEM</a:t>
            </a:r>
            <a:r>
              <a:rPr lang="en-US" altLang="en-US" sz="2200" b="1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latin typeface="Corbel" pitchFamily="34" charset="0"/>
              </a:rPr>
              <a:t>does not change. </a:t>
            </a:r>
          </a:p>
          <a:p>
            <a:pPr lvl="1">
              <a:spcBef>
                <a:spcPct val="50000"/>
              </a:spcBef>
              <a:buClrTx/>
              <a:buSzTx/>
              <a:buNone/>
            </a:pPr>
            <a:r>
              <a:rPr lang="en-US" altLang="en-US" sz="2200" dirty="0" smtClean="0">
                <a:latin typeface="Corbel" pitchFamily="34" charset="0"/>
              </a:rPr>
              <a:t>The </a:t>
            </a:r>
            <a:r>
              <a:rPr lang="en-US" altLang="en-US" sz="2200" b="1" dirty="0" smtClean="0">
                <a:solidFill>
                  <a:srgbClr val="FF0000"/>
                </a:solidFill>
                <a:latin typeface="Corbel" pitchFamily="34" charset="0"/>
              </a:rPr>
              <a:t>ENDINGS</a:t>
            </a:r>
            <a:r>
              <a:rPr lang="en-US" altLang="en-US" sz="2200" dirty="0" smtClean="0">
                <a:latin typeface="Corbel" pitchFamily="34" charset="0"/>
              </a:rPr>
              <a:t> DO change: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1800" dirty="0">
                <a:solidFill>
                  <a:srgbClr val="0000FF"/>
                </a:solidFill>
                <a:latin typeface="Corbel" pitchFamily="34" charset="0"/>
              </a:rPr>
              <a:t>    </a:t>
            </a:r>
            <a:r>
              <a:rPr lang="en-US" altLang="en-US" sz="1400" dirty="0">
                <a:latin typeface="Comic Sans MS" pitchFamily="66" charset="0"/>
              </a:rPr>
              <a:t>	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1600200" y="1524000"/>
            <a:ext cx="59436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200" dirty="0" smtClean="0">
                <a:latin typeface="Corbel" pitchFamily="34" charset="0"/>
              </a:rPr>
              <a:t>Remember, an infinitive has two parts: </a:t>
            </a:r>
            <a:endParaRPr lang="en-US" altLang="en-US" sz="2200" dirty="0">
              <a:latin typeface="Corbel" pitchFamily="34" charset="0"/>
            </a:endParaRPr>
          </a:p>
          <a:p>
            <a:pPr lvl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STEM + </a:t>
            </a:r>
            <a:r>
              <a:rPr lang="en-US" altLang="en-US" sz="2200" b="1" dirty="0" smtClean="0">
                <a:solidFill>
                  <a:srgbClr val="FF0000"/>
                </a:solidFill>
                <a:latin typeface="Corbel" pitchFamily="34" charset="0"/>
              </a:rPr>
              <a:t>ENDING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1800" dirty="0">
                <a:solidFill>
                  <a:srgbClr val="0000FF"/>
                </a:solidFill>
                <a:latin typeface="Corbel" pitchFamily="34" charset="0"/>
              </a:rPr>
              <a:t>    </a:t>
            </a:r>
            <a:r>
              <a:rPr lang="en-US" altLang="en-US" sz="1400" dirty="0">
                <a:latin typeface="Comic Sans MS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73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089" grpId="0"/>
      <p:bldP spid="2090" grpId="0"/>
      <p:bldP spid="2095" grpId="0"/>
      <p:bldP spid="2096" grpId="0"/>
      <p:bldP spid="2097" grpId="0"/>
      <p:bldP spid="2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175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PARLER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714500" y="3429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4229100" y="2819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324100" y="28797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je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901043" y="2819400"/>
            <a:ext cx="10994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latin typeface="Corbel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247900" y="3505200"/>
            <a:ext cx="647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tu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1600200" y="4191000"/>
            <a:ext cx="125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il</a:t>
            </a:r>
            <a:r>
              <a:rPr lang="en-US" altLang="en-US" sz="3200" dirty="0">
                <a:latin typeface="Corbel" pitchFamily="34" charset="0"/>
              </a:rPr>
              <a:t> / </a:t>
            </a:r>
            <a:r>
              <a:rPr lang="en-US" altLang="en-US" sz="3200" dirty="0" err="1">
                <a:latin typeface="Corbel" pitchFamily="34" charset="0"/>
              </a:rPr>
              <a:t>elle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82900" y="3505200"/>
            <a:ext cx="127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latin typeface="Corbel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857500" y="4191000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latin typeface="Corbel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4457700" y="2879725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nous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4457700" y="3505200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vous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4305300" y="41910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ils</a:t>
            </a:r>
            <a:r>
              <a:rPr lang="en-US" altLang="en-US" sz="3200" dirty="0">
                <a:latin typeface="Corbel" pitchFamily="34" charset="0"/>
              </a:rPr>
              <a:t>/</a:t>
            </a:r>
            <a:r>
              <a:rPr lang="en-US" altLang="en-US" sz="3200" dirty="0" err="1">
                <a:latin typeface="Corbel" pitchFamily="34" charset="0"/>
              </a:rPr>
              <a:t>elles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753100" y="2844225"/>
            <a:ext cx="175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latin typeface="Corbel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753100" y="3505200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latin typeface="Corbel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itchFamily="34" charset="0"/>
              </a:rPr>
              <a:t>ez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53100" y="41910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latin typeface="Corbel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13" name="Line 19"/>
          <p:cNvSpPr>
            <a:spLocks noChangeShapeType="1"/>
          </p:cNvSpPr>
          <p:nvPr/>
        </p:nvSpPr>
        <p:spPr bwMode="auto">
          <a:xfrm>
            <a:off x="1714500" y="4114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981200" y="5562600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NOTE:</a:t>
            </a:r>
            <a:r>
              <a:rPr lang="en-US" altLang="en-US" sz="2400" dirty="0">
                <a:latin typeface="Corbel" pitchFamily="34" charset="0"/>
              </a:rPr>
              <a:t>  the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–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is silent</a:t>
            </a:r>
          </a:p>
        </p:txBody>
      </p:sp>
      <p:sp>
        <p:nvSpPr>
          <p:cNvPr id="4115" name="Text Box 22"/>
          <p:cNvSpPr txBox="1">
            <a:spLocks noChangeArrowheads="1"/>
          </p:cNvSpPr>
          <p:nvPr/>
        </p:nvSpPr>
        <p:spPr bwMode="auto">
          <a:xfrm>
            <a:off x="1524000" y="1683603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Regular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–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er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verb (</a:t>
            </a:r>
            <a:r>
              <a:rPr lang="en-US" altLang="en-US" sz="2400" dirty="0" err="1">
                <a:latin typeface="Corbel" pitchFamily="34" charset="0"/>
              </a:rPr>
              <a:t>folllows</a:t>
            </a:r>
            <a:r>
              <a:rPr lang="en-US" altLang="en-US" sz="2400" dirty="0">
                <a:latin typeface="Corbel" pitchFamily="34" charset="0"/>
              </a:rPr>
              <a:t> a </a:t>
            </a:r>
            <a:r>
              <a:rPr lang="en-US" altLang="en-US" sz="2400" dirty="0" err="1">
                <a:latin typeface="Corbel" pitchFamily="34" charset="0"/>
              </a:rPr>
              <a:t>predicatable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pattern)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Stem is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PARL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-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553200" y="4242375"/>
            <a:ext cx="533400" cy="533400"/>
            <a:chOff x="3984" y="2256"/>
            <a:chExt cx="336" cy="336"/>
          </a:xfrm>
        </p:grpSpPr>
        <p:sp>
          <p:nvSpPr>
            <p:cNvPr id="4117" name="Line 25"/>
            <p:cNvSpPr>
              <a:spLocks noChangeShapeType="1"/>
            </p:cNvSpPr>
            <p:nvPr/>
          </p:nvSpPr>
          <p:spPr bwMode="auto">
            <a:xfrm>
              <a:off x="3984" y="2256"/>
              <a:ext cx="336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118" name="Line 26"/>
            <p:cNvSpPr>
              <a:spLocks noChangeShapeType="1"/>
            </p:cNvSpPr>
            <p:nvPr/>
          </p:nvSpPr>
          <p:spPr bwMode="auto">
            <a:xfrm flipH="1">
              <a:off x="3984" y="2256"/>
              <a:ext cx="24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124200" y="685800"/>
            <a:ext cx="2057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  <a:latin typeface="Corbel" pitchFamily="34" charset="0"/>
              </a:rPr>
              <a:t>= to speak</a:t>
            </a:r>
            <a:endParaRPr lang="en-US" altLang="en-US" sz="3200" dirty="0">
              <a:solidFill>
                <a:schemeClr val="tx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7" grpId="0"/>
      <p:bldP spid="9228" grpId="0"/>
      <p:bldP spid="9232" grpId="0"/>
      <p:bldP spid="9233" grpId="0"/>
      <p:bldP spid="9234" grpId="0"/>
      <p:bldP spid="92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705600" y="4694812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latin typeface="Corbel" pitchFamily="34" charset="0"/>
              </a:rPr>
              <a:t> </a:t>
            </a:r>
            <a:r>
              <a:rPr lang="en-US" altLang="en-US" sz="1800" dirty="0">
                <a:latin typeface="Corbel" pitchFamily="34" charset="0"/>
              </a:rPr>
              <a:t>the </a:t>
            </a:r>
            <a:r>
              <a:rPr lang="en-US" altLang="en-US" sz="1800" b="1" dirty="0">
                <a:solidFill>
                  <a:srgbClr val="0000FF"/>
                </a:solidFill>
                <a:latin typeface="Corbel" pitchFamily="34" charset="0"/>
              </a:rPr>
              <a:t>–</a:t>
            </a:r>
            <a:r>
              <a:rPr lang="en-US" altLang="en-US" sz="18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r>
              <a:rPr lang="en-US" altLang="en-US" sz="18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800" dirty="0">
                <a:latin typeface="Corbel" pitchFamily="34" charset="0"/>
              </a:rPr>
              <a:t>is silent</a:t>
            </a:r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1524000" y="685800"/>
            <a:ext cx="2057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HABITER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1600200" y="1531203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Regular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–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er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verb (</a:t>
            </a:r>
            <a:r>
              <a:rPr lang="en-US" altLang="en-US" sz="2400" dirty="0" err="1">
                <a:latin typeface="Corbel" pitchFamily="34" charset="0"/>
              </a:rPr>
              <a:t>folllows</a:t>
            </a:r>
            <a:r>
              <a:rPr lang="en-US" altLang="en-US" sz="2400" dirty="0">
                <a:latin typeface="Corbel" pitchFamily="34" charset="0"/>
              </a:rPr>
              <a:t> a </a:t>
            </a:r>
            <a:r>
              <a:rPr lang="en-US" altLang="en-US" sz="2400" dirty="0" err="1">
                <a:latin typeface="Corbel" pitchFamily="34" charset="0"/>
              </a:rPr>
              <a:t>predicatable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pattern)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stem </a:t>
            </a:r>
            <a:r>
              <a:rPr lang="en-US" altLang="en-US" sz="2400" dirty="0">
                <a:latin typeface="Corbel" pitchFamily="34" charset="0"/>
              </a:rPr>
              <a:t>is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HABIT-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6934200" cy="72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liaison </a:t>
            </a:r>
            <a:r>
              <a:rPr lang="en-US" altLang="en-US" sz="2400" dirty="0">
                <a:latin typeface="Corbel" pitchFamily="34" charset="0"/>
              </a:rPr>
              <a:t>when the verb begins with a vowel sound: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itchFamily="66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53000" y="2909138"/>
            <a:ext cx="609600" cy="1926962"/>
            <a:chOff x="5334000" y="3135312"/>
            <a:chExt cx="609600" cy="1730906"/>
          </a:xfrm>
        </p:grpSpPr>
        <p:sp>
          <p:nvSpPr>
            <p:cNvPr id="5146" name="Arc 24"/>
            <p:cNvSpPr>
              <a:spLocks/>
            </p:cNvSpPr>
            <p:nvPr/>
          </p:nvSpPr>
          <p:spPr bwMode="auto">
            <a:xfrm rot="12410043" flipH="1">
              <a:off x="5334000" y="3135312"/>
              <a:ext cx="457200" cy="3048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Arc 25"/>
            <p:cNvSpPr>
              <a:spLocks/>
            </p:cNvSpPr>
            <p:nvPr/>
          </p:nvSpPr>
          <p:spPr bwMode="auto">
            <a:xfrm rot="12410043" flipH="1">
              <a:off x="5378179" y="3821112"/>
              <a:ext cx="457200" cy="3048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Arc 26"/>
            <p:cNvSpPr>
              <a:spLocks/>
            </p:cNvSpPr>
            <p:nvPr/>
          </p:nvSpPr>
          <p:spPr bwMode="auto">
            <a:xfrm rot="12410043" flipH="1">
              <a:off x="5486400" y="4561418"/>
              <a:ext cx="457200" cy="3048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133600" y="5523637"/>
            <a:ext cx="5181600" cy="144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aimer		adorer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Corbel" pitchFamily="34" charset="0"/>
              </a:rPr>
              <a:t>étudier</a:t>
            </a:r>
            <a:r>
              <a:rPr lang="en-US" altLang="en-US" sz="2400" dirty="0">
                <a:latin typeface="Corbel" pitchFamily="34" charset="0"/>
              </a:rPr>
              <a:t>	             	</a:t>
            </a:r>
            <a:r>
              <a:rPr lang="en-US" altLang="en-US" sz="2400" dirty="0" err="1">
                <a:latin typeface="Corbel" pitchFamily="34" charset="0"/>
              </a:rPr>
              <a:t>organiser</a:t>
            </a:r>
            <a:r>
              <a:rPr lang="en-US" altLang="en-US" sz="2400" dirty="0">
                <a:latin typeface="Corbel" pitchFamily="34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inviter		</a:t>
            </a:r>
            <a:r>
              <a:rPr lang="en-US" altLang="en-US" sz="2400" dirty="0" err="1">
                <a:latin typeface="Corbel" pitchFamily="34" charset="0"/>
              </a:rPr>
              <a:t>écouter</a:t>
            </a:r>
            <a:r>
              <a:rPr lang="en-US" altLang="en-US" sz="2400" dirty="0"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447800" y="326072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3962400" y="2651124"/>
            <a:ext cx="0" cy="210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1981200" y="25749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j</a:t>
            </a:r>
            <a:r>
              <a:rPr lang="en-US" altLang="en-US" sz="3200" dirty="0" smtClean="0">
                <a:latin typeface="Corbel" pitchFamily="34" charset="0"/>
              </a:rPr>
              <a:t>’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2362201" y="25146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habit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14500" y="3347507"/>
            <a:ext cx="647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tu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066800" y="4175125"/>
            <a:ext cx="125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il</a:t>
            </a:r>
            <a:r>
              <a:rPr lang="en-US" altLang="en-US" sz="3200" dirty="0">
                <a:latin typeface="Corbel" pitchFamily="34" charset="0"/>
              </a:rPr>
              <a:t> / </a:t>
            </a:r>
            <a:r>
              <a:rPr lang="en-US" altLang="en-US" sz="3200" dirty="0" err="1">
                <a:latin typeface="Corbel" pitchFamily="34" charset="0"/>
              </a:rPr>
              <a:t>elle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362201" y="3347507"/>
            <a:ext cx="1523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habit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362200" y="4175125"/>
            <a:ext cx="13715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habit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4191000" y="2574925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nous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4191000" y="3347507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vous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038600" y="4175125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ils</a:t>
            </a:r>
            <a:r>
              <a:rPr lang="en-US" altLang="en-US" sz="3200" dirty="0">
                <a:latin typeface="Corbel" pitchFamily="34" charset="0"/>
              </a:rPr>
              <a:t>/</a:t>
            </a:r>
            <a:r>
              <a:rPr lang="en-US" altLang="en-US" sz="3200" dirty="0" err="1">
                <a:latin typeface="Corbel" pitchFamily="34" charset="0"/>
              </a:rPr>
              <a:t>elles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334000" y="2574925"/>
            <a:ext cx="175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habit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410200" y="3347507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habit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ez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5410200" y="4175125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habit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1447800" y="40741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grpSp>
        <p:nvGrpSpPr>
          <p:cNvPr id="44" name="Group 27"/>
          <p:cNvGrpSpPr>
            <a:grpSpLocks/>
          </p:cNvGrpSpPr>
          <p:nvPr/>
        </p:nvGrpSpPr>
        <p:grpSpPr bwMode="auto">
          <a:xfrm>
            <a:off x="6553200" y="4302700"/>
            <a:ext cx="533400" cy="533400"/>
            <a:chOff x="3984" y="2256"/>
            <a:chExt cx="336" cy="336"/>
          </a:xfrm>
        </p:grpSpPr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3984" y="2256"/>
              <a:ext cx="336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 flipH="1">
              <a:off x="3984" y="2256"/>
              <a:ext cx="24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3429000" y="685800"/>
            <a:ext cx="2057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  <a:latin typeface="Corbel" pitchFamily="34" charset="0"/>
              </a:rPr>
              <a:t>= to live</a:t>
            </a:r>
            <a:endParaRPr lang="en-US" altLang="en-US" sz="3200" dirty="0">
              <a:solidFill>
                <a:schemeClr val="tx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10262" grpId="0"/>
      <p:bldP spid="10267" grpId="0"/>
      <p:bldP spid="32" grpId="0"/>
      <p:bldP spid="35" grpId="0"/>
      <p:bldP spid="36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571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NAGER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600200" y="1371600"/>
            <a:ext cx="7086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= to </a:t>
            </a:r>
            <a:r>
              <a:rPr lang="en-US" altLang="en-US" sz="2400" dirty="0" smtClean="0">
                <a:latin typeface="Corbel" pitchFamily="34" charset="0"/>
              </a:rPr>
              <a:t>swim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Corbel" pitchFamily="34" charset="0"/>
              </a:rPr>
              <a:t>Regular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–GER </a:t>
            </a:r>
            <a:r>
              <a:rPr lang="en-US" altLang="en-US" sz="2400" dirty="0">
                <a:latin typeface="Corbel" pitchFamily="34" charset="0"/>
              </a:rPr>
              <a:t>verb (</a:t>
            </a:r>
            <a:r>
              <a:rPr lang="en-US" altLang="en-US" sz="2400" dirty="0" err="1">
                <a:latin typeface="Corbel" pitchFamily="34" charset="0"/>
              </a:rPr>
              <a:t>folllows</a:t>
            </a:r>
            <a:r>
              <a:rPr lang="en-US" altLang="en-US" sz="2400" dirty="0">
                <a:latin typeface="Corbel" pitchFamily="34" charset="0"/>
              </a:rPr>
              <a:t> a </a:t>
            </a:r>
            <a:r>
              <a:rPr lang="en-US" altLang="en-US" sz="2400" dirty="0" err="1">
                <a:latin typeface="Corbel" pitchFamily="34" charset="0"/>
              </a:rPr>
              <a:t>predicatable</a:t>
            </a:r>
            <a:r>
              <a:rPr lang="en-US" altLang="en-US" sz="2400" dirty="0">
                <a:latin typeface="Corbel" pitchFamily="34" charset="0"/>
              </a:rPr>
              <a:t> pattern)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stem </a:t>
            </a:r>
            <a:r>
              <a:rPr lang="en-US" altLang="en-US" sz="2400" dirty="0">
                <a:latin typeface="Corbel" pitchFamily="34" charset="0"/>
              </a:rPr>
              <a:t>is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NAG-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57200" y="5334000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200" dirty="0" smtClean="0">
                <a:latin typeface="Corbel" pitchFamily="34" charset="0"/>
              </a:rPr>
              <a:t>when </a:t>
            </a:r>
            <a:r>
              <a:rPr lang="en-US" altLang="en-US" sz="2200" dirty="0">
                <a:latin typeface="Corbel" pitchFamily="34" charset="0"/>
              </a:rPr>
              <a:t>the infinitive of a verb ends in –</a:t>
            </a:r>
            <a:r>
              <a:rPr lang="en-US" altLang="en-US" sz="2200" dirty="0" err="1">
                <a:latin typeface="Corbel" pitchFamily="34" charset="0"/>
              </a:rPr>
              <a:t>ger</a:t>
            </a:r>
            <a:r>
              <a:rPr lang="en-US" altLang="en-US" sz="2200" dirty="0">
                <a:latin typeface="Corbel" pitchFamily="34" charset="0"/>
              </a:rPr>
              <a:t>, the </a:t>
            </a:r>
            <a:r>
              <a:rPr lang="en-US" altLang="en-US" sz="2200" b="1" dirty="0" smtClean="0">
                <a:latin typeface="Corbel" pitchFamily="34" charset="0"/>
              </a:rPr>
              <a:t>NOUS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form ends in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-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g</a:t>
            </a:r>
            <a:r>
              <a:rPr lang="en-US" altLang="en-US" sz="22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altLang="en-US" sz="2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286000" y="5773738"/>
            <a:ext cx="1676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manger</a:t>
            </a:r>
            <a:r>
              <a:rPr lang="en-US" altLang="en-US" sz="2200" dirty="0" smtClean="0">
                <a:latin typeface="Corbel" pitchFamily="34" charset="0"/>
              </a:rPr>
              <a:t>:</a:t>
            </a:r>
            <a:endParaRPr lang="en-US" altLang="en-US" sz="2200" b="1" dirty="0">
              <a:solidFill>
                <a:schemeClr val="bg2"/>
              </a:solidFill>
              <a:latin typeface="Corbel" pitchFamily="34" charset="0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voyager:	</a:t>
            </a:r>
            <a:endParaRPr lang="en-US" altLang="en-US" sz="22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733800" y="5773738"/>
            <a:ext cx="22860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nous </a:t>
            </a:r>
            <a:r>
              <a:rPr lang="en-US" altLang="en-US" sz="2200" dirty="0" err="1">
                <a:latin typeface="Corbel" pitchFamily="34" charset="0"/>
              </a:rPr>
              <a:t>mang</a:t>
            </a:r>
            <a:r>
              <a:rPr lang="en-US" altLang="en-US" sz="22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altLang="en-US" sz="22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733800" y="6112292"/>
            <a:ext cx="2362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nous </a:t>
            </a:r>
            <a:r>
              <a:rPr lang="en-US" altLang="en-US" sz="2200" dirty="0" err="1" smtClean="0">
                <a:latin typeface="Corbel" pitchFamily="34" charset="0"/>
              </a:rPr>
              <a:t>voyag</a:t>
            </a:r>
            <a:r>
              <a:rPr lang="en-US" altLang="en-US" sz="2200" b="1" dirty="0" err="1" smtClean="0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altLang="en-US" sz="2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2057400" y="360622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4572000" y="2996625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667000" y="3056950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je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243943" y="2996625"/>
            <a:ext cx="10994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nag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590800" y="3682425"/>
            <a:ext cx="647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tu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943100" y="4368225"/>
            <a:ext cx="125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il</a:t>
            </a:r>
            <a:r>
              <a:rPr lang="en-US" altLang="en-US" sz="3200" dirty="0">
                <a:latin typeface="Corbel" pitchFamily="34" charset="0"/>
              </a:rPr>
              <a:t> / </a:t>
            </a:r>
            <a:r>
              <a:rPr lang="en-US" altLang="en-US" sz="3200" dirty="0" err="1">
                <a:latin typeface="Corbel" pitchFamily="34" charset="0"/>
              </a:rPr>
              <a:t>elle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225800" y="3682425"/>
            <a:ext cx="127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nag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200400" y="4368225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nag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800600" y="3056950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nous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4800600" y="3682425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vous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4648200" y="4368225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latin typeface="Corbel" pitchFamily="34" charset="0"/>
              </a:rPr>
              <a:t>ils</a:t>
            </a:r>
            <a:r>
              <a:rPr lang="en-US" altLang="en-US" sz="3200" dirty="0">
                <a:latin typeface="Corbel" pitchFamily="34" charset="0"/>
              </a:rPr>
              <a:t>/</a:t>
            </a:r>
            <a:r>
              <a:rPr lang="en-US" altLang="en-US" sz="3200" dirty="0" err="1">
                <a:latin typeface="Corbel" pitchFamily="34" charset="0"/>
              </a:rPr>
              <a:t>elles</a:t>
            </a:r>
            <a:endParaRPr lang="en-US" altLang="en-US" sz="3200" dirty="0">
              <a:latin typeface="Corbel" pitchFamily="34" charset="0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096000" y="3021450"/>
            <a:ext cx="175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nag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096000" y="3682425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nag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ez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6096000" y="4368225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err="1" smtClean="0">
                <a:latin typeface="Corbel" pitchFamily="34" charset="0"/>
              </a:rPr>
              <a:t>nag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2057400" y="429202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6896100" y="4495800"/>
            <a:ext cx="533400" cy="533400"/>
            <a:chOff x="3984" y="2256"/>
            <a:chExt cx="336" cy="336"/>
          </a:xfrm>
        </p:grpSpPr>
        <p:sp>
          <p:nvSpPr>
            <p:cNvPr id="42" name="Line 25"/>
            <p:cNvSpPr>
              <a:spLocks noChangeShapeType="1"/>
            </p:cNvSpPr>
            <p:nvPr/>
          </p:nvSpPr>
          <p:spPr bwMode="auto">
            <a:xfrm>
              <a:off x="3984" y="2256"/>
              <a:ext cx="336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3" name="Line 26"/>
            <p:cNvSpPr>
              <a:spLocks noChangeShapeType="1"/>
            </p:cNvSpPr>
            <p:nvPr/>
          </p:nvSpPr>
          <p:spPr bwMode="auto">
            <a:xfrm flipH="1">
              <a:off x="3984" y="2256"/>
              <a:ext cx="24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/>
      <p:bldP spid="11288" grpId="0"/>
      <p:bldP spid="11289" grpId="0"/>
      <p:bldP spid="29" grpId="0"/>
      <p:bldP spid="32" grpId="0"/>
      <p:bldP spid="33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90600" y="2438399"/>
            <a:ext cx="7924800" cy="109186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010400" cy="762001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Corbel" pitchFamily="34" charset="0"/>
              </a:rPr>
              <a:t>LA NÉGATION</a:t>
            </a:r>
            <a:endParaRPr lang="en-US" altLang="en-US" sz="3200" b="1" i="1" dirty="0" smtClean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0" y="1600200"/>
            <a:ext cx="5791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solidFill>
                  <a:schemeClr val="tx1"/>
                </a:solidFill>
                <a:latin typeface="Corbel" pitchFamily="34" charset="0"/>
              </a:rPr>
              <a:t>Negative sentences are formed as follows: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381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Subject +</a:t>
            </a:r>
            <a:r>
              <a:rPr lang="en-US" altLang="en-US" sz="2400" b="1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+ VERB +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	  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(+vowel sound)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53000" y="2514600"/>
            <a:ext cx="38862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 err="1">
                <a:latin typeface="Corbel" pitchFamily="34" charset="0"/>
              </a:rPr>
              <a:t>Éric</a:t>
            </a:r>
            <a:r>
              <a:rPr lang="en-US" altLang="en-US" sz="2200" dirty="0">
                <a:latin typeface="Corbel" pitchFamily="34" charset="0"/>
              </a:rPr>
              <a:t> et Anne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parlent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.</a:t>
            </a:r>
            <a:endParaRPr lang="en-US" altLang="en-US" sz="2200" b="1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 err="1">
                <a:latin typeface="Corbel" pitchFamily="34" charset="0"/>
              </a:rPr>
              <a:t>Michèle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habite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en </a:t>
            </a:r>
            <a:r>
              <a:rPr lang="en-US" altLang="en-US" sz="2200" dirty="0" smtClean="0">
                <a:latin typeface="Corbel" pitchFamily="34" charset="0"/>
              </a:rPr>
              <a:t>France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4876800" y="2438399"/>
            <a:ext cx="0" cy="1091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90600" y="3733800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rbel" pitchFamily="34" charset="0"/>
              </a:rPr>
              <a:t>Examples: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990601" y="4169142"/>
            <a:ext cx="35257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>
                <a:latin typeface="Corbel" pitchFamily="34" charset="0"/>
              </a:rPr>
              <a:t>J’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aime</a:t>
            </a:r>
            <a:r>
              <a:rPr lang="en-US" altLang="en-US" sz="2200" dirty="0">
                <a:latin typeface="Corbel" pitchFamily="34" charset="0"/>
              </a:rPr>
              <a:t> la </a:t>
            </a:r>
            <a:r>
              <a:rPr lang="en-US" altLang="en-US" sz="2200" dirty="0" err="1">
                <a:latin typeface="Corbel" pitchFamily="34" charset="0"/>
              </a:rPr>
              <a:t>classe</a:t>
            </a:r>
            <a:r>
              <a:rPr lang="en-US" altLang="en-US" sz="2200" dirty="0">
                <a:latin typeface="Corbel" pitchFamily="34" charset="0"/>
              </a:rPr>
              <a:t> de </a:t>
            </a:r>
            <a:r>
              <a:rPr lang="en-US" altLang="en-US" sz="2200" dirty="0" err="1">
                <a:latin typeface="Corbel" pitchFamily="34" charset="0"/>
              </a:rPr>
              <a:t>français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90601" y="4674513"/>
            <a:ext cx="381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Nous 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travaillons</a:t>
            </a:r>
            <a:r>
              <a:rPr lang="en-US" altLang="en-US" sz="2200" dirty="0">
                <a:latin typeface="Corbel" pitchFamily="34" charset="0"/>
              </a:rPr>
              <a:t> à la </a:t>
            </a:r>
            <a:r>
              <a:rPr lang="en-US" altLang="en-US" sz="2200" dirty="0" err="1">
                <a:latin typeface="Corbel" pitchFamily="34" charset="0"/>
              </a:rPr>
              <a:t>maison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1" y="5131713"/>
            <a:ext cx="35059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>
                <a:latin typeface="Corbel" pitchFamily="34" charset="0"/>
              </a:rPr>
              <a:t>Elles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dansent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bien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648200" y="4169142"/>
            <a:ext cx="42837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aime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>
                <a:latin typeface="Corbel" pitchFamily="34" charset="0"/>
              </a:rPr>
              <a:t> la </a:t>
            </a:r>
            <a:r>
              <a:rPr lang="en-US" altLang="en-US" sz="2200" dirty="0" err="1">
                <a:latin typeface="Corbel" pitchFamily="34" charset="0"/>
              </a:rPr>
              <a:t>classe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d’espagnol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648200" y="4664442"/>
            <a:ext cx="52116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Nous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travaillons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en </a:t>
            </a:r>
            <a:r>
              <a:rPr lang="en-US" altLang="en-US" sz="2200" dirty="0" err="1">
                <a:latin typeface="Corbel" pitchFamily="34" charset="0"/>
              </a:rPr>
              <a:t>vacances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.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648200" y="5121642"/>
            <a:ext cx="44732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>
                <a:latin typeface="Corbel" pitchFamily="34" charset="0"/>
              </a:rPr>
              <a:t>Elles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chantent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bien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990601" y="5655042"/>
            <a:ext cx="35257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Elle 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téléphone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à </a:t>
            </a:r>
            <a:r>
              <a:rPr lang="en-US" altLang="en-US" sz="2200" dirty="0" err="1">
                <a:latin typeface="Corbel" pitchFamily="34" charset="0"/>
              </a:rPr>
              <a:t>une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amie</a:t>
            </a:r>
            <a:r>
              <a:rPr lang="en-US" altLang="en-US" sz="2200" dirty="0">
                <a:latin typeface="Corbel" pitchFamily="34" charset="0"/>
              </a:rPr>
              <a:t>. 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648200" y="5655042"/>
            <a:ext cx="48523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Elle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téléphone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 </a:t>
            </a:r>
            <a:r>
              <a:rPr lang="en-US" altLang="en-US" sz="2200" dirty="0">
                <a:latin typeface="Corbel" pitchFamily="34" charset="0"/>
              </a:rPr>
              <a:t>à </a:t>
            </a:r>
            <a:r>
              <a:rPr lang="en-US" altLang="en-US" sz="2200" dirty="0" err="1">
                <a:latin typeface="Corbel" pitchFamily="34" charset="0"/>
              </a:rPr>
              <a:t>sa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cousine</a:t>
            </a:r>
            <a:r>
              <a:rPr lang="en-US" altLang="en-US" sz="2200" dirty="0">
                <a:latin typeface="Corbel" pitchFamily="34" charset="0"/>
              </a:rPr>
              <a:t>.</a:t>
            </a:r>
            <a:endParaRPr lang="en-US" altLang="en-US" sz="2200" b="1" dirty="0">
              <a:solidFill>
                <a:schemeClr val="tx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9" grpId="0"/>
      <p:bldP spid="7180" grpId="0"/>
      <p:bldP spid="7181" grpId="0"/>
      <p:bldP spid="7182" grpId="0"/>
      <p:bldP spid="7183" grpId="0"/>
      <p:bldP spid="7184" grpId="0"/>
      <p:bldP spid="7187" grpId="0"/>
      <p:bldP spid="7188" grpId="0"/>
      <p:bldP spid="71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447800" y="634425"/>
            <a:ext cx="571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latin typeface="Corbel" pitchFamily="34" charset="0"/>
              </a:rPr>
              <a:t>LANGUAGE COMPARISONS</a:t>
            </a:r>
            <a:endParaRPr lang="en-US" altLang="en-US" sz="32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00200" y="1447800"/>
            <a:ext cx="7543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Corbel" pitchFamily="34" charset="0"/>
              </a:rPr>
              <a:t>English has several verb forms for expressing actions in the present.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French has only ONE.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00200" y="2438400"/>
            <a:ext cx="1981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Compare: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800" b="1" dirty="0">
                <a:solidFill>
                  <a:schemeClr val="bg2"/>
                </a:solidFill>
                <a:latin typeface="Corbel" pitchFamily="34" charset="0"/>
              </a:rPr>
              <a:t>	</a:t>
            </a:r>
            <a:r>
              <a:rPr lang="en-US" altLang="en-US" sz="1400" b="1" dirty="0">
                <a:solidFill>
                  <a:schemeClr val="bg2"/>
                </a:solidFill>
                <a:latin typeface="Comic Sans MS" pitchFamily="66" charset="0"/>
              </a:rPr>
              <a:t>	</a:t>
            </a:r>
            <a:endParaRPr lang="en-US" altLang="en-US" sz="1400" i="1" dirty="0">
              <a:latin typeface="Comic Sans MS" pitchFamily="66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71600" y="3513892"/>
            <a:ext cx="2514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joue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au</a:t>
            </a:r>
            <a:r>
              <a:rPr lang="en-US" altLang="en-US" sz="2400" b="1" dirty="0"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tennis</a:t>
            </a:r>
            <a:r>
              <a:rPr lang="en-US" altLang="en-US" sz="2400" dirty="0">
                <a:solidFill>
                  <a:schemeClr val="bg2"/>
                </a:solidFill>
                <a:latin typeface="Corbel" pitchFamily="34" charset="0"/>
              </a:rPr>
              <a:t>.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400" b="1" dirty="0">
                <a:solidFill>
                  <a:schemeClr val="bg2"/>
                </a:solidFill>
                <a:latin typeface="Comic Sans MS" pitchFamily="66" charset="0"/>
              </a:rPr>
              <a:t>		</a:t>
            </a:r>
            <a:endParaRPr lang="en-US" altLang="en-US" sz="1400" i="1" dirty="0">
              <a:latin typeface="Comic Sans MS" pitchFamily="66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410200" y="2895600"/>
            <a:ext cx="2743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Corbel" pitchFamily="34" charset="0"/>
              </a:rPr>
              <a:t>I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play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tennis.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Corbel" pitchFamily="34" charset="0"/>
              </a:rPr>
              <a:t>I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do play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tennis.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Corbel" pitchFamily="34" charset="0"/>
              </a:rPr>
              <a:t>I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am playing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tennis.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800" b="1" dirty="0">
                <a:solidFill>
                  <a:schemeClr val="bg2"/>
                </a:solidFill>
                <a:latin typeface="Corbel" pitchFamily="34" charset="0"/>
              </a:rPr>
              <a:t>		</a:t>
            </a:r>
            <a:endParaRPr lang="en-US" altLang="en-US" sz="1800" i="1" dirty="0">
              <a:latin typeface="Corbel" pitchFamily="34" charset="0"/>
            </a:endParaRPr>
          </a:p>
        </p:txBody>
      </p:sp>
      <p:sp>
        <p:nvSpPr>
          <p:cNvPr id="8199" name="AutoShape 9"/>
          <p:cNvSpPr>
            <a:spLocks/>
          </p:cNvSpPr>
          <p:nvPr/>
        </p:nvSpPr>
        <p:spPr bwMode="auto">
          <a:xfrm>
            <a:off x="4038600" y="3048000"/>
            <a:ext cx="1143000" cy="1371600"/>
          </a:xfrm>
          <a:prstGeom prst="leftBrace">
            <a:avLst>
              <a:gd name="adj1" fmla="val 1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62000" y="5341203"/>
            <a:ext cx="327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joue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au tennis.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	</a:t>
            </a:r>
            <a:r>
              <a:rPr lang="en-US" altLang="en-US" sz="1400" b="1" dirty="0">
                <a:solidFill>
                  <a:schemeClr val="bg2"/>
                </a:solidFill>
                <a:latin typeface="Comic Sans MS" pitchFamily="66" charset="0"/>
              </a:rPr>
              <a:t>	</a:t>
            </a:r>
            <a:endParaRPr lang="en-US" altLang="en-US" sz="1400" i="1" dirty="0">
              <a:latin typeface="Comic Sans MS" pitchFamily="66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10200" y="4784973"/>
            <a:ext cx="40386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200" i="1" dirty="0">
                <a:latin typeface="Corbel" pitchFamily="34" charset="0"/>
              </a:rPr>
              <a:t>I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do </a:t>
            </a:r>
            <a:r>
              <a:rPr lang="en-US" altLang="en-US" sz="2200" i="1" dirty="0">
                <a:solidFill>
                  <a:srgbClr val="FF0000"/>
                </a:solidFill>
                <a:latin typeface="Corbel" pitchFamily="34" charset="0"/>
              </a:rPr>
              <a:t>not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 play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tennis. 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200" dirty="0" smtClean="0">
                <a:latin typeface="Corbel" pitchFamily="34" charset="0"/>
              </a:rPr>
              <a:t>(</a:t>
            </a:r>
            <a:r>
              <a:rPr lang="en-US" altLang="en-US" sz="2200" i="1" dirty="0">
                <a:latin typeface="Corbel" pitchFamily="34" charset="0"/>
              </a:rPr>
              <a:t>I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do</a:t>
            </a:r>
            <a:r>
              <a:rPr lang="en-US" altLang="en-US" sz="2200" i="1" dirty="0">
                <a:solidFill>
                  <a:srgbClr val="FF0000"/>
                </a:solidFill>
                <a:latin typeface="Corbel" pitchFamily="34" charset="0"/>
              </a:rPr>
              <a:t>n’t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play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tennis.)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i="1" dirty="0">
                <a:latin typeface="Corbel" pitchFamily="34" charset="0"/>
              </a:rPr>
              <a:t>I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am </a:t>
            </a:r>
            <a:r>
              <a:rPr lang="en-US" altLang="en-US" sz="2200" i="1" dirty="0">
                <a:solidFill>
                  <a:srgbClr val="FF0000"/>
                </a:solidFill>
                <a:latin typeface="Corbel" pitchFamily="34" charset="0"/>
              </a:rPr>
              <a:t>not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playing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tennis.</a:t>
            </a:r>
            <a:r>
              <a:rPr lang="en-US" altLang="en-US" sz="2200" b="1" dirty="0">
                <a:solidFill>
                  <a:schemeClr val="bg2"/>
                </a:solidFill>
                <a:latin typeface="Corbel" pitchFamily="34" charset="0"/>
              </a:rPr>
              <a:t>                              </a:t>
            </a:r>
            <a:r>
              <a:rPr lang="en-US" altLang="en-US" sz="2200" dirty="0">
                <a:latin typeface="Corbel" pitchFamily="34" charset="0"/>
              </a:rPr>
              <a:t>(</a:t>
            </a:r>
            <a:r>
              <a:rPr lang="en-US" altLang="en-US" sz="2200" i="1" dirty="0">
                <a:latin typeface="Corbel" pitchFamily="34" charset="0"/>
              </a:rPr>
              <a:t>I’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m </a:t>
            </a:r>
            <a:r>
              <a:rPr lang="en-US" altLang="en-US" sz="2200" i="1" dirty="0">
                <a:solidFill>
                  <a:srgbClr val="FF0000"/>
                </a:solidFill>
                <a:latin typeface="Corbel" pitchFamily="34" charset="0"/>
              </a:rPr>
              <a:t>not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 playing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>
                <a:latin typeface="Corbel" pitchFamily="34" charset="0"/>
              </a:rPr>
              <a:t>tennis.)</a:t>
            </a:r>
            <a:r>
              <a:rPr lang="en-US" altLang="en-US" sz="2200" dirty="0">
                <a:latin typeface="Comic Sans MS" pitchFamily="66" charset="0"/>
              </a:rPr>
              <a:t>	</a:t>
            </a:r>
            <a:r>
              <a:rPr lang="en-US" altLang="en-US" sz="1400" dirty="0">
                <a:latin typeface="Comic Sans MS" pitchFamily="66" charset="0"/>
              </a:rPr>
              <a:t>	</a:t>
            </a:r>
            <a:endParaRPr lang="en-US" altLang="en-US" sz="1400" i="1" dirty="0">
              <a:latin typeface="Comic Sans MS" pitchFamily="66" charset="0"/>
            </a:endParaRPr>
          </a:p>
        </p:txBody>
      </p:sp>
      <p:sp>
        <p:nvSpPr>
          <p:cNvPr id="8202" name="AutoShape 12"/>
          <p:cNvSpPr>
            <a:spLocks/>
          </p:cNvSpPr>
          <p:nvPr/>
        </p:nvSpPr>
        <p:spPr bwMode="auto">
          <a:xfrm>
            <a:off x="4038600" y="4876800"/>
            <a:ext cx="1143000" cy="1371600"/>
          </a:xfrm>
          <a:prstGeom prst="leftBrace">
            <a:avLst>
              <a:gd name="adj1" fmla="val 1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8" grpId="0"/>
      <p:bldP spid="122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1524000" y="609600"/>
            <a:ext cx="571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latin typeface="Corbel" pitchFamily="34" charset="0"/>
              </a:rPr>
              <a:t>LES ADVERBES</a:t>
            </a:r>
            <a:endParaRPr lang="en-US" altLang="en-US" sz="32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524000" y="1447800"/>
            <a:ext cx="5715000" cy="8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Words </a:t>
            </a:r>
            <a:r>
              <a:rPr lang="en-US" altLang="en-US" sz="2400" dirty="0">
                <a:latin typeface="Corbel" pitchFamily="34" charset="0"/>
              </a:rPr>
              <a:t>used to modify verbs 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Corbel" pitchFamily="34" charset="0"/>
              </a:rPr>
              <a:t>Tell </a:t>
            </a:r>
            <a:r>
              <a:rPr lang="en-US" altLang="en-US" sz="2400" dirty="0">
                <a:latin typeface="Corbel" pitchFamily="34" charset="0"/>
              </a:rPr>
              <a:t>how often, how much, or how well</a:t>
            </a:r>
            <a:endParaRPr lang="en-US" altLang="en-US" sz="2400" b="1" dirty="0">
              <a:solidFill>
                <a:schemeClr val="bg2"/>
              </a:solidFill>
              <a:latin typeface="Corbel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62000" y="2519740"/>
            <a:ext cx="8001000" cy="1747460"/>
            <a:chOff x="1104" y="1344"/>
            <a:chExt cx="4032" cy="816"/>
          </a:xfrm>
          <a:noFill/>
        </p:grpSpPr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104" y="1344"/>
              <a:ext cx="4032" cy="8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3562" y="1344"/>
              <a:ext cx="0" cy="816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838200" y="2590800"/>
            <a:ext cx="472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Subject +</a:t>
            </a:r>
            <a:r>
              <a:rPr lang="en-US" altLang="en-US" sz="2400" b="1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verb</a:t>
            </a:r>
            <a:r>
              <a:rPr lang="en-US" altLang="en-US" sz="2400" b="1" dirty="0">
                <a:latin typeface="Corbel" pitchFamily="34" charset="0"/>
              </a:rPr>
              <a:t> +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adverb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Subject +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400" dirty="0">
                <a:latin typeface="Corbel" pitchFamily="34" charset="0"/>
              </a:rPr>
              <a:t> + verb +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400" dirty="0">
                <a:latin typeface="Corbel" pitchFamily="34" charset="0"/>
              </a:rPr>
              <a:t> +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adverb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Subject + verb +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adverb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+ infinitive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latin typeface="Corbel" pitchFamily="34" charset="0"/>
              </a:rPr>
              <a:t>	</a:t>
            </a:r>
            <a:endParaRPr lang="en-US" altLang="en-US" sz="1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791200" y="2615386"/>
            <a:ext cx="3733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latin typeface="Corbel" pitchFamily="34" charset="0"/>
              </a:rPr>
              <a:t>nage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bien</a:t>
            </a:r>
            <a:r>
              <a:rPr lang="en-US" altLang="en-US" sz="2400" dirty="0">
                <a:latin typeface="Corbel" pitchFamily="34" charset="0"/>
              </a:rPr>
              <a:t>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ne </a:t>
            </a:r>
            <a:r>
              <a:rPr lang="en-US" altLang="en-US" sz="2400" dirty="0" err="1">
                <a:latin typeface="Corbel" pitchFamily="34" charset="0"/>
              </a:rPr>
              <a:t>nage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bien</a:t>
            </a:r>
            <a:r>
              <a:rPr lang="en-US" altLang="en-US" sz="2400" dirty="0">
                <a:latin typeface="Corbel" pitchFamily="34" charset="0"/>
              </a:rPr>
              <a:t>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veux</a:t>
            </a:r>
            <a:r>
              <a:rPr lang="en-US" altLang="en-US" sz="2400" b="1" dirty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bien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nager</a:t>
            </a:r>
            <a:r>
              <a:rPr lang="en-US" altLang="en-US" sz="2400" dirty="0">
                <a:latin typeface="Corbel" pitchFamily="34" charset="0"/>
              </a:rPr>
              <a:t>.</a:t>
            </a:r>
            <a:endParaRPr lang="en-US" altLang="en-US" sz="2400" b="1" dirty="0">
              <a:solidFill>
                <a:schemeClr val="bg2"/>
              </a:solidFill>
              <a:latin typeface="Corbel" pitchFamily="34" charset="0"/>
            </a:endParaRP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>
              <a:latin typeface="Comic Sans MS" pitchFamily="66" charset="0"/>
            </a:endParaRP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endParaRPr lang="en-US" altLang="en-US" sz="2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62000" y="4598313"/>
            <a:ext cx="8229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NOTE:  </a:t>
            </a:r>
            <a:r>
              <a:rPr lang="en-US" altLang="en-US" sz="2200" dirty="0">
                <a:latin typeface="Corbel" pitchFamily="34" charset="0"/>
              </a:rPr>
              <a:t>adverbs NEVER come between the subject and verb in French.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62000" y="5182850"/>
            <a:ext cx="8001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Compare:	 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	Nous </a:t>
            </a:r>
            <a:r>
              <a:rPr lang="en-US" altLang="en-US" sz="2200" dirty="0" err="1">
                <a:latin typeface="Corbel" pitchFamily="34" charset="0"/>
              </a:rPr>
              <a:t>parlons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i="1" dirty="0" err="1">
                <a:solidFill>
                  <a:srgbClr val="0000FF"/>
                </a:solidFill>
                <a:latin typeface="Corbel" pitchFamily="34" charset="0"/>
              </a:rPr>
              <a:t>toujours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français</a:t>
            </a:r>
            <a:r>
              <a:rPr lang="en-US" altLang="en-US" sz="2200" dirty="0">
                <a:latin typeface="Corbel" pitchFamily="34" charset="0"/>
              </a:rPr>
              <a:t>.   </a:t>
            </a:r>
            <a:r>
              <a:rPr lang="en-US" altLang="en-US" sz="2200" dirty="0" smtClean="0">
                <a:latin typeface="Corbel" pitchFamily="34" charset="0"/>
              </a:rPr>
              <a:t>We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always</a:t>
            </a:r>
            <a:r>
              <a:rPr lang="en-US" altLang="en-US" sz="2200" dirty="0">
                <a:latin typeface="Corbel" pitchFamily="34" charset="0"/>
              </a:rPr>
              <a:t> speak French.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	</a:t>
            </a: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joues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i="1" dirty="0">
                <a:solidFill>
                  <a:srgbClr val="0000FF"/>
                </a:solidFill>
                <a:latin typeface="Corbel" pitchFamily="34" charset="0"/>
              </a:rPr>
              <a:t>mal</a:t>
            </a:r>
            <a:r>
              <a:rPr lang="en-US" altLang="en-US" sz="2200" dirty="0">
                <a:latin typeface="Corbel" pitchFamily="34" charset="0"/>
              </a:rPr>
              <a:t> au tennis.		You play tennis </a:t>
            </a:r>
            <a:r>
              <a:rPr lang="en-US" altLang="en-US" sz="2200" i="1" dirty="0">
                <a:solidFill>
                  <a:srgbClr val="0000FF"/>
                </a:solidFill>
                <a:latin typeface="Corbel" pitchFamily="34" charset="0"/>
              </a:rPr>
              <a:t>badly</a:t>
            </a:r>
            <a:r>
              <a:rPr lang="en-US" altLang="en-US" sz="2200" dirty="0">
                <a:latin typeface="Corbe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Corbel" pitchFamily="34" charset="0"/>
              </a:rPr>
              <a:t>La construction: </a:t>
            </a:r>
            <a:r>
              <a:rPr lang="en-US" altLang="en-US" sz="3200" b="1" dirty="0" smtClean="0">
                <a:solidFill>
                  <a:srgbClr val="0000FF"/>
                </a:solidFill>
                <a:latin typeface="Corbel" pitchFamily="34" charset="0"/>
              </a:rPr>
              <a:t>VERBE + INFINITIF</a:t>
            </a:r>
            <a:endParaRPr lang="en-US" altLang="en-US" sz="3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447800" y="1648361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rbel" pitchFamily="34" charset="0"/>
              </a:rPr>
              <a:t>Note the forms of the infinitive in the following sentences: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Corbel" pitchFamily="34" charset="0"/>
              </a:rPr>
              <a:t>J’aime</a:t>
            </a:r>
            <a:r>
              <a:rPr lang="en-US" altLang="en-US" sz="2000" dirty="0">
                <a:latin typeface="Corbel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parler</a:t>
            </a:r>
            <a:r>
              <a:rPr lang="en-US" altLang="en-US" sz="2000" dirty="0">
                <a:latin typeface="Corbel" pitchFamily="34" charset="0"/>
              </a:rPr>
              <a:t> </a:t>
            </a:r>
            <a:r>
              <a:rPr lang="en-US" altLang="en-US" sz="2000" dirty="0" err="1">
                <a:latin typeface="Corbel" pitchFamily="34" charset="0"/>
              </a:rPr>
              <a:t>français</a:t>
            </a:r>
            <a:r>
              <a:rPr lang="en-US" altLang="en-US" sz="2000" dirty="0">
                <a:latin typeface="Corbel" pitchFamily="34" charset="0"/>
              </a:rPr>
              <a:t>.     	</a:t>
            </a:r>
            <a:r>
              <a:rPr lang="en-US" altLang="en-US" sz="1800" i="1" dirty="0">
                <a:latin typeface="Corbel" pitchFamily="34" charset="0"/>
              </a:rPr>
              <a:t>I like </a:t>
            </a:r>
            <a:r>
              <a:rPr lang="en-US" altLang="en-US" sz="1800" b="1" i="1" dirty="0">
                <a:solidFill>
                  <a:srgbClr val="0000FF"/>
                </a:solidFill>
                <a:latin typeface="Corbel" pitchFamily="34" charset="0"/>
              </a:rPr>
              <a:t>to speak</a:t>
            </a:r>
            <a:r>
              <a:rPr lang="en-US" altLang="en-US" sz="1800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800" i="1" dirty="0">
                <a:latin typeface="Corbel" pitchFamily="34" charset="0"/>
              </a:rPr>
              <a:t>French.  I like </a:t>
            </a:r>
            <a:r>
              <a:rPr lang="en-US" altLang="en-US" sz="1800" b="1" i="1" dirty="0">
                <a:solidFill>
                  <a:srgbClr val="0000FF"/>
                </a:solidFill>
                <a:latin typeface="Corbel" pitchFamily="34" charset="0"/>
              </a:rPr>
              <a:t>speaking</a:t>
            </a:r>
            <a:r>
              <a:rPr lang="en-US" altLang="en-US" sz="1800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800" i="1" dirty="0">
                <a:latin typeface="Corbel" pitchFamily="34" charset="0"/>
              </a:rPr>
              <a:t>French.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Corbel" pitchFamily="34" charset="0"/>
              </a:rPr>
              <a:t>Ils</a:t>
            </a:r>
            <a:r>
              <a:rPr lang="en-US" altLang="en-US" sz="2000" dirty="0">
                <a:latin typeface="Corbel" pitchFamily="34" charset="0"/>
              </a:rPr>
              <a:t> </a:t>
            </a:r>
            <a:r>
              <a:rPr lang="en-US" altLang="en-US" sz="2000" dirty="0" err="1">
                <a:latin typeface="Corbel" pitchFamily="34" charset="0"/>
              </a:rPr>
              <a:t>n’aiment</a:t>
            </a:r>
            <a:r>
              <a:rPr lang="en-US" altLang="en-US" sz="2000" dirty="0">
                <a:latin typeface="Corbel" pitchFamily="34" charset="0"/>
              </a:rPr>
              <a:t> pas </a:t>
            </a: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danser</a:t>
            </a:r>
            <a:r>
              <a:rPr lang="en-US" altLang="en-US" sz="2000" dirty="0">
                <a:latin typeface="Corbel" pitchFamily="34" charset="0"/>
              </a:rPr>
              <a:t>.     	</a:t>
            </a:r>
            <a:r>
              <a:rPr lang="en-US" altLang="en-US" sz="1800" i="1" dirty="0">
                <a:latin typeface="Corbel" pitchFamily="34" charset="0"/>
              </a:rPr>
              <a:t>They don’t like </a:t>
            </a:r>
            <a:r>
              <a:rPr lang="en-US" altLang="en-US" sz="1800" b="1" i="1" dirty="0">
                <a:solidFill>
                  <a:srgbClr val="0000FF"/>
                </a:solidFill>
                <a:latin typeface="Corbel" pitchFamily="34" charset="0"/>
              </a:rPr>
              <a:t>to dance</a:t>
            </a:r>
            <a:r>
              <a:rPr lang="en-US" altLang="en-US" sz="1800" i="1" dirty="0">
                <a:latin typeface="Corbel" pitchFamily="34" charset="0"/>
              </a:rPr>
              <a:t>.  They don’t like </a:t>
            </a:r>
            <a:r>
              <a:rPr lang="en-US" altLang="en-US" sz="1800" b="1" i="1" dirty="0" smtClean="0">
                <a:solidFill>
                  <a:srgbClr val="0000FF"/>
                </a:solidFill>
                <a:latin typeface="Corbel" pitchFamily="34" charset="0"/>
              </a:rPr>
              <a:t>dancing</a:t>
            </a:r>
            <a:r>
              <a:rPr lang="en-US" altLang="en-US" sz="1800" b="1" i="1" dirty="0">
                <a:latin typeface="Corbel" pitchFamily="34" charset="0"/>
              </a:rPr>
              <a:t>.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04800" y="3379113"/>
            <a:ext cx="7543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To express what you like &amp; don’t like, use these constructions: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04800" y="4038600"/>
            <a:ext cx="86106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228600" y="4124325"/>
            <a:ext cx="4191000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rbel" pitchFamily="34" charset="0"/>
              </a:rPr>
              <a:t>SUBJECT + PRESENT TENSE + INFINITVE…</a:t>
            </a:r>
          </a:p>
          <a:p>
            <a:pPr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Corbel" pitchFamily="34" charset="0"/>
              </a:rPr>
              <a:t>                                   of aimer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962400" y="4114800"/>
            <a:ext cx="533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rbel" pitchFamily="34" charset="0"/>
              </a:rPr>
              <a:t>SUBJECT +  </a:t>
            </a:r>
            <a:r>
              <a:rPr lang="en-US" altLang="en-US" sz="1600" b="1" dirty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altLang="en-US" sz="1600" b="1" dirty="0">
                <a:solidFill>
                  <a:srgbClr val="0000FF"/>
                </a:solidFill>
                <a:latin typeface="Corbel" pitchFamily="34" charset="0"/>
              </a:rPr>
              <a:t>’ PRESENT TENSE + </a:t>
            </a:r>
            <a:r>
              <a:rPr lang="en-US" altLang="en-US" sz="16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1" dirty="0">
                <a:solidFill>
                  <a:srgbClr val="0000FF"/>
                </a:solidFill>
                <a:latin typeface="Corbel" pitchFamily="34" charset="0"/>
              </a:rPr>
              <a:t> + INFINITVE…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Corbel" pitchFamily="34" charset="0"/>
              </a:rPr>
              <a:t>                                   of aimer 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04800" y="4724400"/>
            <a:ext cx="86106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4267200" y="4038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609600" y="4826913"/>
            <a:ext cx="4191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Nous </a:t>
            </a:r>
            <a:r>
              <a:rPr lang="en-US" altLang="en-US" sz="2200" b="1" dirty="0">
                <a:latin typeface="Corbel" pitchFamily="34" charset="0"/>
              </a:rPr>
              <a:t>    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aimons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      voyager.</a:t>
            </a:r>
            <a:endParaRPr lang="en-US" altLang="en-US" sz="22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4343400" y="4826913"/>
            <a:ext cx="4191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Corbel" pitchFamily="34" charset="0"/>
              </a:rPr>
              <a:t>Nous</a:t>
            </a:r>
            <a:r>
              <a:rPr lang="en-US" altLang="en-US" sz="2200" b="1" dirty="0">
                <a:latin typeface="Corbel" pitchFamily="34" charset="0"/>
              </a:rPr>
              <a:t>     </a:t>
            </a:r>
            <a:r>
              <a:rPr lang="en-US" altLang="en-US" sz="22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aimons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     voyager.</a:t>
            </a:r>
            <a:endParaRPr lang="en-US" altLang="en-US" sz="2200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3320" grpId="0" animBg="1"/>
      <p:bldP spid="10246" grpId="0"/>
      <p:bldP spid="10247" grpId="0"/>
      <p:bldP spid="13324" grpId="0" animBg="1"/>
      <p:bldP spid="10249" grpId="0" animBg="1"/>
      <p:bldP spid="10250" grpId="0"/>
      <p:bldP spid="10251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977</TotalTime>
  <Words>756</Words>
  <Application>Microsoft Office PowerPoint</Application>
  <PresentationFormat>On-screen Show (4:3)</PresentationFormat>
  <Paragraphs>205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Comic Sans MS</vt:lpstr>
      <vt:lpstr>Arial</vt:lpstr>
      <vt:lpstr>Wingdings</vt:lpstr>
      <vt:lpstr>Calibri</vt:lpstr>
      <vt:lpstr>Times New Roman</vt:lpstr>
      <vt:lpstr>Corbel</vt:lpstr>
      <vt:lpstr>AYT Cursive Hand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NÉGATION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Windows User</cp:lastModifiedBy>
  <cp:revision>78</cp:revision>
  <dcterms:created xsi:type="dcterms:W3CDTF">2006-10-11T19:03:17Z</dcterms:created>
  <dcterms:modified xsi:type="dcterms:W3CDTF">2013-12-01T04:17:04Z</dcterms:modified>
</cp:coreProperties>
</file>