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>
        <p:scale>
          <a:sx n="100" d="100"/>
          <a:sy n="100" d="100"/>
        </p:scale>
        <p:origin x="-756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b="0" smtClean="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b="0" smtClean="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b="0" smtClean="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786E7-913F-4BAD-A334-58F59A90C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7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4CC3F-7403-4880-B66F-A0A752EF0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4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6A22B-6B2D-4529-9D12-90B8B7A91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7CA6D-CC29-4C14-AEC0-572AA95BD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3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6CAED-8566-4D59-AF13-9400A8D29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1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C48D-E7CB-4B99-B48B-F7138C88E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E9C4-AB83-4DD4-9FD7-9ADCECE9E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8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5B6B6-F24F-4CF8-8B04-1BA375218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3A2E9-3837-48FF-8D9C-B43E3487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A1482-7067-4DA4-86F7-37DC74E42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61B0B-25A2-4DD6-BE7A-539DAC3C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fld id="{D7C11972-6E79-44DE-8F30-E10D1EDDB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b="0" smtClean="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b="0" smtClean="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 b="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Corbel" pitchFamily="34" charset="0"/>
              </a:rPr>
              <a:t>Leçon 6:</a:t>
            </a:r>
            <a:r>
              <a:rPr lang="en-US" altLang="en-US" sz="2400" b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en-US" altLang="en-US" sz="2400" b="0">
                <a:solidFill>
                  <a:schemeClr val="tx1"/>
                </a:solidFill>
                <a:latin typeface="Segoe Print" pitchFamily="2" charset="0"/>
              </a:rPr>
              <a:t>Une invitation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52600" y="1219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>
                <a:latin typeface="Corbel" pitchFamily="34" charset="0"/>
              </a:rPr>
              <a:t>Les pronoms sujets</a:t>
            </a:r>
            <a:endParaRPr lang="en-US" altLang="en-US" sz="2400" i="1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3076" name="Line 35"/>
          <p:cNvSpPr>
            <a:spLocks noChangeShapeType="1"/>
          </p:cNvSpPr>
          <p:nvPr/>
        </p:nvSpPr>
        <p:spPr bwMode="auto">
          <a:xfrm>
            <a:off x="4343400" y="1676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33"/>
          <p:cNvSpPr>
            <a:spLocks noChangeShapeType="1"/>
          </p:cNvSpPr>
          <p:nvPr/>
        </p:nvSpPr>
        <p:spPr bwMode="auto">
          <a:xfrm>
            <a:off x="1828800" y="2209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34"/>
          <p:cNvSpPr>
            <a:spLocks noChangeShapeType="1"/>
          </p:cNvSpPr>
          <p:nvPr/>
        </p:nvSpPr>
        <p:spPr bwMode="auto">
          <a:xfrm>
            <a:off x="1828800" y="2819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36"/>
          <p:cNvSpPr txBox="1">
            <a:spLocks noChangeArrowheads="1"/>
          </p:cNvSpPr>
          <p:nvPr/>
        </p:nvSpPr>
        <p:spPr bwMode="auto">
          <a:xfrm>
            <a:off x="2286000" y="1736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I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200400" y="1676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je</a:t>
            </a:r>
          </a:p>
        </p:txBody>
      </p:sp>
      <p:sp>
        <p:nvSpPr>
          <p:cNvPr id="3081" name="Text Box 39"/>
          <p:cNvSpPr txBox="1">
            <a:spLocks noChangeArrowheads="1"/>
          </p:cNvSpPr>
          <p:nvPr/>
        </p:nvSpPr>
        <p:spPr bwMode="auto">
          <a:xfrm>
            <a:off x="2133600" y="2362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you</a:t>
            </a:r>
          </a:p>
        </p:txBody>
      </p:sp>
      <p:sp>
        <p:nvSpPr>
          <p:cNvPr id="3082" name="Text Box 40"/>
          <p:cNvSpPr txBox="1">
            <a:spLocks noChangeArrowheads="1"/>
          </p:cNvSpPr>
          <p:nvPr/>
        </p:nvSpPr>
        <p:spPr bwMode="auto">
          <a:xfrm>
            <a:off x="1905000" y="3048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he/she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3200400" y="228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tu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124200" y="2971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il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/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elle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085" name="Text Box 43"/>
          <p:cNvSpPr txBox="1">
            <a:spLocks noChangeArrowheads="1"/>
          </p:cNvSpPr>
          <p:nvPr/>
        </p:nvSpPr>
        <p:spPr bwMode="auto">
          <a:xfrm>
            <a:off x="4800600" y="17367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we</a:t>
            </a:r>
          </a:p>
        </p:txBody>
      </p:sp>
      <p:sp>
        <p:nvSpPr>
          <p:cNvPr id="3086" name="Text Box 45"/>
          <p:cNvSpPr txBox="1">
            <a:spLocks noChangeArrowheads="1"/>
          </p:cNvSpPr>
          <p:nvPr/>
        </p:nvSpPr>
        <p:spPr bwMode="auto">
          <a:xfrm>
            <a:off x="4800600" y="24384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you</a:t>
            </a:r>
          </a:p>
        </p:txBody>
      </p:sp>
      <p:sp>
        <p:nvSpPr>
          <p:cNvPr id="3087" name="Text Box 46"/>
          <p:cNvSpPr txBox="1">
            <a:spLocks noChangeArrowheads="1"/>
          </p:cNvSpPr>
          <p:nvPr/>
        </p:nvSpPr>
        <p:spPr bwMode="auto">
          <a:xfrm>
            <a:off x="4800600" y="30480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they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5562600" y="1676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nous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562600" y="2362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vous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562600" y="2971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ils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/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elles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1143000" y="3657600"/>
            <a:ext cx="59436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 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SINGULAR or PLURAL?</a:t>
            </a:r>
          </a:p>
          <a:p>
            <a:pPr lvl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Corbel" pitchFamily="34" charset="0"/>
              </a:rPr>
              <a:t>Singular pronouns refer to one person (or object)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Corbel" pitchFamily="34" charset="0"/>
              </a:rPr>
              <a:t>                Plural pronouns refer to two or more people (or objects)</a:t>
            </a:r>
            <a:r>
              <a:rPr lang="en-US" altLang="en-US" sz="1400" b="0" dirty="0">
                <a:latin typeface="Corbel" pitchFamily="34" charset="0"/>
              </a:rPr>
              <a:t>	    </a:t>
            </a:r>
            <a:r>
              <a:rPr lang="en-US" altLang="en-US" sz="1400" b="0" dirty="0">
                <a:latin typeface="Comic Sans MS" pitchFamily="66" charset="0"/>
              </a:rPr>
              <a:t>	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1143000" y="4554538"/>
            <a:ext cx="7924800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 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TU </a:t>
            </a:r>
            <a:r>
              <a:rPr lang="en-US" altLang="en-US" sz="1600" b="0" i="1" dirty="0">
                <a:solidFill>
                  <a:srgbClr val="0000FF"/>
                </a:solidFill>
                <a:latin typeface="Corbel" pitchFamily="34" charset="0"/>
              </a:rPr>
              <a:t>or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VOUS?</a:t>
            </a:r>
            <a:endParaRPr lang="en-US" altLang="en-US" sz="1600" b="0" i="1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           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TU</a:t>
            </a:r>
            <a:r>
              <a:rPr lang="en-US" altLang="en-US" sz="16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(familiar you): </a:t>
            </a:r>
            <a:r>
              <a:rPr lang="en-US" altLang="en-US" sz="1200" b="0" dirty="0">
                <a:latin typeface="Corbel" pitchFamily="34" charset="0"/>
              </a:rPr>
              <a:t>used to talk to someone your own age or a family member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         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1600" b="0" dirty="0">
                <a:latin typeface="Corbel" pitchFamily="34" charset="0"/>
              </a:rPr>
              <a:t>(formal you): </a:t>
            </a:r>
            <a:r>
              <a:rPr lang="en-US" altLang="en-US" sz="1200" b="0" dirty="0">
                <a:latin typeface="Corbel" pitchFamily="34" charset="0"/>
              </a:rPr>
              <a:t>used when talking to anyone else AND when talking to 2 or more people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2"/>
                </a:solidFill>
                <a:latin typeface="Comic Sans MS" pitchFamily="66" charset="0"/>
              </a:rPr>
              <a:t>	</a:t>
            </a:r>
            <a:endParaRPr lang="en-US" altLang="en-US" sz="1400" b="0" i="1" dirty="0">
              <a:latin typeface="Comic Sans MS" pitchFamily="66" charset="0"/>
            </a:endParaRP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143000" y="5721350"/>
            <a:ext cx="5943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 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ILS</a:t>
            </a:r>
            <a:r>
              <a:rPr lang="en-US" altLang="en-US" sz="16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0" i="1" dirty="0">
                <a:latin typeface="Corbel" pitchFamily="34" charset="0"/>
              </a:rPr>
              <a:t>or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ELLES</a:t>
            </a:r>
            <a:r>
              <a:rPr lang="en-US" altLang="en-US" sz="1600" b="0" dirty="0">
                <a:latin typeface="Corbel" pitchFamily="34" charset="0"/>
              </a:rPr>
              <a:t>?</a:t>
            </a:r>
            <a:r>
              <a:rPr lang="en-US" altLang="en-US" sz="1400" b="0" dirty="0">
                <a:latin typeface="Corbel" pitchFamily="34" charset="0"/>
              </a:rPr>
              <a:t>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2"/>
                </a:solidFill>
                <a:latin typeface="Corbel" pitchFamily="34" charset="0"/>
              </a:rPr>
              <a:t>          </a:t>
            </a: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ILS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200" b="0" dirty="0">
                <a:latin typeface="Corbel" pitchFamily="34" charset="0"/>
              </a:rPr>
              <a:t>refers to 2 or more males or to a mixed group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Corbel" pitchFamily="34" charset="0"/>
              </a:rPr>
              <a:t>          </a:t>
            </a: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ELLES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200" b="0" dirty="0">
                <a:latin typeface="Corbel" pitchFamily="34" charset="0"/>
              </a:rPr>
              <a:t>refers to 2 or more females</a:t>
            </a:r>
            <a:r>
              <a:rPr lang="en-US" altLang="en-US" sz="1400" b="0" dirty="0">
                <a:latin typeface="Corbe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089" grpId="0"/>
      <p:bldP spid="2090" grpId="0"/>
      <p:bldP spid="2095" grpId="0"/>
      <p:bldP spid="2096" grpId="0"/>
      <p:bldP spid="2097" grpId="0"/>
      <p:bldP spid="2098" grpId="0"/>
      <p:bldP spid="2102" grpId="0"/>
      <p:bldP spid="21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47800" y="685800"/>
            <a:ext cx="571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err="1" smtClean="0">
                <a:solidFill>
                  <a:srgbClr val="FF0000"/>
                </a:solidFill>
                <a:latin typeface="Corbel" pitchFamily="34" charset="0"/>
              </a:rPr>
              <a:t>être</a:t>
            </a:r>
            <a:endParaRPr lang="en-US" altLang="en-US" sz="36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1981200" y="31242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4495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590800" y="26352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je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352800" y="25749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590800" y="3260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tu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057400" y="38703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il / elle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352800" y="3200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4953000" y="263525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nous</a:t>
            </a:r>
          </a:p>
        </p:txBody>
      </p:sp>
      <p:sp>
        <p:nvSpPr>
          <p:cNvPr id="4107" name="Text Box 14"/>
          <p:cNvSpPr txBox="1">
            <a:spLocks noChangeArrowheads="1"/>
          </p:cNvSpPr>
          <p:nvPr/>
        </p:nvSpPr>
        <p:spPr bwMode="auto">
          <a:xfrm>
            <a:off x="4953000" y="32607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vous</a:t>
            </a:r>
          </a:p>
        </p:txBody>
      </p:sp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4572000" y="3870325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0">
                <a:latin typeface="Corbel" pitchFamily="34" charset="0"/>
              </a:rPr>
              <a:t>ils/elles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715000" y="2574925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715000" y="31845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êtes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15000" y="37941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sont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112" name="Line 19"/>
          <p:cNvSpPr>
            <a:spLocks noChangeShapeType="1"/>
          </p:cNvSpPr>
          <p:nvPr/>
        </p:nvSpPr>
        <p:spPr bwMode="auto">
          <a:xfrm>
            <a:off x="1981200" y="3733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981200" y="5362575"/>
            <a:ext cx="6858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chemeClr val="tx1"/>
                </a:solidFill>
                <a:latin typeface="Corbel" pitchFamily="34" charset="0"/>
              </a:rPr>
              <a:t>NOTE: </a:t>
            </a:r>
            <a:r>
              <a:rPr lang="en-US" altLang="en-US" sz="1800" dirty="0" err="1">
                <a:solidFill>
                  <a:srgbClr val="0000FF"/>
                </a:solidFill>
                <a:latin typeface="Corbel" pitchFamily="34" charset="0"/>
              </a:rPr>
              <a:t>être</a:t>
            </a:r>
            <a:r>
              <a:rPr lang="en-US" altLang="en-US" sz="18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800" dirty="0" err="1">
                <a:solidFill>
                  <a:srgbClr val="0000FF"/>
                </a:solidFill>
                <a:latin typeface="Corbel" pitchFamily="34" charset="0"/>
              </a:rPr>
              <a:t>d’accord</a:t>
            </a:r>
            <a:r>
              <a:rPr lang="en-US" altLang="en-US" sz="18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400" b="0" i="1" dirty="0">
                <a:latin typeface="Corbel" pitchFamily="34" charset="0"/>
              </a:rPr>
              <a:t>(to agree)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2"/>
                </a:solidFill>
                <a:latin typeface="Corbel" pitchFamily="34" charset="0"/>
              </a:rPr>
              <a:t>	</a:t>
            </a:r>
            <a:r>
              <a:rPr lang="en-US" altLang="en-US" sz="1600" b="0" dirty="0" err="1">
                <a:latin typeface="Corbel" pitchFamily="34" charset="0"/>
              </a:rPr>
              <a:t>Tu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d’accord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avec </a:t>
            </a:r>
            <a:r>
              <a:rPr lang="en-US" altLang="en-US" sz="1600" b="0" dirty="0" err="1">
                <a:latin typeface="Corbel" pitchFamily="34" charset="0"/>
              </a:rPr>
              <a:t>moi</a:t>
            </a:r>
            <a:r>
              <a:rPr lang="en-US" altLang="en-US" sz="1600" b="0" dirty="0">
                <a:latin typeface="Corbel" pitchFamily="34" charset="0"/>
              </a:rPr>
              <a:t>?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	</a:t>
            </a:r>
            <a:r>
              <a:rPr lang="en-US" altLang="en-US" sz="1200" b="0" i="1" dirty="0">
                <a:latin typeface="Corbel" pitchFamily="34" charset="0"/>
              </a:rPr>
              <a:t>Do you agree with me?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2"/>
                </a:solidFill>
                <a:latin typeface="Corbel" pitchFamily="34" charset="0"/>
              </a:rPr>
              <a:t>	</a:t>
            </a:r>
            <a:r>
              <a:rPr lang="en-US" altLang="en-US" sz="1600" b="0" dirty="0" err="1">
                <a:latin typeface="Corbel" pitchFamily="34" charset="0"/>
              </a:rPr>
              <a:t>Oui</a:t>
            </a:r>
            <a:r>
              <a:rPr lang="en-US" altLang="en-US" sz="1600" b="0" dirty="0">
                <a:latin typeface="Corbel" pitchFamily="34" charset="0"/>
              </a:rPr>
              <a:t>,</a:t>
            </a:r>
            <a:r>
              <a:rPr lang="en-US" altLang="en-US" sz="1600" b="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je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d’accord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!		</a:t>
            </a:r>
            <a:r>
              <a:rPr lang="en-US" altLang="en-US" sz="1200" b="0" i="1" dirty="0">
                <a:latin typeface="Corbel" pitchFamily="34" charset="0"/>
              </a:rPr>
              <a:t>Yes, I agree.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2"/>
                </a:solidFill>
                <a:latin typeface="Corbel" pitchFamily="34" charset="0"/>
              </a:rPr>
              <a:t>	</a:t>
            </a:r>
            <a:endParaRPr lang="en-US" altLang="en-US" sz="1400" b="0" i="1" dirty="0">
              <a:latin typeface="Corbel" pitchFamily="34" charset="0"/>
            </a:endParaRPr>
          </a:p>
        </p:txBody>
      </p:sp>
      <p:sp>
        <p:nvSpPr>
          <p:cNvPr id="4114" name="Text Box 22"/>
          <p:cNvSpPr txBox="1">
            <a:spLocks noChangeArrowheads="1"/>
          </p:cNvSpPr>
          <p:nvPr/>
        </p:nvSpPr>
        <p:spPr bwMode="auto">
          <a:xfrm>
            <a:off x="1828800" y="1216025"/>
            <a:ext cx="5715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i="1" dirty="0">
                <a:latin typeface="Corbel" pitchFamily="34" charset="0"/>
              </a:rPr>
              <a:t>= to be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b="0" i="1" dirty="0">
                <a:latin typeface="Corbel" pitchFamily="34" charset="0"/>
              </a:rPr>
              <a:t>Most frequently used verb in French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600" b="0" i="1" dirty="0">
                <a:latin typeface="Corbel" pitchFamily="34" charset="0"/>
              </a:rPr>
              <a:t>Irregular (does not follow a pattern)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352800" y="37941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981200" y="4598988"/>
            <a:ext cx="5943600" cy="658812"/>
            <a:chOff x="1248" y="2640"/>
            <a:chExt cx="3744" cy="415"/>
          </a:xfrm>
        </p:grpSpPr>
        <p:sp>
          <p:nvSpPr>
            <p:cNvPr id="4117" name="Text Box 20"/>
            <p:cNvSpPr txBox="1">
              <a:spLocks noChangeArrowheads="1"/>
            </p:cNvSpPr>
            <p:nvPr/>
          </p:nvSpPr>
          <p:spPr bwMode="auto">
            <a:xfrm>
              <a:off x="1248" y="2640"/>
              <a:ext cx="374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itchFamily="2" charset="2"/>
                <a:buChar char="¢"/>
                <a:defRPr sz="30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0" dirty="0">
                  <a:solidFill>
                    <a:srgbClr val="0000FF"/>
                  </a:solidFill>
                  <a:latin typeface="Corbel" pitchFamily="34" charset="0"/>
                </a:rPr>
                <a:t>NOTE:</a:t>
              </a:r>
              <a:r>
                <a:rPr lang="en-US" altLang="en-US" sz="1400" b="0" dirty="0">
                  <a:latin typeface="Corbel" pitchFamily="34" charset="0"/>
                </a:rPr>
                <a:t>  liaison in the </a:t>
              </a:r>
              <a:r>
                <a:rPr lang="en-US" altLang="en-US" sz="1400" dirty="0" err="1">
                  <a:solidFill>
                    <a:srgbClr val="0000FF"/>
                  </a:solidFill>
                  <a:latin typeface="Corbel" pitchFamily="34" charset="0"/>
                </a:rPr>
                <a:t>vous</a:t>
              </a:r>
              <a:r>
                <a:rPr lang="en-US" altLang="en-US" sz="1400" b="0" dirty="0">
                  <a:solidFill>
                    <a:srgbClr val="0000FF"/>
                  </a:solidFill>
                  <a:latin typeface="Corbel" pitchFamily="34" charset="0"/>
                </a:rPr>
                <a:t> f</a:t>
              </a:r>
              <a:r>
                <a:rPr lang="en-US" altLang="en-US" sz="1400" b="0" dirty="0">
                  <a:latin typeface="Corbel" pitchFamily="34" charset="0"/>
                </a:rPr>
                <a:t>orm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0" dirty="0">
                  <a:latin typeface="Corbel" pitchFamily="34" charset="0"/>
                </a:rPr>
                <a:t>	</a:t>
              </a:r>
              <a:r>
                <a:rPr lang="en-US" altLang="en-US" sz="1400" b="0" dirty="0" err="1">
                  <a:latin typeface="Corbel" pitchFamily="34" charset="0"/>
                </a:rPr>
                <a:t>Vous</a:t>
              </a:r>
              <a:r>
                <a:rPr lang="en-US" altLang="en-US" sz="1400" b="0" dirty="0">
                  <a:latin typeface="Corbel" pitchFamily="34" charset="0"/>
                </a:rPr>
                <a:t> </a:t>
              </a:r>
              <a:r>
                <a:rPr lang="en-US" altLang="en-US" sz="1400" b="0" dirty="0" err="1">
                  <a:latin typeface="Corbel" pitchFamily="34" charset="0"/>
                </a:rPr>
                <a:t>êtes</a:t>
              </a:r>
              <a:endParaRPr lang="en-US" altLang="en-US" sz="1400" b="0" dirty="0">
                <a:latin typeface="Corbel" pitchFamily="34" charset="0"/>
              </a:endParaRPr>
            </a:p>
          </p:txBody>
        </p:sp>
        <p:sp>
          <p:nvSpPr>
            <p:cNvPr id="4118" name="Arc 23"/>
            <p:cNvSpPr>
              <a:spLocks/>
            </p:cNvSpPr>
            <p:nvPr/>
          </p:nvSpPr>
          <p:spPr bwMode="auto">
            <a:xfrm rot="2416984" flipV="1">
              <a:off x="2112" y="2945"/>
              <a:ext cx="112" cy="110"/>
            </a:xfrm>
            <a:custGeom>
              <a:avLst/>
              <a:gdLst>
                <a:gd name="T0" fmla="*/ 0 w 29627"/>
                <a:gd name="T1" fmla="*/ 0 h 32423"/>
                <a:gd name="T2" fmla="*/ 0 w 29627"/>
                <a:gd name="T3" fmla="*/ 0 h 32423"/>
                <a:gd name="T4" fmla="*/ 0 w 29627"/>
                <a:gd name="T5" fmla="*/ 0 h 32423"/>
                <a:gd name="T6" fmla="*/ 0 60000 65536"/>
                <a:gd name="T7" fmla="*/ 0 60000 65536"/>
                <a:gd name="T8" fmla="*/ 0 60000 65536"/>
                <a:gd name="T9" fmla="*/ 0 w 29627"/>
                <a:gd name="T10" fmla="*/ 0 h 32423"/>
                <a:gd name="T11" fmla="*/ 29627 w 29627"/>
                <a:gd name="T12" fmla="*/ 32423 h 324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27" h="32423" fill="none" extrusionOk="0">
                  <a:moveTo>
                    <a:pt x="-1" y="1546"/>
                  </a:moveTo>
                  <a:cubicBezTo>
                    <a:pt x="2552" y="525"/>
                    <a:pt x="5277" y="-1"/>
                    <a:pt x="8027" y="0"/>
                  </a:cubicBezTo>
                  <a:cubicBezTo>
                    <a:pt x="19956" y="0"/>
                    <a:pt x="29627" y="9670"/>
                    <a:pt x="29627" y="21600"/>
                  </a:cubicBezTo>
                  <a:cubicBezTo>
                    <a:pt x="29627" y="25400"/>
                    <a:pt x="28624" y="29133"/>
                    <a:pt x="26719" y="32422"/>
                  </a:cubicBezTo>
                </a:path>
                <a:path w="29627" h="32423" stroke="0" extrusionOk="0">
                  <a:moveTo>
                    <a:pt x="-1" y="1546"/>
                  </a:moveTo>
                  <a:cubicBezTo>
                    <a:pt x="2552" y="525"/>
                    <a:pt x="5277" y="-1"/>
                    <a:pt x="8027" y="0"/>
                  </a:cubicBezTo>
                  <a:cubicBezTo>
                    <a:pt x="19956" y="0"/>
                    <a:pt x="29627" y="9670"/>
                    <a:pt x="29627" y="21600"/>
                  </a:cubicBezTo>
                  <a:cubicBezTo>
                    <a:pt x="29627" y="25400"/>
                    <a:pt x="28624" y="29133"/>
                    <a:pt x="26719" y="32422"/>
                  </a:cubicBezTo>
                  <a:lnTo>
                    <a:pt x="8027" y="21600"/>
                  </a:lnTo>
                  <a:lnTo>
                    <a:pt x="-1" y="154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7" grpId="0"/>
      <p:bldP spid="9232" grpId="0"/>
      <p:bldP spid="9233" grpId="0"/>
      <p:bldP spid="9234" grpId="0"/>
      <p:bldP spid="9237" grpId="0"/>
      <p:bldP spid="92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95300"/>
            <a:ext cx="7010400" cy="9525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00FF"/>
                </a:solidFill>
                <a:latin typeface="Corbel" pitchFamily="34" charset="0"/>
              </a:rPr>
              <a:t>Les questions à </a:t>
            </a:r>
            <a:r>
              <a:rPr lang="en-US" altLang="en-US" sz="2400" dirty="0" err="1" smtClean="0">
                <a:solidFill>
                  <a:srgbClr val="0000FF"/>
                </a:solidFill>
                <a:latin typeface="Corbel" pitchFamily="34" charset="0"/>
              </a:rPr>
              <a:t>réponse</a:t>
            </a:r>
            <a:r>
              <a:rPr lang="en-US" altLang="en-US" sz="2400" dirty="0" smtClean="0">
                <a:solidFill>
                  <a:srgbClr val="0000FF"/>
                </a:solidFill>
                <a:latin typeface="Corbel" pitchFamily="34" charset="0"/>
              </a:rPr>
              <a:t> affirmative </a:t>
            </a:r>
            <a:r>
              <a:rPr lang="en-US" altLang="en-US" sz="2400" dirty="0" err="1" smtClean="0">
                <a:solidFill>
                  <a:srgbClr val="0000FF"/>
                </a:solidFill>
                <a:latin typeface="Corbel" pitchFamily="34" charset="0"/>
              </a:rPr>
              <a:t>ou</a:t>
            </a:r>
            <a:r>
              <a:rPr lang="en-US" alt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Corbel" pitchFamily="34" charset="0"/>
              </a:rPr>
              <a:t>négative</a:t>
            </a:r>
            <a:endParaRPr lang="en-US" altLang="en-US" sz="2400" dirty="0" smtClean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524000" y="1447800"/>
            <a:ext cx="1752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0">
                <a:latin typeface="Corbel" pitchFamily="34" charset="0"/>
              </a:rPr>
              <a:t>STATEMENTS</a:t>
            </a:r>
            <a:r>
              <a:rPr lang="en-US" altLang="en-US" sz="1600" b="0" i="1">
                <a:latin typeface="Comic Sans MS" pitchFamily="66" charset="0"/>
              </a:rPr>
              <a:t>	</a:t>
            </a:r>
          </a:p>
        </p:txBody>
      </p:sp>
      <p:sp>
        <p:nvSpPr>
          <p:cNvPr id="5124" name="Text Box 20"/>
          <p:cNvSpPr txBox="1">
            <a:spLocks noChangeArrowheads="1"/>
          </p:cNvSpPr>
          <p:nvPr/>
        </p:nvSpPr>
        <p:spPr bwMode="auto">
          <a:xfrm>
            <a:off x="4648200" y="1447800"/>
            <a:ext cx="1752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0">
                <a:latin typeface="Corbel" pitchFamily="34" charset="0"/>
              </a:rPr>
              <a:t>QUESTIONS</a:t>
            </a:r>
            <a:r>
              <a:rPr lang="en-US" altLang="en-US" sz="1600" b="0" i="1">
                <a:latin typeface="Comic Sans MS" pitchFamily="66" charset="0"/>
              </a:rPr>
              <a:t>	</a:t>
            </a:r>
          </a:p>
        </p:txBody>
      </p:sp>
      <p:sp>
        <p:nvSpPr>
          <p:cNvPr id="5125" name="Text Box 21"/>
          <p:cNvSpPr txBox="1">
            <a:spLocks noChangeArrowheads="1"/>
          </p:cNvSpPr>
          <p:nvPr/>
        </p:nvSpPr>
        <p:spPr bwMode="auto">
          <a:xfrm>
            <a:off x="1600200" y="1752600"/>
            <a:ext cx="2590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>
                <a:latin typeface="Corbel" pitchFamily="34" charset="0"/>
              </a:rPr>
              <a:t>Tu es français.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>
                <a:latin typeface="Corbel" pitchFamily="34" charset="0"/>
              </a:rPr>
              <a:t>Paul et Marc sont au café.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>
                <a:latin typeface="Corbel" pitchFamily="34" charset="0"/>
              </a:rPr>
              <a:t>Je veux jouer au foot</a:t>
            </a:r>
            <a:r>
              <a:rPr lang="en-US" altLang="en-US" sz="1400" b="0">
                <a:solidFill>
                  <a:schemeClr val="tx1"/>
                </a:solidFill>
                <a:latin typeface="Corbel" pitchFamily="34" charset="0"/>
              </a:rPr>
              <a:t>.</a:t>
            </a:r>
          </a:p>
        </p:txBody>
      </p:sp>
      <p:sp>
        <p:nvSpPr>
          <p:cNvPr id="5126" name="Text Box 22"/>
          <p:cNvSpPr txBox="1">
            <a:spLocks noChangeArrowheads="1"/>
          </p:cNvSpPr>
          <p:nvPr/>
        </p:nvSpPr>
        <p:spPr bwMode="auto">
          <a:xfrm>
            <a:off x="4800600" y="1752600"/>
            <a:ext cx="3581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 err="1">
                <a:solidFill>
                  <a:srgbClr val="0000FF"/>
                </a:solidFill>
                <a:latin typeface="Corbel" pitchFamily="34" charset="0"/>
              </a:rPr>
              <a:t>Est-ce</a:t>
            </a: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400" dirty="0" err="1">
                <a:solidFill>
                  <a:srgbClr val="0000FF"/>
                </a:solidFill>
                <a:latin typeface="Corbel" pitchFamily="34" charset="0"/>
              </a:rPr>
              <a:t>que</a:t>
            </a:r>
            <a:r>
              <a:rPr lang="en-US" altLang="en-US" sz="14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400" b="0" dirty="0" err="1">
                <a:latin typeface="Corbel" pitchFamily="34" charset="0"/>
              </a:rPr>
              <a:t>tu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400" b="0" dirty="0" err="1">
                <a:latin typeface="Corbel" pitchFamily="34" charset="0"/>
              </a:rPr>
              <a:t>es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400" b="0" dirty="0" err="1">
                <a:latin typeface="Corbel" pitchFamily="34" charset="0"/>
              </a:rPr>
              <a:t>français</a:t>
            </a:r>
            <a:r>
              <a:rPr lang="en-US" altLang="en-US" sz="1400" b="0" dirty="0">
                <a:latin typeface="Corbel" pitchFamily="34" charset="0"/>
              </a:rPr>
              <a:t>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 err="1">
                <a:solidFill>
                  <a:srgbClr val="0000FF"/>
                </a:solidFill>
                <a:latin typeface="Corbel" pitchFamily="34" charset="0"/>
              </a:rPr>
              <a:t>Est-ce</a:t>
            </a: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400" dirty="0" err="1">
                <a:solidFill>
                  <a:srgbClr val="0000FF"/>
                </a:solidFill>
                <a:latin typeface="Corbel" pitchFamily="34" charset="0"/>
              </a:rPr>
              <a:t>que</a:t>
            </a:r>
            <a:r>
              <a:rPr lang="en-US" altLang="en-US" sz="14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400" b="0" dirty="0">
                <a:latin typeface="Corbel" pitchFamily="34" charset="0"/>
              </a:rPr>
              <a:t>Paul et Marc </a:t>
            </a:r>
            <a:r>
              <a:rPr lang="en-US" altLang="en-US" sz="1400" b="0" dirty="0" err="1">
                <a:latin typeface="Corbel" pitchFamily="34" charset="0"/>
              </a:rPr>
              <a:t>sont</a:t>
            </a:r>
            <a:r>
              <a:rPr lang="en-US" altLang="en-US" sz="1400" b="0" dirty="0">
                <a:latin typeface="Corbel" pitchFamily="34" charset="0"/>
              </a:rPr>
              <a:t> au café?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 err="1">
                <a:solidFill>
                  <a:srgbClr val="0000FF"/>
                </a:solidFill>
                <a:latin typeface="Corbel" pitchFamily="34" charset="0"/>
              </a:rPr>
              <a:t>Est-ce</a:t>
            </a: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400" dirty="0" err="1">
                <a:solidFill>
                  <a:srgbClr val="0000FF"/>
                </a:solidFill>
                <a:latin typeface="Corbel" pitchFamily="34" charset="0"/>
              </a:rPr>
              <a:t>que</a:t>
            </a:r>
            <a:r>
              <a:rPr lang="en-US" altLang="en-US" sz="14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400" b="0" dirty="0">
                <a:latin typeface="Corbel" pitchFamily="34" charset="0"/>
              </a:rPr>
              <a:t>je </a:t>
            </a:r>
            <a:r>
              <a:rPr lang="en-US" altLang="en-US" sz="1400" b="0" dirty="0" err="1">
                <a:latin typeface="Corbel" pitchFamily="34" charset="0"/>
              </a:rPr>
              <a:t>veux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400" b="0" dirty="0" err="1">
                <a:latin typeface="Corbel" pitchFamily="34" charset="0"/>
              </a:rPr>
              <a:t>jouer</a:t>
            </a:r>
            <a:r>
              <a:rPr lang="en-US" altLang="en-US" sz="1400" b="0" dirty="0">
                <a:latin typeface="Corbel" pitchFamily="34" charset="0"/>
              </a:rPr>
              <a:t> au foot?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600200" y="2819400"/>
            <a:ext cx="716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>
                <a:latin typeface="Corbel" pitchFamily="34" charset="0"/>
              </a:rPr>
              <a:t>Yes/no questions are formed according to the following  pattern: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752600" y="3124199"/>
            <a:ext cx="5943600" cy="762000"/>
            <a:chOff x="1104" y="2256"/>
            <a:chExt cx="3744" cy="48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1104" y="2256"/>
              <a:ext cx="374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/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1152" y="2256"/>
              <a:ext cx="192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dirty="0" err="1">
                  <a:solidFill>
                    <a:srgbClr val="0000FF"/>
                  </a:solidFill>
                  <a:latin typeface="Corbel" pitchFamily="34" charset="0"/>
                </a:rPr>
                <a:t>Est-ce</a:t>
              </a:r>
              <a:r>
                <a:rPr lang="en-US" sz="1600" dirty="0">
                  <a:solidFill>
                    <a:srgbClr val="0000FF"/>
                  </a:solidFill>
                  <a:latin typeface="Corbel" pitchFamily="34" charset="0"/>
                </a:rPr>
                <a:t> </a:t>
              </a:r>
              <a:r>
                <a:rPr lang="en-US" sz="1600" dirty="0" err="1">
                  <a:solidFill>
                    <a:srgbClr val="0000FF"/>
                  </a:solidFill>
                  <a:latin typeface="Corbel" pitchFamily="34" charset="0"/>
                </a:rPr>
                <a:t>que</a:t>
              </a:r>
              <a:r>
                <a:rPr lang="en-US" sz="1600" b="0" dirty="0">
                  <a:solidFill>
                    <a:srgbClr val="0000FF"/>
                  </a:solidFill>
                  <a:latin typeface="Corbel" pitchFamily="34" charset="0"/>
                </a:rPr>
                <a:t> </a:t>
              </a:r>
              <a:r>
                <a:rPr lang="en-US" sz="1600" b="0" dirty="0">
                  <a:solidFill>
                    <a:schemeClr val="tx2"/>
                  </a:solidFill>
                  <a:latin typeface="Corbel" pitchFamily="34" charset="0"/>
                </a:rPr>
                <a:t>+ STATEMENT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dirty="0" err="1">
                  <a:solidFill>
                    <a:srgbClr val="0000FF"/>
                  </a:solidFill>
                  <a:latin typeface="Corbel" pitchFamily="34" charset="0"/>
                </a:rPr>
                <a:t>Est-ce</a:t>
              </a:r>
              <a:r>
                <a:rPr lang="en-US" sz="1600" dirty="0">
                  <a:solidFill>
                    <a:srgbClr val="0000FF"/>
                  </a:solidFill>
                  <a:latin typeface="Corbel" pitchFamily="34" charset="0"/>
                </a:rPr>
                <a:t> </a:t>
              </a:r>
              <a:r>
                <a:rPr lang="en-US" sz="1600" dirty="0" err="1">
                  <a:solidFill>
                    <a:srgbClr val="0000FF"/>
                  </a:solidFill>
                  <a:latin typeface="Corbel" pitchFamily="34" charset="0"/>
                </a:rPr>
                <a:t>qu</a:t>
              </a:r>
              <a:r>
                <a:rPr lang="en-US" sz="1600" dirty="0">
                  <a:solidFill>
                    <a:srgbClr val="0000FF"/>
                  </a:solidFill>
                  <a:latin typeface="Corbel" pitchFamily="34" charset="0"/>
                </a:rPr>
                <a:t>’</a:t>
              </a:r>
              <a:r>
                <a:rPr lang="en-US" sz="1600" b="0" dirty="0">
                  <a:solidFill>
                    <a:srgbClr val="0000FF"/>
                  </a:solidFill>
                  <a:latin typeface="Corbel" pitchFamily="34" charset="0"/>
                </a:rPr>
                <a:t> </a:t>
              </a:r>
              <a:r>
                <a:rPr lang="en-US" sz="1600" b="0" dirty="0">
                  <a:solidFill>
                    <a:schemeClr val="tx2"/>
                  </a:solidFill>
                  <a:latin typeface="Corbel" pitchFamily="34" charset="0"/>
                </a:rPr>
                <a:t>+ (VOWEL SOUND)</a:t>
              </a: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3072" y="2256"/>
              <a:ext cx="0" cy="4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3120" y="2256"/>
              <a:ext cx="1584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dirty="0" err="1">
                  <a:solidFill>
                    <a:srgbClr val="0000FF"/>
                  </a:solidFill>
                  <a:latin typeface="Corbel" pitchFamily="34" charset="0"/>
                </a:rPr>
                <a:t>Est-ce</a:t>
              </a:r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err="1">
                  <a:solidFill>
                    <a:srgbClr val="0000FF"/>
                  </a:solidFill>
                  <a:latin typeface="Corbel" pitchFamily="34" charset="0"/>
                </a:rPr>
                <a:t>que</a:t>
              </a:r>
              <a:r>
                <a:rPr lang="en-US" sz="1600" b="0" dirty="0">
                  <a:solidFill>
                    <a:srgbClr val="0000FF"/>
                  </a:solidFill>
                  <a:latin typeface="Corbel" pitchFamily="34" charset="0"/>
                </a:rPr>
                <a:t> </a:t>
              </a:r>
              <a:r>
                <a:rPr lang="en-US" sz="1600" b="0" dirty="0">
                  <a:solidFill>
                    <a:schemeClr val="tx2"/>
                  </a:solidFill>
                  <a:latin typeface="Corbel" pitchFamily="34" charset="0"/>
                </a:rPr>
                <a:t>Pierre </a:t>
              </a:r>
              <a:r>
                <a:rPr lang="en-US" sz="1600" b="0" dirty="0" err="1">
                  <a:solidFill>
                    <a:schemeClr val="tx2"/>
                  </a:solidFill>
                  <a:latin typeface="Corbel" pitchFamily="34" charset="0"/>
                </a:rPr>
                <a:t>est</a:t>
              </a:r>
              <a:r>
                <a:rPr lang="en-US" sz="1600" b="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sz="1600" b="0" dirty="0" err="1">
                  <a:solidFill>
                    <a:schemeClr val="tx2"/>
                  </a:solidFill>
                  <a:latin typeface="Corbel" pitchFamily="34" charset="0"/>
                </a:rPr>
                <a:t>ici</a:t>
              </a:r>
              <a:r>
                <a:rPr lang="en-US" sz="1600" b="0" dirty="0">
                  <a:solidFill>
                    <a:schemeClr val="tx2"/>
                  </a:solidFill>
                  <a:latin typeface="Corbel" pitchFamily="34" charset="0"/>
                </a:rPr>
                <a:t>?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dirty="0" err="1">
                  <a:solidFill>
                    <a:srgbClr val="0000FF"/>
                  </a:solidFill>
                  <a:latin typeface="Corbel" pitchFamily="34" charset="0"/>
                </a:rPr>
                <a:t>Est-ce</a:t>
              </a:r>
              <a:r>
                <a:rPr lang="en-US" sz="1600" dirty="0">
                  <a:solidFill>
                    <a:srgbClr val="0000FF"/>
                  </a:solidFill>
                  <a:latin typeface="Corbel" pitchFamily="34" charset="0"/>
                </a:rPr>
                <a:t> </a:t>
              </a:r>
              <a:r>
                <a:rPr lang="en-US" sz="1600" dirty="0" err="1">
                  <a:solidFill>
                    <a:srgbClr val="0000FF"/>
                  </a:solidFill>
                  <a:latin typeface="Corbel" pitchFamily="34" charset="0"/>
                </a:rPr>
                <a:t>qu’</a:t>
              </a:r>
              <a:r>
                <a:rPr lang="en-US" sz="1600" b="0" dirty="0" err="1">
                  <a:solidFill>
                    <a:schemeClr val="tx2"/>
                  </a:solidFill>
                  <a:latin typeface="Corbel" pitchFamily="34" charset="0"/>
                </a:rPr>
                <a:t>il</a:t>
              </a:r>
              <a:r>
                <a:rPr lang="en-US" sz="1600" b="0" dirty="0">
                  <a:solidFill>
                    <a:schemeClr val="tx2"/>
                  </a:solidFill>
                  <a:latin typeface="Corbel" pitchFamily="34" charset="0"/>
                </a:rPr>
                <a:t> </a:t>
              </a:r>
              <a:r>
                <a:rPr lang="en-US" sz="1600" b="0" dirty="0" err="1">
                  <a:solidFill>
                    <a:schemeClr val="tx2"/>
                  </a:solidFill>
                  <a:latin typeface="Corbel" pitchFamily="34" charset="0"/>
                </a:rPr>
                <a:t>est</a:t>
              </a:r>
              <a:r>
                <a:rPr lang="en-US" sz="1600" b="0" dirty="0">
                  <a:solidFill>
                    <a:schemeClr val="tx2"/>
                  </a:solidFill>
                  <a:latin typeface="Corbel" pitchFamily="34" charset="0"/>
                </a:rPr>
                <a:t> en </a:t>
              </a:r>
              <a:r>
                <a:rPr lang="en-US" sz="1600" b="0" dirty="0" err="1">
                  <a:solidFill>
                    <a:schemeClr val="tx2"/>
                  </a:solidFill>
                  <a:latin typeface="Corbel" pitchFamily="34" charset="0"/>
                </a:rPr>
                <a:t>ville</a:t>
              </a:r>
              <a:r>
                <a:rPr lang="en-US" sz="1600" b="0" dirty="0">
                  <a:solidFill>
                    <a:schemeClr val="tx2"/>
                  </a:solidFill>
                  <a:latin typeface="Corbel" pitchFamily="34" charset="0"/>
                </a:rPr>
                <a:t>?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676400" y="4114800"/>
            <a:ext cx="6019800" cy="738188"/>
            <a:chOff x="1056" y="2592"/>
            <a:chExt cx="3792" cy="465"/>
          </a:xfrm>
        </p:grpSpPr>
        <p:sp>
          <p:nvSpPr>
            <p:cNvPr id="5135" name="Text Box 14"/>
            <p:cNvSpPr txBox="1">
              <a:spLocks noChangeArrowheads="1"/>
            </p:cNvSpPr>
            <p:nvPr/>
          </p:nvSpPr>
          <p:spPr bwMode="auto">
            <a:xfrm>
              <a:off x="1056" y="2592"/>
              <a:ext cx="3792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itchFamily="2" charset="2"/>
                <a:buChar char="¢"/>
                <a:defRPr sz="30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lang="en-US" altLang="en-US" sz="1400" b="0">
                  <a:latin typeface="Corbel" pitchFamily="34" charset="0"/>
                </a:rPr>
                <a:t>  In yes/no questions, the voice goes up at the end of the sentence.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latin typeface="Corbel" pitchFamily="34" charset="0"/>
                </a:rPr>
                <a:t>	----------------------------------------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latin typeface="Corbel" pitchFamily="34" charset="0"/>
                </a:rPr>
                <a:t>	Est-ce que Florence et Marie sont au café?</a:t>
              </a:r>
            </a:p>
          </p:txBody>
        </p:sp>
        <p:sp>
          <p:nvSpPr>
            <p:cNvPr id="5136" name="Line 33"/>
            <p:cNvSpPr>
              <a:spLocks noChangeShapeType="1"/>
            </p:cNvSpPr>
            <p:nvPr/>
          </p:nvSpPr>
          <p:spPr bwMode="auto">
            <a:xfrm flipV="1">
              <a:off x="3216" y="2736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676400" y="4876800"/>
            <a:ext cx="7162800" cy="1092200"/>
            <a:chOff x="1056" y="3072"/>
            <a:chExt cx="4512" cy="688"/>
          </a:xfrm>
        </p:grpSpPr>
        <p:sp>
          <p:nvSpPr>
            <p:cNvPr id="5132" name="Text Box 34"/>
            <p:cNvSpPr txBox="1">
              <a:spLocks noChangeArrowheads="1"/>
            </p:cNvSpPr>
            <p:nvPr/>
          </p:nvSpPr>
          <p:spPr bwMode="auto">
            <a:xfrm>
              <a:off x="1056" y="3072"/>
              <a:ext cx="4512" cy="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0000"/>
                <a:buFont typeface="Wingdings" pitchFamily="2" charset="2"/>
                <a:buChar char="¢"/>
                <a:defRPr sz="30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lang="en-US" altLang="en-US" sz="1400" b="0" dirty="0">
                  <a:latin typeface="Corbel" pitchFamily="34" charset="0"/>
                </a:rPr>
                <a:t>  In casual conversation, yes/no questions can also be formed </a:t>
              </a:r>
              <a:r>
                <a:rPr lang="en-US" altLang="en-US" sz="1600" dirty="0">
                  <a:solidFill>
                    <a:srgbClr val="0000FF"/>
                  </a:solidFill>
                  <a:latin typeface="Corbel" pitchFamily="34" charset="0"/>
                </a:rPr>
                <a:t>without</a:t>
              </a:r>
              <a:r>
                <a:rPr lang="en-US" altLang="en-US" sz="1400" dirty="0">
                  <a:solidFill>
                    <a:schemeClr val="bg2"/>
                  </a:solidFill>
                  <a:latin typeface="Corbel" pitchFamily="34" charset="0"/>
                </a:rPr>
                <a:t> </a:t>
              </a:r>
              <a:r>
                <a:rPr lang="en-US" altLang="en-US" sz="1400" b="0" dirty="0" err="1">
                  <a:latin typeface="Corbel" pitchFamily="34" charset="0"/>
                </a:rPr>
                <a:t>est-ce</a:t>
              </a:r>
              <a:r>
                <a:rPr lang="en-US" altLang="en-US" sz="1400" b="0" dirty="0">
                  <a:latin typeface="Corbel" pitchFamily="34" charset="0"/>
                </a:rPr>
                <a:t> </a:t>
              </a:r>
              <a:r>
                <a:rPr lang="en-US" altLang="en-US" sz="1400" b="0" dirty="0" err="1">
                  <a:latin typeface="Corbel" pitchFamily="34" charset="0"/>
                </a:rPr>
                <a:t>que</a:t>
              </a:r>
              <a:r>
                <a:rPr lang="en-US" altLang="en-US" sz="1400" b="0" dirty="0">
                  <a:latin typeface="Corbel" pitchFamily="34" charset="0"/>
                </a:rPr>
                <a:t>: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0" dirty="0">
                  <a:latin typeface="Corbel" pitchFamily="34" charset="0"/>
                </a:rPr>
                <a:t>	-----------		--------------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0" dirty="0">
                  <a:latin typeface="Corbel" pitchFamily="34" charset="0"/>
                </a:rPr>
                <a:t>	</a:t>
              </a:r>
              <a:r>
                <a:rPr lang="en-US" altLang="en-US" sz="1400" b="0" dirty="0" err="1">
                  <a:latin typeface="Corbel" pitchFamily="34" charset="0"/>
                </a:rPr>
                <a:t>Tu</a:t>
              </a:r>
              <a:r>
                <a:rPr lang="en-US" altLang="en-US" sz="1400" b="0" dirty="0">
                  <a:latin typeface="Corbel" pitchFamily="34" charset="0"/>
                </a:rPr>
                <a:t> </a:t>
              </a:r>
              <a:r>
                <a:rPr lang="en-US" altLang="en-US" sz="1400" b="0" dirty="0" err="1">
                  <a:latin typeface="Corbel" pitchFamily="34" charset="0"/>
                </a:rPr>
                <a:t>es</a:t>
              </a:r>
              <a:r>
                <a:rPr lang="en-US" altLang="en-US" sz="1400" b="0" dirty="0">
                  <a:latin typeface="Corbel" pitchFamily="34" charset="0"/>
                </a:rPr>
                <a:t> </a:t>
              </a:r>
              <a:r>
                <a:rPr lang="en-US" altLang="en-US" sz="1400" b="0" dirty="0" err="1">
                  <a:latin typeface="Corbel" pitchFamily="34" charset="0"/>
                </a:rPr>
                <a:t>anglais</a:t>
              </a:r>
              <a:r>
                <a:rPr lang="en-US" altLang="en-US" sz="1400" b="0" dirty="0">
                  <a:latin typeface="Corbel" pitchFamily="34" charset="0"/>
                </a:rPr>
                <a:t>?    	Jean </a:t>
              </a:r>
              <a:r>
                <a:rPr lang="en-US" altLang="en-US" sz="1400" b="0" dirty="0" err="1">
                  <a:latin typeface="Corbel" pitchFamily="34" charset="0"/>
                </a:rPr>
                <a:t>est</a:t>
              </a:r>
              <a:r>
                <a:rPr lang="en-US" altLang="en-US" sz="1400" b="0" dirty="0">
                  <a:latin typeface="Corbel" pitchFamily="34" charset="0"/>
                </a:rPr>
                <a:t> en </a:t>
              </a:r>
              <a:r>
                <a:rPr lang="en-US" altLang="en-US" sz="1400" b="0" dirty="0" err="1">
                  <a:latin typeface="Corbel" pitchFamily="34" charset="0"/>
                </a:rPr>
                <a:t>ville</a:t>
              </a:r>
              <a:r>
                <a:rPr lang="en-US" altLang="en-US" sz="1400" b="0" dirty="0">
                  <a:latin typeface="Corbel" pitchFamily="34" charset="0"/>
                </a:rPr>
                <a:t>?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b="0" dirty="0">
                <a:latin typeface="Corbel" pitchFamily="34" charset="0"/>
              </a:endParaRPr>
            </a:p>
          </p:txBody>
        </p:sp>
        <p:sp>
          <p:nvSpPr>
            <p:cNvPr id="5133" name="Line 35"/>
            <p:cNvSpPr>
              <a:spLocks noChangeShapeType="1"/>
            </p:cNvSpPr>
            <p:nvPr/>
          </p:nvSpPr>
          <p:spPr bwMode="auto">
            <a:xfrm flipV="1">
              <a:off x="2112" y="3312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36"/>
            <p:cNvSpPr>
              <a:spLocks noChangeShapeType="1"/>
            </p:cNvSpPr>
            <p:nvPr/>
          </p:nvSpPr>
          <p:spPr bwMode="auto">
            <a:xfrm flipV="1">
              <a:off x="3360" y="3312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676400" y="5827713"/>
            <a:ext cx="7315200" cy="89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400" b="0" dirty="0">
                <a:latin typeface="Comic Sans MS" pitchFamily="66" charset="0"/>
              </a:rPr>
              <a:t> </a:t>
            </a:r>
            <a:r>
              <a:rPr lang="en-US" altLang="en-US" sz="1400" b="0" dirty="0">
                <a:latin typeface="Corbel" pitchFamily="34" charset="0"/>
              </a:rPr>
              <a:t>When you expect someone to agree with you, another way to form a yes/no question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Corbel" pitchFamily="34" charset="0"/>
              </a:rPr>
              <a:t>   is to add the tag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n’est-ce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pas</a:t>
            </a:r>
            <a:r>
              <a:rPr lang="en-US" altLang="en-US" sz="14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400" b="0" dirty="0">
                <a:latin typeface="Corbel" pitchFamily="34" charset="0"/>
              </a:rPr>
              <a:t>at the end of the sentence: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Corbel" pitchFamily="34" charset="0"/>
              </a:rPr>
              <a:t>                 	</a:t>
            </a:r>
            <a:r>
              <a:rPr lang="en-US" altLang="en-US" sz="1400" b="0" dirty="0" err="1">
                <a:latin typeface="Corbel" pitchFamily="34" charset="0"/>
              </a:rPr>
              <a:t>Tu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400" b="0" dirty="0" err="1">
                <a:latin typeface="Corbel" pitchFamily="34" charset="0"/>
              </a:rPr>
              <a:t>es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400" b="0" dirty="0" err="1">
                <a:latin typeface="Corbel" pitchFamily="34" charset="0"/>
              </a:rPr>
              <a:t>italien</a:t>
            </a:r>
            <a:r>
              <a:rPr lang="en-US" altLang="en-US" sz="1400" b="0" dirty="0">
                <a:latin typeface="Corbel" pitchFamily="34" charset="0"/>
              </a:rPr>
              <a:t>, </a:t>
            </a:r>
            <a:r>
              <a:rPr lang="en-US" altLang="en-US" sz="1400" dirty="0" err="1">
                <a:solidFill>
                  <a:srgbClr val="0000FF"/>
                </a:solidFill>
                <a:latin typeface="Corbel" pitchFamily="34" charset="0"/>
              </a:rPr>
              <a:t>n’est-ce</a:t>
            </a: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 pas</a:t>
            </a:r>
            <a:r>
              <a:rPr lang="en-US" altLang="en-US" sz="1400" b="0" dirty="0">
                <a:latin typeface="Corbel" pitchFamily="34" charset="0"/>
              </a:rPr>
              <a:t>?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Corbel" pitchFamily="34" charset="0"/>
              </a:rPr>
              <a:t>	</a:t>
            </a:r>
            <a:r>
              <a:rPr lang="en-US" altLang="en-US" sz="1400" b="0" dirty="0" err="1">
                <a:latin typeface="Corbel" pitchFamily="34" charset="0"/>
              </a:rPr>
              <a:t>Vous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400" b="0" dirty="0" err="1">
                <a:latin typeface="Corbel" pitchFamily="34" charset="0"/>
              </a:rPr>
              <a:t>êtes</a:t>
            </a:r>
            <a:r>
              <a:rPr lang="en-US" altLang="en-US" sz="1400" b="0" dirty="0">
                <a:latin typeface="Corbel" pitchFamily="34" charset="0"/>
              </a:rPr>
              <a:t> </a:t>
            </a:r>
            <a:r>
              <a:rPr lang="en-US" altLang="en-US" sz="1400" b="0" dirty="0" err="1">
                <a:latin typeface="Corbel" pitchFamily="34" charset="0"/>
              </a:rPr>
              <a:t>d’accord</a:t>
            </a:r>
            <a:r>
              <a:rPr lang="en-US" altLang="en-US" sz="1400" b="0" dirty="0">
                <a:latin typeface="Corbel" pitchFamily="34" charset="0"/>
              </a:rPr>
              <a:t>, </a:t>
            </a:r>
            <a:r>
              <a:rPr lang="en-US" altLang="en-US" sz="1400" dirty="0" err="1">
                <a:solidFill>
                  <a:srgbClr val="0000FF"/>
                </a:solidFill>
                <a:latin typeface="Corbel" pitchFamily="34" charset="0"/>
              </a:rPr>
              <a:t>n’est-ce</a:t>
            </a:r>
            <a:r>
              <a:rPr lang="en-US" altLang="en-US" sz="1400" dirty="0">
                <a:solidFill>
                  <a:srgbClr val="0000FF"/>
                </a:solidFill>
                <a:latin typeface="Corbel" pitchFamily="34" charset="0"/>
              </a:rPr>
              <a:t> pas</a:t>
            </a:r>
            <a:r>
              <a:rPr lang="en-US" altLang="en-US" sz="1400" b="0" dirty="0">
                <a:latin typeface="Corbe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  <p:bldP spid="61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90500"/>
            <a:ext cx="7010400" cy="15271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Corbel" pitchFamily="34" charset="0"/>
              </a:rPr>
              <a:t>La négation</a:t>
            </a:r>
            <a:endParaRPr lang="en-US" altLang="en-US" sz="2400" b="1" i="1" smtClean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7010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400" i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altLang="en-US" sz="1400" i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altLang="en-US" sz="1400" i="1" smtClean="0">
              <a:latin typeface="Comic Sans MS" pitchFamily="66" charset="0"/>
            </a:endParaRPr>
          </a:p>
          <a:p>
            <a:pPr eaLnBrk="1" hangingPunct="1">
              <a:buFontTx/>
              <a:buChar char="•"/>
            </a:pPr>
            <a:endParaRPr lang="en-US" altLang="en-US" sz="1400" i="1" smtClean="0">
              <a:latin typeface="Comic Sans MS" pitchFamily="66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01040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Corbel" pitchFamily="34" charset="0"/>
              </a:rPr>
              <a:t>AFFIRMATIVE			NEGATIVE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Corbel" pitchFamily="34" charset="0"/>
              </a:rPr>
              <a:t>Je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r>
              <a:rPr lang="en-US" altLang="en-US" sz="16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0" dirty="0" err="1">
                <a:latin typeface="Corbel" pitchFamily="34" charset="0"/>
              </a:rPr>
              <a:t>française</a:t>
            </a:r>
            <a:r>
              <a:rPr lang="en-US" altLang="en-US" sz="1600" b="0" dirty="0">
                <a:latin typeface="Corbel" pitchFamily="34" charset="0"/>
              </a:rPr>
              <a:t>.			Je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b="0" dirty="0" err="1">
                <a:latin typeface="Corbel" pitchFamily="34" charset="0"/>
              </a:rPr>
              <a:t>française</a:t>
            </a:r>
            <a:r>
              <a:rPr lang="en-US" altLang="en-US" sz="1800" b="0" dirty="0">
                <a:latin typeface="Corbel" pitchFamily="34" charset="0"/>
              </a:rPr>
              <a:t>.</a:t>
            </a:r>
            <a:endParaRPr lang="en-US" altLang="en-US" sz="1600" b="0" dirty="0">
              <a:latin typeface="Corbel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Corbel" pitchFamily="34" charset="0"/>
              </a:rPr>
              <a:t>Nous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r>
              <a:rPr lang="en-US" altLang="en-US" sz="1600" b="0" dirty="0">
                <a:latin typeface="Corbel" pitchFamily="34" charset="0"/>
              </a:rPr>
              <a:t> en </a:t>
            </a:r>
            <a:r>
              <a:rPr lang="en-US" altLang="en-US" sz="1600" b="0" dirty="0" err="1">
                <a:latin typeface="Corbel" pitchFamily="34" charset="0"/>
              </a:rPr>
              <a:t>classe</a:t>
            </a:r>
            <a:r>
              <a:rPr lang="en-US" altLang="en-US" sz="1600" b="0" dirty="0">
                <a:latin typeface="Corbel" pitchFamily="34" charset="0"/>
              </a:rPr>
              <a:t>.		Nous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b="0" dirty="0">
                <a:latin typeface="Corbel" pitchFamily="34" charset="0"/>
              </a:rPr>
              <a:t> en </a:t>
            </a:r>
            <a:r>
              <a:rPr lang="en-US" altLang="en-US" sz="1600" b="0" dirty="0" err="1">
                <a:latin typeface="Corbel" pitchFamily="34" charset="0"/>
              </a:rPr>
              <a:t>classe</a:t>
            </a:r>
            <a:r>
              <a:rPr lang="en-US" altLang="en-US" sz="1600" b="0" dirty="0">
                <a:latin typeface="Corbel" pitchFamily="34" charset="0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Corbel" pitchFamily="34" charset="0"/>
              </a:rPr>
              <a:t>Claire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b="0" dirty="0" err="1">
                <a:latin typeface="Corbel" pitchFamily="34" charset="0"/>
              </a:rPr>
              <a:t>là</a:t>
            </a:r>
            <a:r>
              <a:rPr lang="en-US" altLang="en-US" sz="1600" b="0" dirty="0">
                <a:latin typeface="Corbel" pitchFamily="34" charset="0"/>
              </a:rPr>
              <a:t>-bas.			Claire </a:t>
            </a:r>
            <a:r>
              <a:rPr lang="en-US" altLang="en-US" sz="1600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b="0" dirty="0" err="1">
                <a:latin typeface="Corbel" pitchFamily="34" charset="0"/>
              </a:rPr>
              <a:t>là</a:t>
            </a:r>
            <a:r>
              <a:rPr lang="en-US" altLang="en-US" sz="1600" b="0" dirty="0">
                <a:latin typeface="Corbel" pitchFamily="34" charset="0"/>
              </a:rPr>
              <a:t>-bas.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0" dirty="0" err="1">
                <a:latin typeface="Corbel" pitchFamily="34" charset="0"/>
              </a:rPr>
              <a:t>Tu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b="0" dirty="0" err="1">
                <a:latin typeface="Corbel" pitchFamily="34" charset="0"/>
              </a:rPr>
              <a:t>d’accord</a:t>
            </a:r>
            <a:r>
              <a:rPr lang="en-US" altLang="en-US" sz="1600" b="0" dirty="0">
                <a:latin typeface="Corbel" pitchFamily="34" charset="0"/>
              </a:rPr>
              <a:t> avec </a:t>
            </a:r>
            <a:r>
              <a:rPr lang="en-US" altLang="en-US" sz="1600" b="0" dirty="0" err="1">
                <a:latin typeface="Corbel" pitchFamily="34" charset="0"/>
              </a:rPr>
              <a:t>moi</a:t>
            </a:r>
            <a:r>
              <a:rPr lang="en-US" altLang="en-US" sz="1600" b="0" dirty="0">
                <a:latin typeface="Corbel" pitchFamily="34" charset="0"/>
              </a:rPr>
              <a:t>.		</a:t>
            </a:r>
            <a:r>
              <a:rPr lang="en-US" altLang="en-US" sz="1600" b="0" dirty="0" err="1">
                <a:latin typeface="Corbel" pitchFamily="34" charset="0"/>
              </a:rPr>
              <a:t>Tu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b="0" dirty="0" err="1">
                <a:latin typeface="Corbel" pitchFamily="34" charset="0"/>
              </a:rPr>
              <a:t>d’accord</a:t>
            </a:r>
            <a:r>
              <a:rPr lang="en-US" altLang="en-US" sz="1600" b="0" dirty="0">
                <a:latin typeface="Corbel" pitchFamily="34" charset="0"/>
              </a:rPr>
              <a:t> avec </a:t>
            </a:r>
            <a:r>
              <a:rPr lang="en-US" altLang="en-US" sz="1600" b="0" dirty="0" err="1">
                <a:latin typeface="Corbel" pitchFamily="34" charset="0"/>
              </a:rPr>
              <a:t>moi</a:t>
            </a:r>
            <a:r>
              <a:rPr lang="en-US" altLang="en-US" sz="1600" b="0" dirty="0">
                <a:latin typeface="Corbel" pitchFamily="34" charset="0"/>
              </a:rPr>
              <a:t>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00200" y="3657600"/>
            <a:ext cx="5791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rbel" pitchFamily="34" charset="0"/>
              </a:rPr>
              <a:t>Negative sentences are formed as follows: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600200" y="4038600"/>
            <a:ext cx="6553200" cy="914400"/>
            <a:chOff x="1008" y="2544"/>
            <a:chExt cx="4128" cy="576"/>
          </a:xfrm>
        </p:grpSpPr>
        <p:grpSp>
          <p:nvGrpSpPr>
            <p:cNvPr id="6160" name="Group 22"/>
            <p:cNvGrpSpPr>
              <a:grpSpLocks/>
            </p:cNvGrpSpPr>
            <p:nvPr/>
          </p:nvGrpSpPr>
          <p:grpSpPr bwMode="auto">
            <a:xfrm>
              <a:off x="1008" y="2544"/>
              <a:ext cx="4128" cy="576"/>
              <a:chOff x="1008" y="2544"/>
              <a:chExt cx="4128" cy="576"/>
            </a:xfrm>
          </p:grpSpPr>
          <p:sp>
            <p:nvSpPr>
              <p:cNvPr id="7177" name="Rectangle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4032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3" name="Text Box 7"/>
              <p:cNvSpPr txBox="1">
                <a:spLocks noChangeArrowheads="1"/>
              </p:cNvSpPr>
              <p:nvPr/>
            </p:nvSpPr>
            <p:spPr bwMode="auto">
              <a:xfrm>
                <a:off x="1008" y="2592"/>
                <a:ext cx="201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  <a:defRPr sz="30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0" dirty="0">
                    <a:latin typeface="Corbel" pitchFamily="34" charset="0"/>
                  </a:rPr>
                  <a:t>Subject +</a:t>
                </a:r>
                <a:r>
                  <a:rPr lang="en-US" altLang="en-US" sz="1600" dirty="0">
                    <a:solidFill>
                      <a:schemeClr val="tx1"/>
                    </a:solidFill>
                    <a:latin typeface="Corbel" pitchFamily="34" charset="0"/>
                  </a:rPr>
                  <a:t> </a:t>
                </a:r>
                <a:r>
                  <a:rPr lang="en-US" altLang="en-US" sz="1600" dirty="0">
                    <a:solidFill>
                      <a:srgbClr val="FF0000"/>
                    </a:solidFill>
                    <a:latin typeface="Corbel" pitchFamily="34" charset="0"/>
                  </a:rPr>
                  <a:t>NE</a:t>
                </a:r>
                <a:r>
                  <a:rPr lang="en-US" altLang="en-US" sz="1600" dirty="0">
                    <a:solidFill>
                      <a:srgbClr val="0000FF"/>
                    </a:solidFill>
                    <a:latin typeface="Corbel" pitchFamily="34" charset="0"/>
                  </a:rPr>
                  <a:t> + VERB + </a:t>
                </a:r>
                <a:r>
                  <a:rPr lang="en-US" altLang="en-US" sz="1600" dirty="0">
                    <a:solidFill>
                      <a:srgbClr val="FF0000"/>
                    </a:solidFill>
                    <a:latin typeface="Corbel" pitchFamily="34" charset="0"/>
                  </a:rPr>
                  <a:t>PAS</a:t>
                </a:r>
              </a:p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dirty="0">
                    <a:solidFill>
                      <a:schemeClr val="tx1"/>
                    </a:solidFill>
                    <a:latin typeface="Corbel" pitchFamily="34" charset="0"/>
                  </a:rPr>
                  <a:t>	            </a:t>
                </a:r>
                <a:r>
                  <a:rPr lang="en-US" altLang="en-US" sz="1600" dirty="0">
                    <a:solidFill>
                      <a:srgbClr val="FF0000"/>
                    </a:solidFill>
                    <a:latin typeface="Corbel" pitchFamily="34" charset="0"/>
                  </a:rPr>
                  <a:t>N’ </a:t>
                </a:r>
                <a:r>
                  <a:rPr lang="en-US" altLang="en-US" sz="1600" dirty="0">
                    <a:solidFill>
                      <a:srgbClr val="0000FF"/>
                    </a:solidFill>
                    <a:latin typeface="Corbel" pitchFamily="34" charset="0"/>
                  </a:rPr>
                  <a:t>(+vowel sound)</a:t>
                </a:r>
              </a:p>
            </p:txBody>
          </p:sp>
          <p:sp>
            <p:nvSpPr>
              <p:cNvPr id="6164" name="Text Box 8"/>
              <p:cNvSpPr txBox="1">
                <a:spLocks noChangeArrowheads="1"/>
              </p:cNvSpPr>
              <p:nvPr/>
            </p:nvSpPr>
            <p:spPr bwMode="auto">
              <a:xfrm>
                <a:off x="3120" y="2592"/>
                <a:ext cx="1968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  <a:defRPr sz="30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0" dirty="0" err="1">
                    <a:latin typeface="Corbel" pitchFamily="34" charset="0"/>
                  </a:rPr>
                  <a:t>Éric</a:t>
                </a:r>
                <a:r>
                  <a:rPr lang="en-US" altLang="en-US" sz="1600" b="0" dirty="0">
                    <a:latin typeface="Corbel" pitchFamily="34" charset="0"/>
                  </a:rPr>
                  <a:t> et Anne </a:t>
                </a:r>
                <a:r>
                  <a:rPr lang="en-US" altLang="en-US" sz="1600" dirty="0">
                    <a:solidFill>
                      <a:srgbClr val="FF0000"/>
                    </a:solidFill>
                    <a:latin typeface="Corbel" pitchFamily="34" charset="0"/>
                  </a:rPr>
                  <a:t>ne</a:t>
                </a:r>
                <a:r>
                  <a:rPr lang="en-US" altLang="en-US" sz="1600" dirty="0">
                    <a:solidFill>
                      <a:srgbClr val="0000FF"/>
                    </a:solidFill>
                    <a:latin typeface="Corbel" pitchFamily="34" charset="0"/>
                  </a:rPr>
                  <a:t> </a:t>
                </a:r>
                <a:r>
                  <a:rPr lang="en-US" altLang="en-US" sz="1600" dirty="0" err="1">
                    <a:solidFill>
                      <a:srgbClr val="0000FF"/>
                    </a:solidFill>
                    <a:latin typeface="Corbel" pitchFamily="34" charset="0"/>
                  </a:rPr>
                  <a:t>sont</a:t>
                </a:r>
                <a:r>
                  <a:rPr lang="en-US" altLang="en-US" sz="1600" dirty="0">
                    <a:solidFill>
                      <a:srgbClr val="0000FF"/>
                    </a:solidFill>
                    <a:latin typeface="Corbel" pitchFamily="34" charset="0"/>
                  </a:rPr>
                  <a:t> </a:t>
                </a:r>
                <a:r>
                  <a:rPr lang="en-US" altLang="en-US" sz="1600" dirty="0">
                    <a:solidFill>
                      <a:srgbClr val="FF0000"/>
                    </a:solidFill>
                    <a:latin typeface="Corbel" pitchFamily="34" charset="0"/>
                  </a:rPr>
                  <a:t>pas</a:t>
                </a:r>
                <a:r>
                  <a:rPr lang="en-US" altLang="en-US" sz="1600" dirty="0">
                    <a:solidFill>
                      <a:srgbClr val="0000FF"/>
                    </a:solidFill>
                    <a:latin typeface="Corbel" pitchFamily="34" charset="0"/>
                  </a:rPr>
                  <a:t> </a:t>
                </a:r>
                <a:r>
                  <a:rPr lang="en-US" altLang="en-US" sz="1800" b="0" dirty="0" err="1">
                    <a:latin typeface="Corbel" pitchFamily="34" charset="0"/>
                  </a:rPr>
                  <a:t>là</a:t>
                </a:r>
                <a:r>
                  <a:rPr lang="en-US" altLang="en-US" sz="1800" b="0" dirty="0">
                    <a:latin typeface="Corbel" pitchFamily="34" charset="0"/>
                  </a:rPr>
                  <a:t>.</a:t>
                </a:r>
                <a:endParaRPr lang="en-US" altLang="en-US" sz="1600" dirty="0">
                  <a:latin typeface="Corbel" pitchFamily="34" charset="0"/>
                </a:endParaRPr>
              </a:p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0" dirty="0" err="1">
                    <a:latin typeface="Corbel" pitchFamily="34" charset="0"/>
                  </a:rPr>
                  <a:t>Michèle</a:t>
                </a:r>
                <a:r>
                  <a:rPr lang="en-US" altLang="en-US" sz="1600" dirty="0">
                    <a:solidFill>
                      <a:schemeClr val="bg2"/>
                    </a:solidFill>
                    <a:latin typeface="Corbel" pitchFamily="34" charset="0"/>
                  </a:rPr>
                  <a:t> </a:t>
                </a:r>
                <a:r>
                  <a:rPr lang="en-US" altLang="en-US" sz="1600" dirty="0" err="1">
                    <a:solidFill>
                      <a:srgbClr val="FF0000"/>
                    </a:solidFill>
                    <a:latin typeface="Corbel" pitchFamily="34" charset="0"/>
                  </a:rPr>
                  <a:t>n’</a:t>
                </a:r>
                <a:r>
                  <a:rPr lang="en-US" altLang="en-US" sz="1600" dirty="0" err="1">
                    <a:solidFill>
                      <a:srgbClr val="0000FF"/>
                    </a:solidFill>
                    <a:latin typeface="Corbel" pitchFamily="34" charset="0"/>
                  </a:rPr>
                  <a:t>est</a:t>
                </a:r>
                <a:r>
                  <a:rPr lang="en-US" altLang="en-US" sz="1600" dirty="0">
                    <a:solidFill>
                      <a:srgbClr val="0000FF"/>
                    </a:solidFill>
                    <a:latin typeface="Corbel" pitchFamily="34" charset="0"/>
                  </a:rPr>
                  <a:t> </a:t>
                </a:r>
                <a:r>
                  <a:rPr lang="en-US" altLang="en-US" sz="1600" dirty="0">
                    <a:solidFill>
                      <a:srgbClr val="FF0000"/>
                    </a:solidFill>
                    <a:latin typeface="Corbel" pitchFamily="34" charset="0"/>
                  </a:rPr>
                  <a:t>pas</a:t>
                </a:r>
                <a:r>
                  <a:rPr lang="en-US" altLang="en-US" sz="1600" dirty="0">
                    <a:solidFill>
                      <a:srgbClr val="0000FF"/>
                    </a:solidFill>
                    <a:latin typeface="Corbel" pitchFamily="34" charset="0"/>
                  </a:rPr>
                  <a:t> </a:t>
                </a:r>
                <a:r>
                  <a:rPr lang="en-US" altLang="en-US" sz="1600" b="0" dirty="0">
                    <a:latin typeface="Corbel" pitchFamily="34" charset="0"/>
                  </a:rPr>
                  <a:t>avec </a:t>
                </a:r>
                <a:r>
                  <a:rPr lang="en-US" altLang="en-US" sz="1600" b="0" dirty="0" err="1">
                    <a:latin typeface="Corbel" pitchFamily="34" charset="0"/>
                  </a:rPr>
                  <a:t>moi</a:t>
                </a:r>
                <a:r>
                  <a:rPr lang="en-US" altLang="en-US" sz="1600" b="0" dirty="0">
                    <a:latin typeface="Corbel" pitchFamily="34" charset="0"/>
                  </a:rPr>
                  <a:t>.</a:t>
                </a:r>
              </a:p>
            </p:txBody>
          </p:sp>
        </p:grpSp>
        <p:sp>
          <p:nvSpPr>
            <p:cNvPr id="6161" name="Line 10"/>
            <p:cNvSpPr>
              <a:spLocks noChangeShapeType="1"/>
            </p:cNvSpPr>
            <p:nvPr/>
          </p:nvSpPr>
          <p:spPr bwMode="auto">
            <a:xfrm>
              <a:off x="3072" y="254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600200" y="51054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0">
                <a:latin typeface="Corbel" pitchFamily="34" charset="0"/>
              </a:rPr>
              <a:t>Examples: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736725" y="5410200"/>
            <a:ext cx="199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latin typeface="Corbel" pitchFamily="34" charset="0"/>
              </a:rPr>
              <a:t>Je suis en classe.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736725" y="5715000"/>
            <a:ext cx="283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latin typeface="Corbel" pitchFamily="34" charset="0"/>
              </a:rPr>
              <a:t>Nous sommes en vacances.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752600" y="6019800"/>
            <a:ext cx="283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latin typeface="Corbel" pitchFamily="34" charset="0"/>
              </a:rPr>
              <a:t>Elles sont à la maison.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937125" y="5410200"/>
            <a:ext cx="2911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Corbel" pitchFamily="34" charset="0"/>
              </a:rPr>
              <a:t>Je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en </a:t>
            </a:r>
            <a:r>
              <a:rPr lang="en-US" altLang="en-US" sz="1600" b="0" dirty="0" err="1">
                <a:latin typeface="Corbel" pitchFamily="34" charset="0"/>
              </a:rPr>
              <a:t>classe</a:t>
            </a:r>
            <a:r>
              <a:rPr lang="en-US" altLang="en-US" sz="1600" b="0" dirty="0">
                <a:latin typeface="Corbel" pitchFamily="34" charset="0"/>
              </a:rPr>
              <a:t>.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953000" y="5715000"/>
            <a:ext cx="365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Corbel" pitchFamily="34" charset="0"/>
              </a:rPr>
              <a:t>Nous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en </a:t>
            </a:r>
            <a:r>
              <a:rPr lang="en-US" altLang="en-US" sz="1600" b="0" dirty="0" err="1">
                <a:latin typeface="Corbel" pitchFamily="34" charset="0"/>
              </a:rPr>
              <a:t>vacances</a:t>
            </a:r>
            <a:r>
              <a:rPr lang="en-US" altLang="en-US" sz="1600" dirty="0">
                <a:solidFill>
                  <a:schemeClr val="bg2"/>
                </a:solidFill>
                <a:latin typeface="Corbel" pitchFamily="34" charset="0"/>
              </a:rPr>
              <a:t>.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937125" y="6019800"/>
            <a:ext cx="3597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 err="1">
                <a:latin typeface="Corbel" pitchFamily="34" charset="0"/>
              </a:rPr>
              <a:t>Elles</a:t>
            </a:r>
            <a:r>
              <a:rPr lang="en-US" altLang="en-US" sz="1600" b="0" dirty="0"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ne 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sont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à la </a:t>
            </a:r>
            <a:r>
              <a:rPr lang="en-US" altLang="en-US" sz="1600" b="0" dirty="0" err="1">
                <a:latin typeface="Corbel" pitchFamily="34" charset="0"/>
              </a:rPr>
              <a:t>maison</a:t>
            </a:r>
            <a:r>
              <a:rPr lang="en-US" altLang="en-US" sz="1600" b="0" dirty="0">
                <a:latin typeface="Corbel" pitchFamily="34" charset="0"/>
              </a:rPr>
              <a:t>.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752600" y="6292850"/>
            <a:ext cx="283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latin typeface="Corbel" pitchFamily="34" charset="0"/>
              </a:rPr>
              <a:t>Elle est en ville. 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937125" y="6292850"/>
            <a:ext cx="283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Corbel" pitchFamily="34" charset="0"/>
              </a:rPr>
              <a:t>Elle </a:t>
            </a:r>
            <a:r>
              <a:rPr lang="en-US" altLang="en-US" sz="1600" dirty="0" err="1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altLang="en-US" sz="1600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1600" b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0" dirty="0">
                <a:latin typeface="Corbel" pitchFamily="34" charset="0"/>
              </a:rPr>
              <a:t>en </a:t>
            </a:r>
            <a:r>
              <a:rPr lang="en-US" altLang="en-US" sz="1600" b="0" dirty="0" err="1">
                <a:latin typeface="Corbel" pitchFamily="34" charset="0"/>
              </a:rPr>
              <a:t>ville</a:t>
            </a:r>
            <a:r>
              <a:rPr lang="en-US" altLang="en-US" sz="1600" b="0" dirty="0">
                <a:latin typeface="Corbe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9" grpId="0"/>
      <p:bldP spid="7180" grpId="0"/>
      <p:bldP spid="7181" grpId="0"/>
      <p:bldP spid="7182" grpId="0"/>
      <p:bldP spid="7183" grpId="0"/>
      <p:bldP spid="7184" grpId="0"/>
      <p:bldP spid="7187" grpId="0"/>
      <p:bldP spid="7188" grpId="0"/>
      <p:bldP spid="7189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855</TotalTime>
  <Words>391</Words>
  <Application>Microsoft Office PowerPoint</Application>
  <PresentationFormat>On-screen Show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Comic Sans MS</vt:lpstr>
      <vt:lpstr>Arial</vt:lpstr>
      <vt:lpstr>Wingdings</vt:lpstr>
      <vt:lpstr>Calibri</vt:lpstr>
      <vt:lpstr>Times New Roman</vt:lpstr>
      <vt:lpstr>Corbel</vt:lpstr>
      <vt:lpstr>Kristen ITC</vt:lpstr>
      <vt:lpstr>Segoe Print</vt:lpstr>
      <vt:lpstr>Echo</vt:lpstr>
      <vt:lpstr>PowerPoint Presentation</vt:lpstr>
      <vt:lpstr>PowerPoint Presentation</vt:lpstr>
      <vt:lpstr>Les questions à réponse affirmative ou négative</vt:lpstr>
      <vt:lpstr>La négation</vt:lpstr>
    </vt:vector>
  </TitlesOfParts>
  <Company>FCBOE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Windows User</cp:lastModifiedBy>
  <cp:revision>41</cp:revision>
  <dcterms:created xsi:type="dcterms:W3CDTF">2006-10-11T19:03:17Z</dcterms:created>
  <dcterms:modified xsi:type="dcterms:W3CDTF">2013-11-10T16:43:00Z</dcterms:modified>
</cp:coreProperties>
</file>