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1"/>
  </p:notesMasterIdLst>
  <p:sldIdLst>
    <p:sldId id="263" r:id="rId2"/>
    <p:sldId id="264" r:id="rId3"/>
    <p:sldId id="256" r:id="rId4"/>
    <p:sldId id="259" r:id="rId5"/>
    <p:sldId id="257" r:id="rId6"/>
    <p:sldId id="258" r:id="rId7"/>
    <p:sldId id="261" r:id="rId8"/>
    <p:sldId id="260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CC"/>
    <a:srgbClr val="3366FF"/>
    <a:srgbClr val="0066FF"/>
    <a:srgbClr val="003300"/>
    <a:srgbClr val="009900"/>
    <a:srgbClr val="3333CC"/>
    <a:srgbClr val="33CC33"/>
    <a:srgbClr val="00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73" autoAdjust="0"/>
  </p:normalViewPr>
  <p:slideViewPr>
    <p:cSldViewPr>
      <p:cViewPr>
        <p:scale>
          <a:sx n="80" d="100"/>
          <a:sy n="80" d="100"/>
        </p:scale>
        <p:origin x="-864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D43C141-8953-4870-AF06-1509142CE18E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5B63690-B3E7-43D0-BC9D-3749524FD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09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5CA1B0E-F3A3-494B-95E1-33E532C7DE3D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78933-EC53-4F70-9EC7-7318C8E7A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1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B0A33-0BC1-4580-87FD-63EF947D4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2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111F7-791F-4197-B998-EB0F15269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89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0" y="190500"/>
            <a:ext cx="7010400" cy="582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F859C-0339-4BFF-8B92-34F6E264F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46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5D451-87EB-4560-BB13-4BB45CEAA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5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C45F-0208-42A7-BF33-216548BEC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4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87EBC-47EB-4DED-B110-EA69FFF48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9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1009A-CA8B-4987-8162-22C76C684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6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F5806-A46C-4428-8ED0-3210DAD5D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7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44F43-4D91-4068-A981-8E6983DB0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9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E2677-276B-4EE2-92A9-A1E9941B5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5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FFB9D-B2EE-4B3C-AE14-09EEA8AEA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0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921F3EFC-1FE4-4774-9C69-97F17BB41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447800" y="685800"/>
            <a:ext cx="6934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Leçon</a:t>
            </a:r>
            <a:r>
              <a:rPr lang="en-US" altLang="en-US" sz="2400" dirty="0">
                <a:latin typeface="Corbel" pitchFamily="34" charset="0"/>
              </a:rPr>
              <a:t> 2:  </a:t>
            </a:r>
            <a:r>
              <a:rPr lang="en-US" altLang="en-US" sz="2800" dirty="0" err="1">
                <a:latin typeface="Cursive standard" pitchFamily="2" charset="0"/>
              </a:rPr>
              <a:t>Famille</a:t>
            </a:r>
            <a:r>
              <a:rPr lang="en-US" altLang="en-US" sz="2800" dirty="0">
                <a:latin typeface="Cursive standard" pitchFamily="2" charset="0"/>
              </a:rPr>
              <a:t> et </a:t>
            </a:r>
            <a:r>
              <a:rPr lang="en-US" altLang="en-US" sz="2800" dirty="0" err="1">
                <a:latin typeface="Cursive standard" pitchFamily="2" charset="0"/>
              </a:rPr>
              <a:t>Copains</a:t>
            </a:r>
            <a:endParaRPr lang="en-US" altLang="en-US" sz="2800" dirty="0">
              <a:latin typeface="Cursive standard" pitchFamily="2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447800" y="1600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Corbel" pitchFamily="34" charset="0"/>
              </a:rPr>
              <a:t>LES PRONOMS SUJETS</a:t>
            </a:r>
            <a:endParaRPr lang="en-US" altLang="en-US" sz="2400" b="1" i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13" name="Line 35"/>
          <p:cNvSpPr>
            <a:spLocks noChangeShapeType="1"/>
          </p:cNvSpPr>
          <p:nvPr/>
        </p:nvSpPr>
        <p:spPr bwMode="auto">
          <a:xfrm>
            <a:off x="5410200" y="2590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3"/>
          <p:cNvSpPr>
            <a:spLocks noChangeShapeType="1"/>
          </p:cNvSpPr>
          <p:nvPr/>
        </p:nvSpPr>
        <p:spPr bwMode="auto">
          <a:xfrm>
            <a:off x="2895600" y="31242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34"/>
          <p:cNvSpPr>
            <a:spLocks noChangeShapeType="1"/>
          </p:cNvSpPr>
          <p:nvPr/>
        </p:nvSpPr>
        <p:spPr bwMode="auto">
          <a:xfrm>
            <a:off x="2895600" y="37338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36"/>
          <p:cNvSpPr txBox="1">
            <a:spLocks noChangeArrowheads="1"/>
          </p:cNvSpPr>
          <p:nvPr/>
        </p:nvSpPr>
        <p:spPr bwMode="auto">
          <a:xfrm>
            <a:off x="3352800" y="26511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Corbel" pitchFamily="34" charset="0"/>
              </a:rPr>
              <a:t>I</a:t>
            </a:r>
          </a:p>
        </p:txBody>
      </p:sp>
      <p:sp>
        <p:nvSpPr>
          <p:cNvPr id="17" name="Text Box 38"/>
          <p:cNvSpPr txBox="1">
            <a:spLocks noChangeArrowheads="1"/>
          </p:cNvSpPr>
          <p:nvPr/>
        </p:nvSpPr>
        <p:spPr bwMode="auto">
          <a:xfrm>
            <a:off x="4267200" y="25908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je</a:t>
            </a: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3200400" y="32766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>
                <a:latin typeface="Corbel" pitchFamily="34" charset="0"/>
              </a:rPr>
              <a:t>you</a:t>
            </a:r>
          </a:p>
        </p:txBody>
      </p:sp>
      <p:sp>
        <p:nvSpPr>
          <p:cNvPr id="19" name="Text Box 40"/>
          <p:cNvSpPr txBox="1">
            <a:spLocks noChangeArrowheads="1"/>
          </p:cNvSpPr>
          <p:nvPr/>
        </p:nvSpPr>
        <p:spPr bwMode="auto">
          <a:xfrm>
            <a:off x="2514600" y="3962400"/>
            <a:ext cx="1447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 dirty="0" smtClean="0">
                <a:latin typeface="Corbel" pitchFamily="34" charset="0"/>
              </a:rPr>
              <a:t>he/she/ one</a:t>
            </a:r>
            <a:endParaRPr lang="en-US" altLang="en-US" sz="2000" b="0" dirty="0">
              <a:latin typeface="Corbel" pitchFamily="34" charset="0"/>
            </a:endParaRPr>
          </a:p>
        </p:txBody>
      </p:sp>
      <p:sp>
        <p:nvSpPr>
          <p:cNvPr id="20" name="Text Box 41"/>
          <p:cNvSpPr txBox="1">
            <a:spLocks noChangeArrowheads="1"/>
          </p:cNvSpPr>
          <p:nvPr/>
        </p:nvSpPr>
        <p:spPr bwMode="auto">
          <a:xfrm>
            <a:off x="4267200" y="32004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tu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1" name="Text Box 42"/>
          <p:cNvSpPr txBox="1">
            <a:spLocks noChangeArrowheads="1"/>
          </p:cNvSpPr>
          <p:nvPr/>
        </p:nvSpPr>
        <p:spPr bwMode="auto">
          <a:xfrm>
            <a:off x="3886200" y="3886200"/>
            <a:ext cx="152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il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/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elle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 / on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2" name="Text Box 43"/>
          <p:cNvSpPr txBox="1">
            <a:spLocks noChangeArrowheads="1"/>
          </p:cNvSpPr>
          <p:nvPr/>
        </p:nvSpPr>
        <p:spPr bwMode="auto">
          <a:xfrm>
            <a:off x="5867400" y="2651125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>
                <a:latin typeface="Corbel" pitchFamily="34" charset="0"/>
              </a:rPr>
              <a:t>we</a:t>
            </a:r>
          </a:p>
        </p:txBody>
      </p:sp>
      <p:sp>
        <p:nvSpPr>
          <p:cNvPr id="23" name="Text Box 45"/>
          <p:cNvSpPr txBox="1">
            <a:spLocks noChangeArrowheads="1"/>
          </p:cNvSpPr>
          <p:nvPr/>
        </p:nvSpPr>
        <p:spPr bwMode="auto">
          <a:xfrm>
            <a:off x="5867400" y="3352800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>
                <a:latin typeface="Corbel" pitchFamily="34" charset="0"/>
              </a:rPr>
              <a:t>you</a:t>
            </a:r>
          </a:p>
        </p:txBody>
      </p:sp>
      <p:sp>
        <p:nvSpPr>
          <p:cNvPr id="24" name="Text Box 46"/>
          <p:cNvSpPr txBox="1">
            <a:spLocks noChangeArrowheads="1"/>
          </p:cNvSpPr>
          <p:nvPr/>
        </p:nvSpPr>
        <p:spPr bwMode="auto">
          <a:xfrm>
            <a:off x="5867400" y="39624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Corbel" pitchFamily="34" charset="0"/>
              </a:rPr>
              <a:t>they</a:t>
            </a:r>
          </a:p>
        </p:txBody>
      </p:sp>
      <p:sp>
        <p:nvSpPr>
          <p:cNvPr id="25" name="Text Box 47"/>
          <p:cNvSpPr txBox="1">
            <a:spLocks noChangeArrowheads="1"/>
          </p:cNvSpPr>
          <p:nvPr/>
        </p:nvSpPr>
        <p:spPr bwMode="auto">
          <a:xfrm>
            <a:off x="6629400" y="2590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nous</a:t>
            </a:r>
          </a:p>
        </p:txBody>
      </p:sp>
      <p:sp>
        <p:nvSpPr>
          <p:cNvPr id="26" name="Text Box 48"/>
          <p:cNvSpPr txBox="1">
            <a:spLocks noChangeArrowheads="1"/>
          </p:cNvSpPr>
          <p:nvPr/>
        </p:nvSpPr>
        <p:spPr bwMode="auto">
          <a:xfrm>
            <a:off x="6629400" y="3276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vous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7" name="Text Box 49"/>
          <p:cNvSpPr txBox="1">
            <a:spLocks noChangeArrowheads="1"/>
          </p:cNvSpPr>
          <p:nvPr/>
        </p:nvSpPr>
        <p:spPr bwMode="auto">
          <a:xfrm>
            <a:off x="6629400" y="38862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ils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/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elles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590550" y="4732109"/>
            <a:ext cx="3981450" cy="235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TU</a:t>
            </a:r>
            <a:r>
              <a:rPr lang="en-US" altLang="en-US" sz="20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  <a:latin typeface="Corbel" pitchFamily="34" charset="0"/>
              </a:rPr>
              <a:t>or</a:t>
            </a:r>
            <a:r>
              <a:rPr lang="en-US" altLang="en-US" sz="20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VOUS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?</a:t>
            </a:r>
            <a:endParaRPr lang="en-US" altLang="en-US" sz="2400" i="1" dirty="0">
              <a:solidFill>
                <a:schemeClr val="tx1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800" b="1" dirty="0" smtClean="0">
                <a:solidFill>
                  <a:srgbClr val="0000FF"/>
                </a:solidFill>
                <a:latin typeface="Corbel" pitchFamily="34" charset="0"/>
              </a:rPr>
              <a:t>TU</a:t>
            </a:r>
            <a:r>
              <a:rPr lang="en-US" altLang="en-US" sz="1600" b="0" dirty="0" smtClean="0">
                <a:solidFill>
                  <a:srgbClr val="0000FF"/>
                </a:solidFill>
                <a:latin typeface="Corbel" pitchFamily="34" charset="0"/>
              </a:rPr>
              <a:t>   </a:t>
            </a:r>
            <a:r>
              <a:rPr lang="en-US" altLang="en-US" sz="1600" b="0" i="1" dirty="0" smtClean="0">
                <a:latin typeface="Corbel" pitchFamily="34" charset="0"/>
              </a:rPr>
              <a:t>(</a:t>
            </a:r>
            <a:r>
              <a:rPr lang="en-US" altLang="en-US" sz="1600" b="0" i="1" dirty="0">
                <a:latin typeface="Corbel" pitchFamily="34" charset="0"/>
              </a:rPr>
              <a:t>familiar you): </a:t>
            </a:r>
            <a:r>
              <a:rPr lang="en-US" altLang="en-US" sz="1600" i="1" dirty="0">
                <a:latin typeface="Corbel" pitchFamily="34" charset="0"/>
              </a:rPr>
              <a:t> </a:t>
            </a:r>
            <a:r>
              <a:rPr lang="en-US" altLang="en-US" sz="1600" b="0" dirty="0" smtClean="0">
                <a:latin typeface="Corbel" pitchFamily="34" charset="0"/>
              </a:rPr>
              <a:t>used </a:t>
            </a:r>
            <a:r>
              <a:rPr lang="en-US" altLang="en-US" sz="1600" b="0" dirty="0">
                <a:latin typeface="Corbel" pitchFamily="34" charset="0"/>
              </a:rPr>
              <a:t>to talk to someone your own age or a family member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1800" b="1" dirty="0" smtClean="0">
                <a:solidFill>
                  <a:srgbClr val="0000FF"/>
                </a:solidFill>
                <a:latin typeface="Corbel" pitchFamily="34" charset="0"/>
              </a:rPr>
              <a:t>VOUS  </a:t>
            </a:r>
            <a:r>
              <a:rPr lang="en-US" altLang="en-US" sz="1600" b="0" i="1" dirty="0" smtClean="0">
                <a:latin typeface="Corbel" pitchFamily="34" charset="0"/>
              </a:rPr>
              <a:t>(formal </a:t>
            </a:r>
            <a:r>
              <a:rPr lang="en-US" altLang="en-US" sz="1600" b="0" i="1" dirty="0">
                <a:latin typeface="Corbel" pitchFamily="34" charset="0"/>
              </a:rPr>
              <a:t>you): </a:t>
            </a:r>
            <a:r>
              <a:rPr lang="en-US" altLang="en-US" sz="1600" b="0" dirty="0">
                <a:latin typeface="Corbel" pitchFamily="34" charset="0"/>
              </a:rPr>
              <a:t>used when talking to anyone else AND when talking to 2 or more people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2"/>
                </a:solidFill>
                <a:latin typeface="Comic Sans MS" pitchFamily="66" charset="0"/>
              </a:rPr>
              <a:t>	</a:t>
            </a:r>
            <a:endParaRPr lang="en-US" altLang="en-US" sz="1400" b="0" i="1" dirty="0">
              <a:latin typeface="Comic Sans MS" pitchFamily="66" charset="0"/>
            </a:endParaRPr>
          </a:p>
        </p:txBody>
      </p:sp>
      <p:sp>
        <p:nvSpPr>
          <p:cNvPr id="30" name="Text Box 57"/>
          <p:cNvSpPr txBox="1">
            <a:spLocks noChangeArrowheads="1"/>
          </p:cNvSpPr>
          <p:nvPr/>
        </p:nvSpPr>
        <p:spPr bwMode="auto">
          <a:xfrm>
            <a:off x="4953000" y="4724400"/>
            <a:ext cx="3810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ILS </a:t>
            </a:r>
            <a:r>
              <a:rPr lang="en-US" altLang="en-US" sz="2400" i="1" dirty="0">
                <a:latin typeface="Corbel" pitchFamily="34" charset="0"/>
              </a:rPr>
              <a:t>or</a:t>
            </a:r>
            <a:r>
              <a:rPr lang="en-US" altLang="en-US" sz="24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ELLES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?</a:t>
            </a:r>
            <a:r>
              <a:rPr lang="en-US" altLang="en-US" sz="2000" b="1" dirty="0">
                <a:latin typeface="Corbel" pitchFamily="34" charset="0"/>
              </a:rPr>
              <a:t>    </a:t>
            </a:r>
            <a:endParaRPr lang="en-US" altLang="en-US" sz="2000" b="1" dirty="0" smtClean="0">
              <a:latin typeface="Corbel" pitchFamily="34" charset="0"/>
            </a:endParaRP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en-US" altLang="en-US" sz="1400" dirty="0" smtClean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1800" b="1" dirty="0">
                <a:solidFill>
                  <a:srgbClr val="0000FF"/>
                </a:solidFill>
                <a:latin typeface="Corbel" pitchFamily="34" charset="0"/>
              </a:rPr>
              <a:t>ILS</a:t>
            </a:r>
            <a:r>
              <a:rPr lang="en-US" altLang="en-US" sz="1800" b="0" dirty="0">
                <a:latin typeface="Corbel" pitchFamily="34" charset="0"/>
              </a:rPr>
              <a:t> </a:t>
            </a:r>
            <a:r>
              <a:rPr lang="en-US" altLang="en-US" sz="1600" b="0" dirty="0">
                <a:latin typeface="Corbel" pitchFamily="34" charset="0"/>
              </a:rPr>
              <a:t>refers to 2 or more males or to a mixed group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Corbel" pitchFamily="34" charset="0"/>
              </a:rPr>
              <a:t> </a:t>
            </a:r>
            <a:r>
              <a:rPr lang="en-US" altLang="en-US" sz="1800" b="1" dirty="0" smtClean="0">
                <a:solidFill>
                  <a:srgbClr val="FF33CC"/>
                </a:solidFill>
                <a:latin typeface="Corbel" pitchFamily="34" charset="0"/>
              </a:rPr>
              <a:t>ELLES</a:t>
            </a:r>
            <a:r>
              <a:rPr lang="en-US" altLang="en-US" sz="1800" b="0" dirty="0" smtClean="0">
                <a:latin typeface="Corbel" pitchFamily="34" charset="0"/>
              </a:rPr>
              <a:t> </a:t>
            </a:r>
            <a:r>
              <a:rPr lang="en-US" altLang="en-US" sz="1600" b="0" dirty="0">
                <a:latin typeface="Corbel" pitchFamily="34" charset="0"/>
              </a:rPr>
              <a:t>refers to 2 or more females</a:t>
            </a:r>
            <a:r>
              <a:rPr lang="en-US" altLang="en-US" sz="1400" b="0" dirty="0">
                <a:latin typeface="Corbel" pitchFamily="34" charset="0"/>
              </a:rPr>
              <a:t>	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86200" y="2590800"/>
            <a:ext cx="1371600" cy="18288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629400" y="2590800"/>
            <a:ext cx="1143000" cy="18288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4038600" y="2133600"/>
            <a:ext cx="1143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0" i="1" dirty="0" smtClean="0">
                <a:latin typeface="Corbel" pitchFamily="34" charset="0"/>
              </a:rPr>
              <a:t>singular</a:t>
            </a:r>
            <a:endParaRPr lang="en-US" altLang="en-US" sz="1800" b="0" i="1" dirty="0">
              <a:latin typeface="Corbel" pitchFamily="34" charset="0"/>
            </a:endParaRPr>
          </a:p>
        </p:txBody>
      </p:sp>
      <p:sp>
        <p:nvSpPr>
          <p:cNvPr id="34" name="Text Box 36"/>
          <p:cNvSpPr txBox="1">
            <a:spLocks noChangeArrowheads="1"/>
          </p:cNvSpPr>
          <p:nvPr/>
        </p:nvSpPr>
        <p:spPr bwMode="auto">
          <a:xfrm>
            <a:off x="6629400" y="2133600"/>
            <a:ext cx="1143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0" i="1" dirty="0" smtClean="0">
                <a:latin typeface="Corbel" pitchFamily="34" charset="0"/>
              </a:rPr>
              <a:t>plural</a:t>
            </a:r>
            <a:endParaRPr lang="en-US" altLang="en-US" sz="1800" b="0" i="1" dirty="0">
              <a:latin typeface="Corbe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2667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rbel" panose="020B0503020204020204" pitchFamily="34" charset="0"/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  <a:latin typeface="Corbel" panose="020B0503020204020204" pitchFamily="34" charset="0"/>
              </a:rPr>
              <a:t>st</a:t>
            </a:r>
            <a:r>
              <a:rPr lang="en-US" dirty="0" smtClean="0">
                <a:solidFill>
                  <a:srgbClr val="FF0000"/>
                </a:solidFill>
                <a:latin typeface="Corbel" panose="020B0503020204020204" pitchFamily="34" charset="0"/>
              </a:rPr>
              <a:t> person</a:t>
            </a:r>
            <a:endParaRPr lang="en-US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71600" y="3288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rbel" panose="020B0503020204020204" pitchFamily="34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Corbel" panose="020B0503020204020204" pitchFamily="34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Corbel" panose="020B0503020204020204" pitchFamily="34" charset="0"/>
              </a:rPr>
              <a:t> person</a:t>
            </a:r>
            <a:endParaRPr lang="en-US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47800" y="39740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rbel" panose="020B0503020204020204" pitchFamily="34" charset="0"/>
              </a:rPr>
              <a:t>3</a:t>
            </a:r>
            <a:r>
              <a:rPr lang="en-US" baseline="30000" dirty="0" smtClean="0">
                <a:solidFill>
                  <a:srgbClr val="FF0000"/>
                </a:solidFill>
                <a:latin typeface="Corbel" panose="020B0503020204020204" pitchFamily="34" charset="0"/>
              </a:rPr>
              <a:t>rd</a:t>
            </a:r>
            <a:r>
              <a:rPr lang="en-US" dirty="0" smtClean="0">
                <a:solidFill>
                  <a:srgbClr val="FF0000"/>
                </a:solidFill>
                <a:latin typeface="Corbel" panose="020B0503020204020204" pitchFamily="34" charset="0"/>
              </a:rPr>
              <a:t>  person</a:t>
            </a:r>
            <a:endParaRPr lang="en-US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60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5" grpId="0"/>
      <p:bldP spid="26" grpId="0"/>
      <p:bldP spid="27" grpId="0"/>
      <p:bldP spid="29" grpId="0"/>
      <p:bldP spid="30" grpId="0"/>
      <p:bldP spid="3" grpId="0" animBg="1"/>
      <p:bldP spid="32" grpId="0" animBg="1"/>
      <p:bldP spid="33" grpId="0"/>
      <p:bldP spid="34" grpId="0"/>
      <p:bldP spid="4" grpId="0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47800" y="685800"/>
            <a:ext cx="5715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ÊTRE </a:t>
            </a:r>
            <a:r>
              <a:rPr lang="en-US" altLang="en-US" sz="2400" i="1" dirty="0">
                <a:latin typeface="Corbel" pitchFamily="34" charset="0"/>
              </a:rPr>
              <a:t>= to be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32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4152900" y="3429000"/>
            <a:ext cx="4305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6019800" y="2971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572000" y="309245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>
                <a:latin typeface="Corbel" pitchFamily="34" charset="0"/>
              </a:rPr>
              <a:t>je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181600" y="3032125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suis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419600" y="37179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>
                <a:latin typeface="Corbel" pitchFamily="34" charset="0"/>
              </a:rPr>
              <a:t>tu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733800" y="4327525"/>
            <a:ext cx="1371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 dirty="0" err="1">
                <a:latin typeface="Corbel" pitchFamily="34" charset="0"/>
              </a:rPr>
              <a:t>il</a:t>
            </a:r>
            <a:r>
              <a:rPr lang="en-US" altLang="en-US" sz="2000" b="0" dirty="0">
                <a:latin typeface="Corbel" pitchFamily="34" charset="0"/>
              </a:rPr>
              <a:t> / </a:t>
            </a:r>
            <a:r>
              <a:rPr lang="en-US" altLang="en-US" sz="2000" b="0" dirty="0" err="1" smtClean="0">
                <a:latin typeface="Corbel" pitchFamily="34" charset="0"/>
              </a:rPr>
              <a:t>elle</a:t>
            </a:r>
            <a:r>
              <a:rPr lang="en-US" altLang="en-US" sz="2000" b="0" dirty="0" smtClean="0">
                <a:latin typeface="Corbel" pitchFamily="34" charset="0"/>
              </a:rPr>
              <a:t> / on</a:t>
            </a:r>
            <a:endParaRPr lang="en-US" altLang="en-US" sz="2000" b="0" dirty="0">
              <a:latin typeface="Corbel" pitchFamily="34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181600" y="3657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es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6096000" y="3092450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Corbel" pitchFamily="34" charset="0"/>
              </a:rPr>
              <a:t>nous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6096000" y="3717925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 dirty="0" err="1">
                <a:latin typeface="Corbel" pitchFamily="34" charset="0"/>
              </a:rPr>
              <a:t>vous</a:t>
            </a:r>
            <a:endParaRPr lang="en-US" altLang="en-US" sz="2000" b="0" dirty="0">
              <a:latin typeface="Corbel" pitchFamily="34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6096000" y="4327525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 dirty="0" err="1">
                <a:latin typeface="Corbel" pitchFamily="34" charset="0"/>
              </a:rPr>
              <a:t>ils</a:t>
            </a:r>
            <a:r>
              <a:rPr lang="en-US" altLang="en-US" sz="2000" b="0" dirty="0">
                <a:latin typeface="Corbel" pitchFamily="34" charset="0"/>
              </a:rPr>
              <a:t>/</a:t>
            </a:r>
            <a:r>
              <a:rPr lang="en-US" altLang="en-US" sz="2000" b="0" dirty="0" err="1">
                <a:latin typeface="Corbel" pitchFamily="34" charset="0"/>
              </a:rPr>
              <a:t>elles</a:t>
            </a:r>
            <a:endParaRPr lang="en-US" altLang="en-US" sz="2000" b="0" dirty="0">
              <a:latin typeface="Corbel" pitchFamily="34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7086600" y="3032125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sommes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7086600" y="3641725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êtes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7086600" y="4251325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sont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4152900" y="4191000"/>
            <a:ext cx="422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1524000" y="1715869"/>
            <a:ext cx="5715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  <a:buClrTx/>
              <a:buSzTx/>
              <a:buNone/>
            </a:pPr>
            <a:r>
              <a:rPr lang="en-US" altLang="en-US" sz="1800" b="0" i="1" dirty="0" smtClean="0">
                <a:latin typeface="Corbel" pitchFamily="34" charset="0"/>
              </a:rPr>
              <a:t>Most </a:t>
            </a:r>
            <a:r>
              <a:rPr lang="en-US" altLang="en-US" sz="1800" b="0" i="1" dirty="0">
                <a:latin typeface="Corbel" pitchFamily="34" charset="0"/>
              </a:rPr>
              <a:t>frequently used verb in French</a:t>
            </a:r>
          </a:p>
          <a:p>
            <a:pPr>
              <a:lnSpc>
                <a:spcPct val="75000"/>
              </a:lnSpc>
              <a:spcBef>
                <a:spcPct val="50000"/>
              </a:spcBef>
              <a:buClrTx/>
              <a:buSzTx/>
              <a:buNone/>
            </a:pPr>
            <a:r>
              <a:rPr lang="en-US" altLang="en-US" sz="1800" i="1" dirty="0">
                <a:latin typeface="Corbel" pitchFamily="34" charset="0"/>
              </a:rPr>
              <a:t>I</a:t>
            </a:r>
            <a:r>
              <a:rPr lang="en-US" altLang="en-US" sz="1800" b="0" i="1" dirty="0" smtClean="0">
                <a:latin typeface="Corbel" pitchFamily="34" charset="0"/>
              </a:rPr>
              <a:t>rregular </a:t>
            </a:r>
            <a:r>
              <a:rPr lang="en-US" altLang="en-US" sz="1800" b="0" i="1" dirty="0">
                <a:latin typeface="Corbel" pitchFamily="34" charset="0"/>
              </a:rPr>
              <a:t>(does not follow a pattern)</a:t>
            </a:r>
            <a:endParaRPr lang="en-US" altLang="en-US" sz="1800" i="1" dirty="0">
              <a:latin typeface="Corbel" pitchFamily="34" charset="0"/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5181600" y="4251325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est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>
            <a:off x="1981200" y="2952750"/>
            <a:ext cx="19050" cy="18446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" name="Group 9"/>
          <p:cNvGrpSpPr>
            <a:grpSpLocks/>
          </p:cNvGrpSpPr>
          <p:nvPr/>
        </p:nvGrpSpPr>
        <p:grpSpPr bwMode="auto">
          <a:xfrm>
            <a:off x="609600" y="3425825"/>
            <a:ext cx="2781300" cy="762000"/>
            <a:chOff x="1296" y="1968"/>
            <a:chExt cx="2736" cy="480"/>
          </a:xfrm>
        </p:grpSpPr>
        <p:sp>
          <p:nvSpPr>
            <p:cNvPr id="25" name="Line 7"/>
            <p:cNvSpPr>
              <a:spLocks noChangeShapeType="1"/>
            </p:cNvSpPr>
            <p:nvPr/>
          </p:nvSpPr>
          <p:spPr bwMode="auto">
            <a:xfrm>
              <a:off x="1296" y="1968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8"/>
            <p:cNvSpPr>
              <a:spLocks noChangeShapeType="1"/>
            </p:cNvSpPr>
            <p:nvPr/>
          </p:nvSpPr>
          <p:spPr bwMode="auto">
            <a:xfrm>
              <a:off x="1296" y="2448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990600" y="2952750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000" b="1" dirty="0" smtClean="0">
                <a:solidFill>
                  <a:srgbClr val="0000FF"/>
                </a:solidFill>
                <a:latin typeface="Corbel" pitchFamily="34" charset="0"/>
              </a:rPr>
              <a:t>am</a:t>
            </a:r>
            <a:endParaRPr lang="en-US" altLang="en-US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1066800" y="3638550"/>
            <a:ext cx="76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000" b="1" dirty="0" smtClean="0">
                <a:solidFill>
                  <a:srgbClr val="0000FF"/>
                </a:solidFill>
                <a:latin typeface="Corbel" pitchFamily="34" charset="0"/>
              </a:rPr>
              <a:t>are</a:t>
            </a:r>
            <a:endParaRPr lang="en-US" altLang="en-US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1143000" y="4400550"/>
            <a:ext cx="60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000" b="1" dirty="0">
                <a:solidFill>
                  <a:srgbClr val="0000FF"/>
                </a:solidFill>
                <a:latin typeface="Corbel" pitchFamily="34" charset="0"/>
              </a:rPr>
              <a:t>i</a:t>
            </a:r>
            <a:r>
              <a:rPr lang="en-US" altLang="en-US" sz="2000" b="1" dirty="0" smtClean="0">
                <a:solidFill>
                  <a:srgbClr val="0000FF"/>
                </a:solidFill>
                <a:latin typeface="Corbel" pitchFamily="34" charset="0"/>
              </a:rPr>
              <a:t>s</a:t>
            </a:r>
            <a:endParaRPr lang="en-US" altLang="en-US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990600" y="2968625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000">
                <a:solidFill>
                  <a:schemeClr val="tx2"/>
                </a:solidFill>
                <a:latin typeface="Corbel" pitchFamily="34" charset="0"/>
              </a:rPr>
              <a:t>I</a:t>
            </a:r>
            <a:endParaRPr lang="en-US" alt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838200" y="3638550"/>
            <a:ext cx="60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000">
                <a:solidFill>
                  <a:schemeClr val="tx2"/>
                </a:solidFill>
                <a:latin typeface="Corbel" pitchFamily="34" charset="0"/>
              </a:rPr>
              <a:t>you</a:t>
            </a: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2133600" y="2968625"/>
            <a:ext cx="125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 smtClean="0">
                <a:latin typeface="Corbel" pitchFamily="34" charset="0"/>
              </a:rPr>
              <a:t>we</a:t>
            </a:r>
            <a:r>
              <a:rPr lang="en-US" altLang="en-US" sz="2000" b="1" dirty="0" smtClean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000" b="1" dirty="0" smtClean="0">
                <a:solidFill>
                  <a:srgbClr val="0000FF"/>
                </a:solidFill>
                <a:latin typeface="Corbel" pitchFamily="34" charset="0"/>
              </a:rPr>
              <a:t>are</a:t>
            </a:r>
            <a:endParaRPr lang="en-US" altLang="en-US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133600" y="3635375"/>
            <a:ext cx="125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Corbel" pitchFamily="34" charset="0"/>
              </a:rPr>
              <a:t>you</a:t>
            </a:r>
            <a:r>
              <a:rPr lang="en-US" altLang="en-US" sz="20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000" b="1" dirty="0" smtClean="0">
                <a:solidFill>
                  <a:srgbClr val="0000FF"/>
                </a:solidFill>
                <a:latin typeface="Corbel" pitchFamily="34" charset="0"/>
              </a:rPr>
              <a:t>are</a:t>
            </a:r>
            <a:endParaRPr lang="en-US" altLang="en-US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2133600" y="4397375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Corbel" pitchFamily="34" charset="0"/>
              </a:rPr>
              <a:t>they</a:t>
            </a:r>
            <a:r>
              <a:rPr lang="en-US" altLang="en-US" sz="2000" b="1" dirty="0">
                <a:solidFill>
                  <a:schemeClr val="bg2"/>
                </a:solidFill>
                <a:latin typeface="Corbel" pitchFamily="34" charset="0"/>
              </a:rPr>
              <a:t>  </a:t>
            </a:r>
            <a:r>
              <a:rPr lang="en-US" altLang="en-US" sz="2000" b="1" dirty="0" smtClean="0">
                <a:solidFill>
                  <a:srgbClr val="0000FF"/>
                </a:solidFill>
                <a:latin typeface="Corbel" pitchFamily="34" charset="0"/>
              </a:rPr>
              <a:t>are</a:t>
            </a:r>
            <a:endParaRPr lang="en-US" altLang="en-US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0" y="4400550"/>
            <a:ext cx="1447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000" dirty="0">
                <a:solidFill>
                  <a:schemeClr val="tx2"/>
                </a:solidFill>
                <a:latin typeface="Corbel" pitchFamily="34" charset="0"/>
              </a:rPr>
              <a:t>he / </a:t>
            </a:r>
            <a:r>
              <a:rPr lang="en-US" altLang="en-US" sz="2000" dirty="0" smtClean="0">
                <a:solidFill>
                  <a:schemeClr val="tx2"/>
                </a:solidFill>
                <a:latin typeface="Corbel" pitchFamily="34" charset="0"/>
              </a:rPr>
              <a:t>she / one</a:t>
            </a:r>
            <a:endParaRPr lang="en-US" altLang="en-US" sz="2000" dirty="0">
              <a:solidFill>
                <a:schemeClr val="tx2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74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7" name="Group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765728"/>
              </p:ext>
            </p:extLst>
          </p:nvPr>
        </p:nvGraphicFramePr>
        <p:xfrm>
          <a:off x="1828800" y="1676401"/>
          <a:ext cx="4724400" cy="3243072"/>
        </p:xfrm>
        <a:graphic>
          <a:graphicData uri="http://schemas.openxmlformats.org/drawingml/2006/table">
            <a:tbl>
              <a:tblPr/>
              <a:tblGrid>
                <a:gridCol w="1066800"/>
                <a:gridCol w="1828800"/>
                <a:gridCol w="1828800"/>
              </a:tblGrid>
              <a:tr h="3243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mon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cousin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mon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frère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mon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copain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ton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 cousin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ton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 frère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ton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copain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rbel" pitchFamily="34" charset="0"/>
                        </a:rPr>
                        <a:t>ma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cousine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rbel" pitchFamily="34" charset="0"/>
                        </a:rPr>
                        <a:t>ma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soeur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rbel" pitchFamily="34" charset="0"/>
                        </a:rPr>
                        <a:t>ma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copine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rbel" pitchFamily="34" charset="0"/>
                        </a:rPr>
                        <a:t>ta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cousine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rbel" pitchFamily="34" charset="0"/>
                        </a:rPr>
                        <a:t>ta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soeur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rbel" pitchFamily="34" charset="0"/>
                        </a:rPr>
                        <a:t>ta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copine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3" name="Text Box 14"/>
          <p:cNvSpPr txBox="1">
            <a:spLocks noChangeArrowheads="1"/>
          </p:cNvSpPr>
          <p:nvPr/>
        </p:nvSpPr>
        <p:spPr bwMode="auto">
          <a:xfrm>
            <a:off x="1447800" y="762000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FF0000"/>
                </a:solidFill>
                <a:latin typeface="Corbel" pitchFamily="34" charset="0"/>
              </a:rPr>
              <a:t>POSSESSIVE ADJECTIVES</a:t>
            </a:r>
            <a:endParaRPr lang="en-US" altLang="en-US" sz="24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3084" name="Text Box 16"/>
          <p:cNvSpPr txBox="1">
            <a:spLocks noChangeArrowheads="1"/>
          </p:cNvSpPr>
          <p:nvPr/>
        </p:nvSpPr>
        <p:spPr bwMode="auto">
          <a:xfrm>
            <a:off x="838200" y="5181600"/>
            <a:ext cx="71628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Corbel" pitchFamily="34" charset="0"/>
              </a:rPr>
              <a:t>NOTE:  </a:t>
            </a:r>
            <a:r>
              <a:rPr lang="en-US" altLang="en-US" sz="2000" dirty="0">
                <a:solidFill>
                  <a:schemeClr val="tx2"/>
                </a:solidFill>
                <a:latin typeface="Corbel" pitchFamily="34" charset="0"/>
              </a:rPr>
              <a:t>before a vowel sound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latin typeface="Corbel" pitchFamily="34" charset="0"/>
              </a:rPr>
              <a:t>	</a:t>
            </a:r>
            <a:r>
              <a:rPr lang="en-US" altLang="en-US" sz="2400" b="1" dirty="0">
                <a:solidFill>
                  <a:srgbClr val="FF33CC"/>
                </a:solidFill>
                <a:latin typeface="Corbel" pitchFamily="34" charset="0"/>
              </a:rPr>
              <a:t>ma 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                    	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MON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	ex: </a:t>
            </a:r>
            <a:r>
              <a:rPr lang="en-US" altLang="en-US" sz="2400" b="1" i="1" dirty="0">
                <a:solidFill>
                  <a:srgbClr val="0000FF"/>
                </a:solidFill>
                <a:latin typeface="Corbel" pitchFamily="34" charset="0"/>
              </a:rPr>
              <a:t>mon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amie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, </a:t>
            </a:r>
            <a:r>
              <a:rPr lang="en-US" altLang="en-US" sz="2400" b="1" i="1" dirty="0">
                <a:solidFill>
                  <a:srgbClr val="0000FF"/>
                </a:solidFill>
                <a:latin typeface="Corbel" pitchFamily="34" charset="0"/>
              </a:rPr>
              <a:t>mon</a:t>
            </a:r>
            <a:r>
              <a:rPr lang="en-US" altLang="en-US" sz="2400" b="1" i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affiche</a:t>
            </a:r>
            <a:endParaRPr lang="en-US" altLang="en-US" sz="2400" dirty="0">
              <a:solidFill>
                <a:schemeClr val="tx2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	</a:t>
            </a:r>
            <a:r>
              <a:rPr lang="en-US" altLang="en-US" sz="2400" b="1" dirty="0">
                <a:solidFill>
                  <a:srgbClr val="FF33CC"/>
                </a:solidFill>
                <a:latin typeface="Corbel" pitchFamily="34" charset="0"/>
              </a:rPr>
              <a:t>ta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                      	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TON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	ex:</a:t>
            </a:r>
            <a:r>
              <a:rPr lang="en-US" altLang="en-US" sz="24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400" b="1" i="1" dirty="0">
                <a:solidFill>
                  <a:srgbClr val="0000FF"/>
                </a:solidFill>
                <a:latin typeface="Corbel" pitchFamily="34" charset="0"/>
              </a:rPr>
              <a:t>ton</a:t>
            </a:r>
            <a:r>
              <a:rPr lang="en-US" altLang="en-US" sz="24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amie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, </a:t>
            </a:r>
            <a:r>
              <a:rPr lang="en-US" altLang="en-US" sz="2400" b="1" i="1" dirty="0">
                <a:solidFill>
                  <a:srgbClr val="0000FF"/>
                </a:solidFill>
                <a:latin typeface="Corbel" pitchFamily="34" charset="0"/>
              </a:rPr>
              <a:t>ton</a:t>
            </a:r>
            <a:r>
              <a:rPr lang="en-US" altLang="en-US" sz="2400" b="1" i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affiche</a:t>
            </a:r>
            <a:endParaRPr lang="en-US" altLang="en-US" sz="2400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3085" name="Line 17"/>
          <p:cNvSpPr>
            <a:spLocks noChangeShapeType="1"/>
          </p:cNvSpPr>
          <p:nvPr/>
        </p:nvSpPr>
        <p:spPr bwMode="auto">
          <a:xfrm>
            <a:off x="2438400" y="5943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18"/>
          <p:cNvSpPr>
            <a:spLocks noChangeShapeType="1"/>
          </p:cNvSpPr>
          <p:nvPr/>
        </p:nvSpPr>
        <p:spPr bwMode="auto">
          <a:xfrm>
            <a:off x="2438400" y="6400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087" name="Straight Connector 2"/>
          <p:cNvCxnSpPr>
            <a:cxnSpLocks noChangeShapeType="1"/>
          </p:cNvCxnSpPr>
          <p:nvPr/>
        </p:nvCxnSpPr>
        <p:spPr bwMode="auto">
          <a:xfrm>
            <a:off x="1828800" y="3276600"/>
            <a:ext cx="472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1905000" y="2057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Corbel" panose="020B0503020204020204" pitchFamily="34" charset="0"/>
              </a:rPr>
              <a:t>my</a:t>
            </a:r>
            <a:endParaRPr lang="en-US" sz="2800" i="1" dirty="0">
              <a:latin typeface="Corbel" panose="020B05030202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37439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Corbel" panose="020B0503020204020204" pitchFamily="34" charset="0"/>
              </a:rPr>
              <a:t>your</a:t>
            </a:r>
            <a:endParaRPr lang="en-US" sz="2800" i="1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/>
      <p:bldP spid="3085" grpId="0" animBg="1"/>
      <p:bldP spid="30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1600200" y="762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 smtClean="0">
                <a:latin typeface="Corbel" pitchFamily="34" charset="0"/>
              </a:rPr>
              <a:t>l’article</a:t>
            </a:r>
            <a:r>
              <a:rPr lang="en-US" altLang="en-US" sz="2400" dirty="0" smtClean="0">
                <a:latin typeface="Corbel" pitchFamily="34" charset="0"/>
              </a:rPr>
              <a:t> INDÉFINI =   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un</a:t>
            </a:r>
            <a:r>
              <a:rPr lang="en-US" altLang="en-US" sz="2400" dirty="0">
                <a:latin typeface="Corbel" pitchFamily="34" charset="0"/>
              </a:rPr>
              <a:t>, </a:t>
            </a:r>
            <a:r>
              <a:rPr lang="en-US" altLang="en-US" sz="2400" b="1" dirty="0" err="1">
                <a:solidFill>
                  <a:srgbClr val="FF33CC"/>
                </a:solidFill>
                <a:latin typeface="Corbel" pitchFamily="34" charset="0"/>
              </a:rPr>
              <a:t>une</a:t>
            </a:r>
            <a:r>
              <a:rPr lang="en-US" altLang="en-US" sz="2400" i="1" dirty="0">
                <a:latin typeface="Corbel" pitchFamily="34" charset="0"/>
              </a:rPr>
              <a:t>  </a:t>
            </a:r>
            <a:r>
              <a:rPr lang="en-US" altLang="en-US" sz="1400" i="1" dirty="0">
                <a:latin typeface="Corbel" pitchFamily="34" charset="0"/>
              </a:rPr>
              <a:t>(a, an)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752600" y="1371600"/>
            <a:ext cx="66294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Corbel" pitchFamily="34" charset="0"/>
              </a:rPr>
              <a:t>All nouns in French are introduced by an article</a:t>
            </a:r>
          </a:p>
          <a:p>
            <a:pPr>
              <a:spcBef>
                <a:spcPct val="50000"/>
              </a:spcBef>
            </a:pPr>
            <a:r>
              <a:rPr lang="en-US" altLang="en-US" sz="2000" dirty="0">
                <a:latin typeface="Corbel" pitchFamily="34" charset="0"/>
              </a:rPr>
              <a:t>All nouns have a gender:     </a:t>
            </a:r>
            <a:r>
              <a:rPr lang="en-US" altLang="en-US" sz="2000" b="1" dirty="0">
                <a:solidFill>
                  <a:srgbClr val="0000FF"/>
                </a:solidFill>
                <a:latin typeface="Corbel" pitchFamily="34" charset="0"/>
              </a:rPr>
              <a:t>un</a:t>
            </a:r>
            <a:r>
              <a:rPr lang="en-US" altLang="en-US" sz="2000" dirty="0">
                <a:solidFill>
                  <a:srgbClr val="66CCFF"/>
                </a:solidFill>
                <a:latin typeface="Corbel" pitchFamily="34" charset="0"/>
              </a:rPr>
              <a:t> </a:t>
            </a:r>
            <a:r>
              <a:rPr lang="en-US" altLang="en-US" sz="2000" dirty="0">
                <a:latin typeface="Corbel" pitchFamily="34" charset="0"/>
              </a:rPr>
              <a:t>  </a:t>
            </a:r>
            <a:r>
              <a:rPr lang="en-US" altLang="en-US" sz="2000" dirty="0" smtClean="0">
                <a:latin typeface="Corbel" pitchFamily="34" charset="0"/>
              </a:rPr>
              <a:t>=  </a:t>
            </a:r>
            <a:r>
              <a:rPr lang="en-US" altLang="en-US" sz="2000" i="1" dirty="0" smtClean="0">
                <a:latin typeface="Corbel" pitchFamily="34" charset="0"/>
              </a:rPr>
              <a:t>m.</a:t>
            </a:r>
            <a:r>
              <a:rPr lang="en-US" altLang="en-US" sz="2000" dirty="0" smtClean="0">
                <a:latin typeface="Corbel" pitchFamily="34" charset="0"/>
              </a:rPr>
              <a:t> </a:t>
            </a:r>
            <a:r>
              <a:rPr lang="en-US" altLang="en-US" sz="2000" dirty="0">
                <a:latin typeface="Corbel" pitchFamily="34" charset="0"/>
              </a:rPr>
              <a:t> </a:t>
            </a:r>
            <a:r>
              <a:rPr lang="en-US" altLang="en-US" sz="2000" dirty="0" smtClean="0">
                <a:latin typeface="Corbel" pitchFamily="34" charset="0"/>
              </a:rPr>
              <a:t>     /        </a:t>
            </a:r>
            <a:r>
              <a:rPr lang="en-US" altLang="en-US" sz="2000" b="1" dirty="0" err="1" smtClean="0">
                <a:solidFill>
                  <a:srgbClr val="FF33CC"/>
                </a:solidFill>
                <a:latin typeface="Corbel" pitchFamily="34" charset="0"/>
              </a:rPr>
              <a:t>une</a:t>
            </a:r>
            <a:r>
              <a:rPr lang="en-US" altLang="en-US" sz="2000" dirty="0" smtClean="0">
                <a:latin typeface="Corbel" pitchFamily="34" charset="0"/>
              </a:rPr>
              <a:t> =  </a:t>
            </a:r>
            <a:r>
              <a:rPr lang="en-US" altLang="en-US" sz="2000" i="1" dirty="0" smtClean="0">
                <a:latin typeface="Corbel" pitchFamily="34" charset="0"/>
              </a:rPr>
              <a:t>f.</a:t>
            </a:r>
            <a:r>
              <a:rPr lang="en-US" altLang="en-US" sz="2000" dirty="0" smtClean="0">
                <a:latin typeface="Corbel" pitchFamily="34" charset="0"/>
              </a:rPr>
              <a:t> </a:t>
            </a:r>
            <a:endParaRPr lang="en-US" altLang="en-US" sz="2000" dirty="0">
              <a:latin typeface="Corbel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828800" y="2438400"/>
            <a:ext cx="6629400" cy="2819400"/>
            <a:chOff x="1152" y="1872"/>
            <a:chExt cx="4176" cy="1776"/>
          </a:xfrm>
        </p:grpSpPr>
        <p:sp>
          <p:nvSpPr>
            <p:cNvPr id="4102" name="Text Box 7"/>
            <p:cNvSpPr txBox="1">
              <a:spLocks noChangeArrowheads="1"/>
            </p:cNvSpPr>
            <p:nvPr/>
          </p:nvSpPr>
          <p:spPr bwMode="auto">
            <a:xfrm>
              <a:off x="1152" y="1874"/>
              <a:ext cx="4176" cy="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Corbel" pitchFamily="34" charset="0"/>
                </a:rPr>
                <a:t>Nouns that refer to     boys/men = m.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Corbel" pitchFamily="34" charset="0"/>
                </a:rPr>
                <a:t>	                     </a:t>
              </a:r>
              <a:r>
                <a:rPr lang="en-US" altLang="en-US" dirty="0" smtClean="0">
                  <a:latin typeface="Corbel" pitchFamily="34" charset="0"/>
                </a:rPr>
                <a:t>   girls/women </a:t>
              </a:r>
              <a:r>
                <a:rPr lang="en-US" altLang="en-US" dirty="0">
                  <a:latin typeface="Corbel" pitchFamily="34" charset="0"/>
                </a:rPr>
                <a:t>= f.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dirty="0" smtClean="0">
                  <a:latin typeface="Corbel" pitchFamily="34" charset="0"/>
                </a:rPr>
                <a:t>                  examples</a:t>
              </a:r>
              <a:r>
                <a:rPr lang="en-US" altLang="en-US" dirty="0">
                  <a:latin typeface="Corbel" pitchFamily="34" charset="0"/>
                </a:rPr>
                <a:t>:     </a:t>
              </a:r>
              <a:r>
                <a:rPr lang="en-US" altLang="en-US" b="1" dirty="0">
                  <a:solidFill>
                    <a:srgbClr val="0000FF"/>
                  </a:solidFill>
                  <a:latin typeface="Corbel" pitchFamily="34" charset="0"/>
                </a:rPr>
                <a:t>un</a:t>
              </a:r>
              <a:r>
                <a:rPr lang="en-US" altLang="en-US" dirty="0">
                  <a:latin typeface="Corbel" pitchFamily="34" charset="0"/>
                </a:rPr>
                <a:t> </a:t>
              </a:r>
              <a:r>
                <a:rPr lang="en-US" altLang="en-US" dirty="0" err="1">
                  <a:latin typeface="Corbel" pitchFamily="34" charset="0"/>
                </a:rPr>
                <a:t>garçon</a:t>
              </a:r>
              <a:r>
                <a:rPr lang="en-US" altLang="en-US" dirty="0">
                  <a:latin typeface="Corbel" pitchFamily="34" charset="0"/>
                </a:rPr>
                <a:t>   </a:t>
              </a:r>
              <a:r>
                <a:rPr lang="en-US" altLang="en-US" b="1" dirty="0">
                  <a:solidFill>
                    <a:srgbClr val="0000FF"/>
                  </a:solidFill>
                  <a:latin typeface="Corbel" pitchFamily="34" charset="0"/>
                </a:rPr>
                <a:t>un</a:t>
              </a:r>
              <a:r>
                <a:rPr lang="en-US" altLang="en-US" dirty="0">
                  <a:latin typeface="Corbel" pitchFamily="34" charset="0"/>
                </a:rPr>
                <a:t> monsieur  </a:t>
              </a:r>
              <a:r>
                <a:rPr lang="en-US" altLang="en-US" b="1" dirty="0">
                  <a:latin typeface="Corbel" pitchFamily="34" charset="0"/>
                </a:rPr>
                <a:t> </a:t>
              </a:r>
              <a:r>
                <a:rPr lang="en-US" altLang="en-US" b="1" dirty="0" err="1">
                  <a:solidFill>
                    <a:srgbClr val="FF33CC"/>
                  </a:solidFill>
                  <a:latin typeface="Corbel" pitchFamily="34" charset="0"/>
                </a:rPr>
                <a:t>une</a:t>
              </a:r>
              <a:r>
                <a:rPr lang="en-US" altLang="en-US" b="1" dirty="0">
                  <a:latin typeface="Corbel" pitchFamily="34" charset="0"/>
                </a:rPr>
                <a:t> </a:t>
              </a:r>
              <a:r>
                <a:rPr lang="en-US" altLang="en-US" dirty="0" err="1">
                  <a:latin typeface="Corbel" pitchFamily="34" charset="0"/>
                </a:rPr>
                <a:t>fille</a:t>
              </a:r>
              <a:r>
                <a:rPr lang="en-US" altLang="en-US" dirty="0">
                  <a:latin typeface="Corbel" pitchFamily="34" charset="0"/>
                </a:rPr>
                <a:t>  </a:t>
              </a:r>
              <a:r>
                <a:rPr lang="en-US" altLang="en-US" b="1" dirty="0" err="1">
                  <a:solidFill>
                    <a:srgbClr val="FF33CC"/>
                  </a:solidFill>
                  <a:latin typeface="Corbel" pitchFamily="34" charset="0"/>
                </a:rPr>
                <a:t>une</a:t>
              </a:r>
              <a:r>
                <a:rPr lang="en-US" altLang="en-US" dirty="0">
                  <a:latin typeface="Corbel" pitchFamily="34" charset="0"/>
                </a:rPr>
                <a:t> dame</a:t>
              </a:r>
            </a:p>
            <a:p>
              <a:pPr>
                <a:spcBef>
                  <a:spcPct val="50000"/>
                </a:spcBef>
              </a:pPr>
              <a:r>
                <a:rPr lang="en-US" altLang="en-US" dirty="0" smtClean="0">
                  <a:latin typeface="Corbel" pitchFamily="34" charset="0"/>
                </a:rPr>
                <a:t>EXCEPTIONS</a:t>
              </a:r>
              <a:r>
                <a:rPr lang="en-US" altLang="en-US" dirty="0">
                  <a:latin typeface="Corbel" pitchFamily="34" charset="0"/>
                </a:rPr>
                <a:t>:</a:t>
              </a:r>
            </a:p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Corbel" pitchFamily="34" charset="0"/>
                </a:rPr>
                <a:t>	</a:t>
              </a:r>
              <a:r>
                <a:rPr lang="en-US" altLang="en-US" b="1" dirty="0">
                  <a:solidFill>
                    <a:srgbClr val="0000FF"/>
                  </a:solidFill>
                  <a:latin typeface="Corbel" pitchFamily="34" charset="0"/>
                </a:rPr>
                <a:t>un</a:t>
              </a:r>
              <a:r>
                <a:rPr lang="en-US" altLang="en-US" dirty="0">
                  <a:latin typeface="Corbel" pitchFamily="34" charset="0"/>
                </a:rPr>
                <a:t> </a:t>
              </a:r>
              <a:r>
                <a:rPr lang="en-US" altLang="en-US" dirty="0" err="1">
                  <a:latin typeface="Corbel" pitchFamily="34" charset="0"/>
                </a:rPr>
                <a:t>professeur</a:t>
              </a:r>
              <a:r>
                <a:rPr lang="en-US" altLang="en-US" dirty="0">
                  <a:latin typeface="Corbel" pitchFamily="34" charset="0"/>
                </a:rPr>
                <a:t> is always </a:t>
              </a:r>
              <a:r>
                <a:rPr lang="en-US" altLang="en-US" i="1" dirty="0">
                  <a:latin typeface="Corbel" pitchFamily="34" charset="0"/>
                </a:rPr>
                <a:t>m.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Corbel" pitchFamily="34" charset="0"/>
                </a:rPr>
                <a:t>	</a:t>
              </a:r>
              <a:r>
                <a:rPr lang="en-US" altLang="en-US" b="1" dirty="0" err="1">
                  <a:solidFill>
                    <a:srgbClr val="FF33CC"/>
                  </a:solidFill>
                  <a:latin typeface="Corbel" pitchFamily="34" charset="0"/>
                </a:rPr>
                <a:t>une</a:t>
              </a:r>
              <a:r>
                <a:rPr lang="en-US" altLang="en-US" dirty="0">
                  <a:latin typeface="Corbel" pitchFamily="34" charset="0"/>
                </a:rPr>
                <a:t> </a:t>
              </a:r>
              <a:r>
                <a:rPr lang="en-US" altLang="en-US" dirty="0" err="1">
                  <a:latin typeface="Corbel" pitchFamily="34" charset="0"/>
                </a:rPr>
                <a:t>personne</a:t>
              </a:r>
              <a:r>
                <a:rPr lang="en-US" altLang="en-US" dirty="0">
                  <a:latin typeface="Corbel" pitchFamily="34" charset="0"/>
                </a:rPr>
                <a:t> is always </a:t>
              </a:r>
              <a:r>
                <a:rPr lang="en-US" altLang="en-US" i="1" dirty="0">
                  <a:latin typeface="Corbel" pitchFamily="34" charset="0"/>
                </a:rPr>
                <a:t>f.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 dirty="0">
                  <a:latin typeface="Corbel" pitchFamily="34" charset="0"/>
                </a:rPr>
                <a:t>	</a:t>
              </a:r>
            </a:p>
          </p:txBody>
        </p:sp>
        <p:sp>
          <p:nvSpPr>
            <p:cNvPr id="4103" name="Line 9"/>
            <p:cNvSpPr>
              <a:spLocks noChangeShapeType="1"/>
            </p:cNvSpPr>
            <p:nvPr/>
          </p:nvSpPr>
          <p:spPr bwMode="auto">
            <a:xfrm>
              <a:off x="2400" y="187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1828800" y="5483225"/>
            <a:ext cx="6629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Corbel" pitchFamily="34" charset="0"/>
              </a:rPr>
              <a:t>Nouns that refer to things or ideas = MEMORIZE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latin typeface="Corbel" pitchFamily="34" charset="0"/>
              </a:rPr>
              <a:t>     examples:   </a:t>
            </a:r>
            <a:r>
              <a:rPr lang="en-US" altLang="en-US" b="1" dirty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rbel" pitchFamily="34" charset="0"/>
              </a:rPr>
              <a:t>un</a:t>
            </a:r>
            <a:r>
              <a:rPr lang="en-US" altLang="en-US" b="1" dirty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en-US" altLang="en-US" dirty="0" err="1">
                <a:latin typeface="Corbel" pitchFamily="34" charset="0"/>
              </a:rPr>
              <a:t>stylo</a:t>
            </a:r>
            <a:r>
              <a:rPr lang="en-US" altLang="en-US" dirty="0">
                <a:latin typeface="Corbel" pitchFamily="34" charset="0"/>
              </a:rPr>
              <a:t>    </a:t>
            </a:r>
            <a:r>
              <a:rPr lang="en-US" altLang="en-US" b="1" dirty="0">
                <a:solidFill>
                  <a:srgbClr val="0000FF"/>
                </a:solidFill>
                <a:latin typeface="Corbel" pitchFamily="34" charset="0"/>
              </a:rPr>
              <a:t>un</a:t>
            </a:r>
            <a:r>
              <a:rPr lang="en-US" altLang="en-US" dirty="0">
                <a:latin typeface="Corbel" pitchFamily="34" charset="0"/>
              </a:rPr>
              <a:t> crayon   </a:t>
            </a:r>
            <a:r>
              <a:rPr lang="en-US" altLang="en-US" b="1" dirty="0" err="1">
                <a:solidFill>
                  <a:srgbClr val="FF33CC"/>
                </a:solidFill>
                <a:latin typeface="Corbel" pitchFamily="34" charset="0"/>
              </a:rPr>
              <a:t>une</a:t>
            </a:r>
            <a:r>
              <a:rPr lang="en-US" altLang="en-US" dirty="0">
                <a:latin typeface="Corbel" pitchFamily="34" charset="0"/>
              </a:rPr>
              <a:t> chaise   </a:t>
            </a:r>
            <a:r>
              <a:rPr lang="en-US" altLang="en-US" b="1" dirty="0" err="1">
                <a:solidFill>
                  <a:srgbClr val="FF33CC"/>
                </a:solidFill>
                <a:latin typeface="Corbel" pitchFamily="34" charset="0"/>
              </a:rPr>
              <a:t>une</a:t>
            </a:r>
            <a:r>
              <a:rPr lang="en-US" altLang="en-US" dirty="0">
                <a:latin typeface="Corbel" pitchFamily="34" charset="0"/>
              </a:rPr>
              <a:t> </a:t>
            </a:r>
            <a:r>
              <a:rPr lang="en-US" altLang="en-US" dirty="0" err="1">
                <a:latin typeface="Corbel" pitchFamily="34" charset="0"/>
              </a:rPr>
              <a:t>gomme</a:t>
            </a:r>
            <a:endParaRPr lang="en-US" altLang="en-US" dirty="0"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dirty="0">
                <a:latin typeface="Corbel" pitchFamily="34" charset="0"/>
              </a:rPr>
              <a:t>                             </a:t>
            </a:r>
            <a:r>
              <a:rPr lang="en-US" altLang="en-US" b="1" dirty="0" err="1">
                <a:solidFill>
                  <a:srgbClr val="FF33CC"/>
                </a:solidFill>
                <a:latin typeface="Corbel" pitchFamily="34" charset="0"/>
              </a:rPr>
              <a:t>une</a:t>
            </a:r>
            <a:r>
              <a:rPr lang="en-US" altLang="en-US" dirty="0">
                <a:latin typeface="Corbel" pitchFamily="34" charset="0"/>
              </a:rPr>
              <a:t> </a:t>
            </a:r>
            <a:r>
              <a:rPr lang="en-US" altLang="en-US" dirty="0" err="1">
                <a:latin typeface="Corbel" pitchFamily="34" charset="0"/>
              </a:rPr>
              <a:t>affiche</a:t>
            </a:r>
            <a:r>
              <a:rPr lang="en-US" altLang="en-US" dirty="0">
                <a:latin typeface="Corbel" pitchFamily="34" charset="0"/>
              </a:rPr>
              <a:t>   </a:t>
            </a:r>
            <a:r>
              <a:rPr lang="en-US" altLang="en-US" b="1" dirty="0">
                <a:solidFill>
                  <a:srgbClr val="0000FF"/>
                </a:solidFill>
                <a:latin typeface="Corbel" pitchFamily="34" charset="0"/>
              </a:rPr>
              <a:t>un</a:t>
            </a:r>
            <a:r>
              <a:rPr lang="en-US" altLang="en-US" dirty="0">
                <a:latin typeface="Corbel" pitchFamily="34" charset="0"/>
              </a:rPr>
              <a:t> poster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  <p:bldP spid="378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1752600" y="762000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L’article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dirty="0" smtClean="0">
                <a:latin typeface="Corbel" pitchFamily="34" charset="0"/>
              </a:rPr>
              <a:t>DÉFINI  </a:t>
            </a:r>
            <a:r>
              <a:rPr lang="en-US" altLang="en-US" sz="2400" dirty="0">
                <a:latin typeface="Corbel" pitchFamily="34" charset="0"/>
              </a:rPr>
              <a:t>=  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le</a:t>
            </a:r>
            <a:r>
              <a:rPr lang="en-US" altLang="en-US" sz="2400" dirty="0">
                <a:latin typeface="Corbel" pitchFamily="34" charset="0"/>
              </a:rPr>
              <a:t>, </a:t>
            </a:r>
            <a:r>
              <a:rPr lang="en-US" altLang="en-US" sz="2400" b="1" dirty="0">
                <a:solidFill>
                  <a:srgbClr val="FF33CC"/>
                </a:solidFill>
                <a:latin typeface="Corbel" pitchFamily="34" charset="0"/>
              </a:rPr>
              <a:t>la</a:t>
            </a:r>
            <a:r>
              <a:rPr lang="en-US" altLang="en-US" sz="2400" dirty="0">
                <a:latin typeface="Corbel" pitchFamily="34" charset="0"/>
              </a:rPr>
              <a:t>, </a:t>
            </a:r>
            <a:r>
              <a:rPr lang="en-US" altLang="en-US" sz="2400" b="1" dirty="0">
                <a:latin typeface="Corbel" pitchFamily="34" charset="0"/>
              </a:rPr>
              <a:t>l’ </a:t>
            </a:r>
            <a:r>
              <a:rPr lang="en-US" altLang="en-US" sz="2400" b="1" dirty="0" smtClean="0">
                <a:latin typeface="Corbel" pitchFamily="34" charset="0"/>
              </a:rPr>
              <a:t>  </a:t>
            </a:r>
            <a:r>
              <a:rPr lang="en-US" altLang="en-US" sz="1600" dirty="0" smtClean="0">
                <a:latin typeface="Corbel" pitchFamily="34" charset="0"/>
              </a:rPr>
              <a:t>(</a:t>
            </a:r>
            <a:r>
              <a:rPr lang="en-US" altLang="en-US" sz="1600" i="1" dirty="0">
                <a:latin typeface="Corbel" pitchFamily="34" charset="0"/>
              </a:rPr>
              <a:t>the)</a:t>
            </a:r>
          </a:p>
        </p:txBody>
      </p:sp>
      <p:grpSp>
        <p:nvGrpSpPr>
          <p:cNvPr id="5124" name="Group 68"/>
          <p:cNvGrpSpPr>
            <a:grpSpLocks/>
          </p:cNvGrpSpPr>
          <p:nvPr/>
        </p:nvGrpSpPr>
        <p:grpSpPr bwMode="auto">
          <a:xfrm>
            <a:off x="2286000" y="1600201"/>
            <a:ext cx="3733800" cy="2251076"/>
            <a:chOff x="1440" y="1440"/>
            <a:chExt cx="2208" cy="1418"/>
          </a:xfrm>
        </p:grpSpPr>
        <p:sp>
          <p:nvSpPr>
            <p:cNvPr id="5140" name="Rectangle 37"/>
            <p:cNvSpPr>
              <a:spLocks noChangeArrowheads="1"/>
            </p:cNvSpPr>
            <p:nvPr/>
          </p:nvSpPr>
          <p:spPr bwMode="auto">
            <a:xfrm>
              <a:off x="1488" y="1536"/>
              <a:ext cx="2160" cy="1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itchFamily="2" charset="2"/>
                <a:buNone/>
              </a:pPr>
              <a:r>
                <a:rPr lang="en-US" altLang="en-US" sz="2000" i="1" dirty="0" err="1">
                  <a:latin typeface="Corbel" pitchFamily="34" charset="0"/>
                </a:rPr>
                <a:t>masculin</a:t>
              </a:r>
              <a:r>
                <a:rPr lang="en-US" altLang="en-US" sz="2000" i="1" dirty="0">
                  <a:latin typeface="Corbel" pitchFamily="34" charset="0"/>
                </a:rPr>
                <a:t>     	</a:t>
              </a:r>
              <a:r>
                <a:rPr lang="en-US" altLang="en-US" sz="2000" i="1" dirty="0" err="1" smtClean="0">
                  <a:latin typeface="Corbel" pitchFamily="34" charset="0"/>
                </a:rPr>
                <a:t>féminin</a:t>
              </a:r>
              <a:endParaRPr lang="en-US" altLang="en-US" sz="2000" i="1" dirty="0" smtClean="0">
                <a:latin typeface="Corbel" pitchFamily="34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itchFamily="2" charset="2"/>
                <a:buNone/>
              </a:pPr>
              <a:endParaRPr lang="en-US" altLang="en-US" sz="1000" b="1" dirty="0" smtClean="0">
                <a:solidFill>
                  <a:schemeClr val="bg2"/>
                </a:solidFill>
                <a:latin typeface="Corbel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en-US" sz="2400" b="1" dirty="0" smtClean="0">
                  <a:solidFill>
                    <a:srgbClr val="0000FF"/>
                  </a:solidFill>
                  <a:latin typeface="Corbel" pitchFamily="34" charset="0"/>
                </a:rPr>
                <a:t>le</a:t>
              </a:r>
              <a:r>
                <a:rPr lang="en-US" altLang="en-US" sz="2400" b="1" dirty="0" smtClean="0">
                  <a:solidFill>
                    <a:schemeClr val="tx2"/>
                  </a:solidFill>
                  <a:latin typeface="Corbel" pitchFamily="34" charset="0"/>
                </a:rPr>
                <a:t> </a:t>
              </a:r>
              <a:r>
                <a:rPr lang="en-US" altLang="en-US" sz="2400" dirty="0" err="1">
                  <a:solidFill>
                    <a:schemeClr val="tx2"/>
                  </a:solidFill>
                  <a:latin typeface="Corbel" pitchFamily="34" charset="0"/>
                </a:rPr>
                <a:t>garçon</a:t>
              </a:r>
              <a:r>
                <a:rPr lang="en-US" altLang="en-US" sz="2400" dirty="0">
                  <a:solidFill>
                    <a:schemeClr val="tx2"/>
                  </a:solidFill>
                  <a:latin typeface="Corbel" pitchFamily="34" charset="0"/>
                </a:rPr>
                <a:t>   	</a:t>
              </a:r>
              <a:r>
                <a:rPr lang="en-US" altLang="en-US" sz="2400" b="1" dirty="0">
                  <a:solidFill>
                    <a:srgbClr val="FF33CC"/>
                  </a:solidFill>
                  <a:latin typeface="Corbel" pitchFamily="34" charset="0"/>
                </a:rPr>
                <a:t>la</a:t>
              </a:r>
              <a:r>
                <a:rPr lang="en-US" altLang="en-US" sz="2400" dirty="0">
                  <a:solidFill>
                    <a:schemeClr val="tx2"/>
                  </a:solidFill>
                  <a:latin typeface="Corbel" pitchFamily="34" charset="0"/>
                </a:rPr>
                <a:t> </a:t>
              </a:r>
              <a:r>
                <a:rPr lang="en-US" altLang="en-US" sz="2400" dirty="0" err="1">
                  <a:solidFill>
                    <a:schemeClr val="tx2"/>
                  </a:solidFill>
                  <a:latin typeface="Corbel" pitchFamily="34" charset="0"/>
                </a:rPr>
                <a:t>fille</a:t>
              </a:r>
              <a:r>
                <a:rPr lang="en-US" altLang="en-US" sz="2400" b="1" dirty="0">
                  <a:solidFill>
                    <a:schemeClr val="bg2"/>
                  </a:solidFill>
                  <a:latin typeface="Corbel" pitchFamily="34" charset="0"/>
                </a:rPr>
                <a:t>	</a:t>
              </a:r>
            </a:p>
            <a:p>
              <a:pPr>
                <a:lnSpc>
                  <a:spcPct val="150000"/>
                </a:lnSpc>
              </a:pPr>
              <a:r>
                <a:rPr lang="en-US" altLang="en-US" sz="2400" b="1" dirty="0">
                  <a:solidFill>
                    <a:srgbClr val="0070C0"/>
                  </a:solidFill>
                  <a:latin typeface="Corbel" pitchFamily="34" charset="0"/>
                </a:rPr>
                <a:t>le</a:t>
              </a:r>
              <a:r>
                <a:rPr lang="en-US" altLang="en-US" sz="2400" b="1" dirty="0">
                  <a:solidFill>
                    <a:schemeClr val="bg2"/>
                  </a:solidFill>
                  <a:latin typeface="Corbel" pitchFamily="34" charset="0"/>
                </a:rPr>
                <a:t> </a:t>
              </a:r>
              <a:r>
                <a:rPr lang="en-US" altLang="en-US" sz="2400" dirty="0" err="1">
                  <a:solidFill>
                    <a:schemeClr val="tx2"/>
                  </a:solidFill>
                  <a:latin typeface="Corbel" pitchFamily="34" charset="0"/>
                </a:rPr>
                <a:t>copain</a:t>
              </a:r>
              <a:r>
                <a:rPr lang="en-US" altLang="en-US" sz="2400" dirty="0">
                  <a:solidFill>
                    <a:schemeClr val="tx2"/>
                  </a:solidFill>
                  <a:latin typeface="Corbel" pitchFamily="34" charset="0"/>
                </a:rPr>
                <a:t>	</a:t>
              </a:r>
              <a:r>
                <a:rPr lang="en-US" altLang="en-US" sz="2400" b="1" dirty="0">
                  <a:solidFill>
                    <a:srgbClr val="FF33CC"/>
                  </a:solidFill>
                  <a:latin typeface="Corbel" pitchFamily="34" charset="0"/>
                </a:rPr>
                <a:t>la</a:t>
              </a:r>
              <a:r>
                <a:rPr lang="en-US" altLang="en-US" sz="2400" dirty="0">
                  <a:solidFill>
                    <a:schemeClr val="tx2"/>
                  </a:solidFill>
                  <a:latin typeface="Corbel" pitchFamily="34" charset="0"/>
                </a:rPr>
                <a:t> </a:t>
              </a:r>
              <a:r>
                <a:rPr lang="en-US" altLang="en-US" sz="2400" dirty="0" err="1">
                  <a:solidFill>
                    <a:schemeClr val="tx2"/>
                  </a:solidFill>
                  <a:latin typeface="Corbel" pitchFamily="34" charset="0"/>
                </a:rPr>
                <a:t>copine</a:t>
              </a:r>
              <a:endParaRPr lang="en-US" altLang="en-US" sz="2400" b="1" dirty="0">
                <a:solidFill>
                  <a:schemeClr val="bg2"/>
                </a:solidFill>
                <a:latin typeface="Corbel" pitchFamily="34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itchFamily="2" charset="2"/>
                <a:buNone/>
              </a:pPr>
              <a:endParaRPr lang="en-US" altLang="en-US" b="1" dirty="0">
                <a:solidFill>
                  <a:schemeClr val="bg2"/>
                </a:solidFill>
                <a:latin typeface="Comic Sans MS" pitchFamily="66" charset="0"/>
              </a:endParaRPr>
            </a:p>
          </p:txBody>
        </p:sp>
        <p:sp>
          <p:nvSpPr>
            <p:cNvPr id="5141" name="Rectangle 42"/>
            <p:cNvSpPr>
              <a:spLocks noChangeArrowheads="1"/>
            </p:cNvSpPr>
            <p:nvPr/>
          </p:nvSpPr>
          <p:spPr bwMode="auto">
            <a:xfrm>
              <a:off x="1440" y="1440"/>
              <a:ext cx="2016" cy="12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42" name="Line 43"/>
            <p:cNvSpPr>
              <a:spLocks noChangeShapeType="1"/>
            </p:cNvSpPr>
            <p:nvPr/>
          </p:nvSpPr>
          <p:spPr bwMode="auto">
            <a:xfrm>
              <a:off x="2496" y="1440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44"/>
            <p:cNvSpPr>
              <a:spLocks noChangeShapeType="1"/>
            </p:cNvSpPr>
            <p:nvPr/>
          </p:nvSpPr>
          <p:spPr bwMode="auto">
            <a:xfrm>
              <a:off x="1440" y="177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5" name="Group 69"/>
          <p:cNvGrpSpPr>
            <a:grpSpLocks/>
          </p:cNvGrpSpPr>
          <p:nvPr/>
        </p:nvGrpSpPr>
        <p:grpSpPr bwMode="auto">
          <a:xfrm>
            <a:off x="1828800" y="4141785"/>
            <a:ext cx="6934200" cy="1784348"/>
            <a:chOff x="1152" y="3041"/>
            <a:chExt cx="4368" cy="1124"/>
          </a:xfrm>
        </p:grpSpPr>
        <p:sp>
          <p:nvSpPr>
            <p:cNvPr id="5132" name="Text Box 16"/>
            <p:cNvSpPr txBox="1">
              <a:spLocks noChangeArrowheads="1"/>
            </p:cNvSpPr>
            <p:nvPr/>
          </p:nvSpPr>
          <p:spPr bwMode="auto">
            <a:xfrm>
              <a:off x="1152" y="3041"/>
              <a:ext cx="4368" cy="1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>
                  <a:latin typeface="Corbel" pitchFamily="34" charset="0"/>
                </a:rPr>
                <a:t>NOTE:  </a:t>
              </a:r>
              <a:r>
                <a:rPr lang="en-US" altLang="en-US" sz="2000" dirty="0">
                  <a:solidFill>
                    <a:schemeClr val="tx2"/>
                  </a:solidFill>
                  <a:latin typeface="Corbel" pitchFamily="34" charset="0"/>
                </a:rPr>
                <a:t>before a vowel sound</a:t>
              </a:r>
              <a:r>
                <a:rPr lang="en-US" altLang="en-US" sz="2000" dirty="0">
                  <a:latin typeface="Corbel" pitchFamily="34" charset="0"/>
                </a:rPr>
                <a:t>,</a:t>
              </a:r>
              <a:r>
                <a:rPr lang="en-US" altLang="en-US" sz="2000" dirty="0">
                  <a:solidFill>
                    <a:srgbClr val="66CCFF"/>
                  </a:solidFill>
                  <a:latin typeface="Corbel" pitchFamily="34" charset="0"/>
                </a:rPr>
                <a:t> </a:t>
              </a:r>
              <a:r>
                <a:rPr lang="en-US" altLang="en-US" sz="2000" b="1" dirty="0">
                  <a:solidFill>
                    <a:srgbClr val="0000FF"/>
                  </a:solidFill>
                  <a:latin typeface="Corbel" pitchFamily="34" charset="0"/>
                </a:rPr>
                <a:t>le</a:t>
              </a:r>
              <a:r>
                <a:rPr lang="en-US" altLang="en-US" sz="2000" dirty="0">
                  <a:solidFill>
                    <a:srgbClr val="0070C0"/>
                  </a:solidFill>
                  <a:latin typeface="Corbel" pitchFamily="34" charset="0"/>
                </a:rPr>
                <a:t> </a:t>
              </a:r>
              <a:r>
                <a:rPr lang="en-US" altLang="en-US" sz="2000" dirty="0">
                  <a:solidFill>
                    <a:schemeClr val="tx2"/>
                  </a:solidFill>
                  <a:latin typeface="Corbel" pitchFamily="34" charset="0"/>
                </a:rPr>
                <a:t>and </a:t>
              </a:r>
              <a:r>
                <a:rPr lang="en-US" altLang="en-US" sz="2000" b="1" dirty="0">
                  <a:solidFill>
                    <a:srgbClr val="FF33CC"/>
                  </a:solidFill>
                  <a:latin typeface="Corbel" pitchFamily="34" charset="0"/>
                </a:rPr>
                <a:t>la</a:t>
              </a:r>
              <a:r>
                <a:rPr lang="en-US" altLang="en-US" sz="2000" dirty="0">
                  <a:solidFill>
                    <a:schemeClr val="tx2"/>
                  </a:solidFill>
                  <a:latin typeface="Corbel" pitchFamily="34" charset="0"/>
                </a:rPr>
                <a:t> become</a:t>
              </a:r>
              <a:r>
                <a:rPr lang="en-US" altLang="en-US" sz="2000" dirty="0">
                  <a:solidFill>
                    <a:srgbClr val="0000FF"/>
                  </a:solidFill>
                  <a:latin typeface="Corbel" pitchFamily="34" charset="0"/>
                </a:rPr>
                <a:t> </a:t>
              </a:r>
              <a:r>
                <a:rPr lang="en-US" altLang="en-US" sz="2000" b="1" dirty="0">
                  <a:solidFill>
                    <a:srgbClr val="0000FF"/>
                  </a:solidFill>
                  <a:latin typeface="Corbel" pitchFamily="34" charset="0"/>
                </a:rPr>
                <a:t>l’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0000FF"/>
                  </a:solidFill>
                  <a:latin typeface="Corbel" pitchFamily="34" charset="0"/>
                </a:rPr>
                <a:t>un</a:t>
              </a:r>
              <a:r>
                <a:rPr lang="en-US" altLang="en-US" sz="2000" dirty="0">
                  <a:solidFill>
                    <a:schemeClr val="tx2"/>
                  </a:solidFill>
                  <a:latin typeface="Corbel" pitchFamily="34" charset="0"/>
                </a:rPr>
                <a:t> </a:t>
              </a:r>
              <a:r>
                <a:rPr lang="en-US" altLang="en-US" sz="2000" dirty="0" err="1">
                  <a:solidFill>
                    <a:schemeClr val="tx2"/>
                  </a:solidFill>
                  <a:latin typeface="Corbel" pitchFamily="34" charset="0"/>
                </a:rPr>
                <a:t>copain</a:t>
              </a:r>
              <a:r>
                <a:rPr lang="en-US" altLang="en-US" sz="2000" dirty="0">
                  <a:solidFill>
                    <a:schemeClr val="tx2"/>
                  </a:solidFill>
                  <a:latin typeface="Corbel" pitchFamily="34" charset="0"/>
                </a:rPr>
                <a:t>		                  </a:t>
              </a:r>
              <a:r>
                <a:rPr lang="en-US" altLang="en-US" sz="2000" b="1" dirty="0" err="1">
                  <a:solidFill>
                    <a:srgbClr val="FF33CC"/>
                  </a:solidFill>
                  <a:latin typeface="Corbel" pitchFamily="34" charset="0"/>
                </a:rPr>
                <a:t>une</a:t>
              </a:r>
              <a:r>
                <a:rPr lang="en-US" altLang="en-US" sz="2000" dirty="0">
                  <a:solidFill>
                    <a:schemeClr val="tx2"/>
                  </a:solidFill>
                  <a:latin typeface="Corbel" pitchFamily="34" charset="0"/>
                </a:rPr>
                <a:t> </a:t>
              </a:r>
              <a:r>
                <a:rPr lang="en-US" altLang="en-US" sz="2000" dirty="0" err="1">
                  <a:solidFill>
                    <a:schemeClr val="tx2"/>
                  </a:solidFill>
                  <a:latin typeface="Corbel" pitchFamily="34" charset="0"/>
                </a:rPr>
                <a:t>copine</a:t>
              </a:r>
              <a:r>
                <a:rPr lang="en-US" altLang="en-US" sz="2000" dirty="0">
                  <a:solidFill>
                    <a:schemeClr val="tx2"/>
                  </a:solidFill>
                  <a:latin typeface="Corbel" pitchFamily="34" charset="0"/>
                </a:rPr>
                <a:t>	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0000FF"/>
                  </a:solidFill>
                  <a:latin typeface="Corbel" pitchFamily="34" charset="0"/>
                </a:rPr>
                <a:t>un</a:t>
              </a:r>
              <a:r>
                <a:rPr lang="en-US" altLang="en-US" sz="2000" dirty="0">
                  <a:solidFill>
                    <a:schemeClr val="tx2"/>
                  </a:solidFill>
                  <a:latin typeface="Corbel" pitchFamily="34" charset="0"/>
                </a:rPr>
                <a:t> </a:t>
              </a:r>
              <a:r>
                <a:rPr lang="en-US" altLang="en-US" sz="2000" dirty="0" err="1">
                  <a:solidFill>
                    <a:schemeClr val="tx2"/>
                  </a:solidFill>
                  <a:latin typeface="Corbel" pitchFamily="34" charset="0"/>
                </a:rPr>
                <a:t>ami</a:t>
              </a:r>
              <a:r>
                <a:rPr lang="en-US" altLang="en-US" sz="2000" dirty="0">
                  <a:solidFill>
                    <a:schemeClr val="tx2"/>
                  </a:solidFill>
                  <a:latin typeface="Corbel" pitchFamily="34" charset="0"/>
                </a:rPr>
                <a:t>				</a:t>
              </a:r>
              <a:r>
                <a:rPr lang="en-US" altLang="en-US" sz="2000" b="1" dirty="0" err="1">
                  <a:solidFill>
                    <a:srgbClr val="FF33CC"/>
                  </a:solidFill>
                  <a:latin typeface="Corbel" pitchFamily="34" charset="0"/>
                </a:rPr>
                <a:t>une</a:t>
              </a:r>
              <a:r>
                <a:rPr lang="en-US" altLang="en-US" sz="2000" dirty="0">
                  <a:solidFill>
                    <a:schemeClr val="tx2"/>
                  </a:solidFill>
                  <a:latin typeface="Corbel" pitchFamily="34" charset="0"/>
                </a:rPr>
                <a:t> </a:t>
              </a:r>
              <a:r>
                <a:rPr lang="en-US" altLang="en-US" sz="2000" dirty="0" err="1">
                  <a:solidFill>
                    <a:schemeClr val="tx2"/>
                  </a:solidFill>
                  <a:latin typeface="Corbel" pitchFamily="34" charset="0"/>
                </a:rPr>
                <a:t>amie</a:t>
              </a:r>
              <a:r>
                <a:rPr lang="en-US" altLang="en-US" sz="2000" dirty="0">
                  <a:solidFill>
                    <a:schemeClr val="tx2"/>
                  </a:solidFill>
                  <a:latin typeface="Corbel" pitchFamily="34" charset="0"/>
                </a:rPr>
                <a:t>		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0000FF"/>
                  </a:solidFill>
                  <a:latin typeface="Corbel" pitchFamily="34" charset="0"/>
                </a:rPr>
                <a:t>un</a:t>
              </a:r>
              <a:r>
                <a:rPr lang="en-US" altLang="en-US" sz="2000" dirty="0">
                  <a:solidFill>
                    <a:schemeClr val="tx2"/>
                  </a:solidFill>
                  <a:latin typeface="Corbel" pitchFamily="34" charset="0"/>
                </a:rPr>
                <a:t> </a:t>
              </a:r>
              <a:r>
                <a:rPr lang="en-US" altLang="en-US" sz="2000" dirty="0" err="1">
                  <a:solidFill>
                    <a:schemeClr val="tx2"/>
                  </a:solidFill>
                  <a:latin typeface="Corbel" pitchFamily="34" charset="0"/>
                </a:rPr>
                <a:t>élève</a:t>
              </a:r>
              <a:r>
                <a:rPr lang="en-US" altLang="en-US" sz="2000" dirty="0">
                  <a:solidFill>
                    <a:schemeClr val="tx2"/>
                  </a:solidFill>
                  <a:latin typeface="Corbel" pitchFamily="34" charset="0"/>
                </a:rPr>
                <a:t>				</a:t>
              </a:r>
              <a:r>
                <a:rPr lang="en-US" altLang="en-US" sz="2000" b="1" dirty="0" err="1">
                  <a:solidFill>
                    <a:srgbClr val="FF33CC"/>
                  </a:solidFill>
                  <a:latin typeface="Corbel" pitchFamily="34" charset="0"/>
                </a:rPr>
                <a:t>une</a:t>
              </a:r>
              <a:r>
                <a:rPr lang="en-US" altLang="en-US" sz="2000" dirty="0">
                  <a:solidFill>
                    <a:schemeClr val="tx2"/>
                  </a:solidFill>
                  <a:latin typeface="Corbel" pitchFamily="34" charset="0"/>
                </a:rPr>
                <a:t> </a:t>
              </a:r>
              <a:r>
                <a:rPr lang="en-US" altLang="en-US" sz="2000" dirty="0" err="1">
                  <a:solidFill>
                    <a:schemeClr val="tx2"/>
                  </a:solidFill>
                  <a:latin typeface="Corbel" pitchFamily="34" charset="0"/>
                </a:rPr>
                <a:t>élève</a:t>
              </a:r>
              <a:r>
                <a:rPr lang="en-US" altLang="en-US" sz="2000" dirty="0">
                  <a:solidFill>
                    <a:schemeClr val="tx2"/>
                  </a:solidFill>
                  <a:latin typeface="Corbel" pitchFamily="34" charset="0"/>
                </a:rPr>
                <a:t>	</a:t>
              </a:r>
            </a:p>
          </p:txBody>
        </p:sp>
        <p:sp>
          <p:nvSpPr>
            <p:cNvPr id="5133" name="Line 17"/>
            <p:cNvSpPr>
              <a:spLocks noChangeShapeType="1"/>
            </p:cNvSpPr>
            <p:nvPr/>
          </p:nvSpPr>
          <p:spPr bwMode="auto">
            <a:xfrm>
              <a:off x="1968" y="34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18"/>
            <p:cNvSpPr>
              <a:spLocks noChangeShapeType="1"/>
            </p:cNvSpPr>
            <p:nvPr/>
          </p:nvSpPr>
          <p:spPr bwMode="auto">
            <a:xfrm>
              <a:off x="1968" y="3761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19"/>
            <p:cNvSpPr>
              <a:spLocks noChangeShapeType="1"/>
            </p:cNvSpPr>
            <p:nvPr/>
          </p:nvSpPr>
          <p:spPr bwMode="auto">
            <a:xfrm>
              <a:off x="4320" y="34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20"/>
            <p:cNvSpPr>
              <a:spLocks noChangeShapeType="1"/>
            </p:cNvSpPr>
            <p:nvPr/>
          </p:nvSpPr>
          <p:spPr bwMode="auto">
            <a:xfrm>
              <a:off x="4320" y="374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21"/>
            <p:cNvSpPr>
              <a:spLocks noChangeShapeType="1"/>
            </p:cNvSpPr>
            <p:nvPr/>
          </p:nvSpPr>
          <p:spPr bwMode="auto">
            <a:xfrm>
              <a:off x="3168" y="3329"/>
              <a:ext cx="0" cy="7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65"/>
            <p:cNvSpPr>
              <a:spLocks noChangeShapeType="1"/>
            </p:cNvSpPr>
            <p:nvPr/>
          </p:nvSpPr>
          <p:spPr bwMode="auto">
            <a:xfrm>
              <a:off x="1968" y="403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67"/>
            <p:cNvSpPr>
              <a:spLocks noChangeShapeType="1"/>
            </p:cNvSpPr>
            <p:nvPr/>
          </p:nvSpPr>
          <p:spPr bwMode="auto">
            <a:xfrm>
              <a:off x="4320" y="403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10000" y="4629090"/>
            <a:ext cx="1371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 dirty="0">
                <a:solidFill>
                  <a:srgbClr val="0000FF"/>
                </a:solidFill>
                <a:latin typeface="Corbel" pitchFamily="34" charset="0"/>
              </a:rPr>
              <a:t>le</a:t>
            </a:r>
            <a:r>
              <a:rPr lang="en-US" altLang="en-US" sz="2000" b="1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2000" dirty="0" err="1">
                <a:solidFill>
                  <a:schemeClr val="tx2"/>
                </a:solidFill>
                <a:latin typeface="Corbel" pitchFamily="34" charset="0"/>
              </a:rPr>
              <a:t>copain</a:t>
            </a:r>
            <a:endParaRPr lang="en-US" altLang="en-US" sz="2000" dirty="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810000" y="5086290"/>
            <a:ext cx="1371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 dirty="0" err="1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000" dirty="0" err="1">
                <a:solidFill>
                  <a:schemeClr val="tx2"/>
                </a:solidFill>
                <a:latin typeface="Corbel" pitchFamily="34" charset="0"/>
              </a:rPr>
              <a:t>ami</a:t>
            </a:r>
            <a:endParaRPr lang="en-US" altLang="en-US" sz="2000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810000" y="5543490"/>
            <a:ext cx="1371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 dirty="0" err="1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000" dirty="0" err="1">
                <a:solidFill>
                  <a:schemeClr val="tx2"/>
                </a:solidFill>
                <a:latin typeface="Corbel" pitchFamily="34" charset="0"/>
              </a:rPr>
              <a:t>élève</a:t>
            </a:r>
            <a:endParaRPr lang="en-US" altLang="en-US" sz="2000" dirty="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467600" y="4572000"/>
            <a:ext cx="1371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>
                <a:solidFill>
                  <a:srgbClr val="FF33CC"/>
                </a:solidFill>
                <a:latin typeface="Corbel" pitchFamily="34" charset="0"/>
              </a:rPr>
              <a:t>la</a:t>
            </a:r>
            <a:r>
              <a:rPr lang="en-US" altLang="en-US" sz="2000" b="1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2000" dirty="0" err="1">
                <a:solidFill>
                  <a:schemeClr val="tx2"/>
                </a:solidFill>
                <a:latin typeface="Corbel" pitchFamily="34" charset="0"/>
              </a:rPr>
              <a:t>copine</a:t>
            </a:r>
            <a:endParaRPr lang="en-US" altLang="en-US" sz="2000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67600" y="5010090"/>
            <a:ext cx="1371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000" dirty="0" err="1">
                <a:solidFill>
                  <a:schemeClr val="tx2"/>
                </a:solidFill>
                <a:latin typeface="Corbel" pitchFamily="34" charset="0"/>
              </a:rPr>
              <a:t>amie</a:t>
            </a:r>
            <a:endParaRPr lang="en-US" altLang="en-US" sz="2000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67600" y="5486400"/>
            <a:ext cx="1371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000" dirty="0" err="1">
                <a:solidFill>
                  <a:schemeClr val="tx2"/>
                </a:solidFill>
                <a:latin typeface="Corbel" pitchFamily="34" charset="0"/>
              </a:rPr>
              <a:t>élève</a:t>
            </a:r>
            <a:endParaRPr lang="en-US" altLang="en-US" sz="2000" dirty="0">
              <a:solidFill>
                <a:schemeClr val="tx2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1600200" y="762000"/>
            <a:ext cx="640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FF0000"/>
                </a:solidFill>
                <a:latin typeface="Corbel" pitchFamily="34" charset="0"/>
              </a:rPr>
              <a:t>AVOIR</a:t>
            </a:r>
            <a:r>
              <a:rPr lang="en-US" altLang="en-US" sz="2400" b="1" dirty="0" smtClean="0">
                <a:latin typeface="Corbel" pitchFamily="34" charset="0"/>
              </a:rPr>
              <a:t> </a:t>
            </a:r>
            <a:r>
              <a:rPr lang="en-US" altLang="en-US" sz="2400" dirty="0">
                <a:latin typeface="Corbel" pitchFamily="34" charset="0"/>
              </a:rPr>
              <a:t>= to have</a:t>
            </a:r>
          </a:p>
        </p:txBody>
      </p:sp>
      <p:sp>
        <p:nvSpPr>
          <p:cNvPr id="6147" name="Line 6"/>
          <p:cNvSpPr>
            <a:spLocks noChangeShapeType="1"/>
          </p:cNvSpPr>
          <p:nvPr/>
        </p:nvSpPr>
        <p:spPr bwMode="auto">
          <a:xfrm>
            <a:off x="6400800" y="1524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48" name="Group 9"/>
          <p:cNvGrpSpPr>
            <a:grpSpLocks/>
          </p:cNvGrpSpPr>
          <p:nvPr/>
        </p:nvGrpSpPr>
        <p:grpSpPr bwMode="auto">
          <a:xfrm>
            <a:off x="5181600" y="2514600"/>
            <a:ext cx="2819400" cy="762000"/>
            <a:chOff x="1296" y="1968"/>
            <a:chExt cx="2736" cy="480"/>
          </a:xfrm>
        </p:grpSpPr>
        <p:sp>
          <p:nvSpPr>
            <p:cNvPr id="6175" name="Line 7"/>
            <p:cNvSpPr>
              <a:spLocks noChangeShapeType="1"/>
            </p:cNvSpPr>
            <p:nvPr/>
          </p:nvSpPr>
          <p:spPr bwMode="auto">
            <a:xfrm>
              <a:off x="1296" y="1968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Line 8"/>
            <p:cNvSpPr>
              <a:spLocks noChangeShapeType="1"/>
            </p:cNvSpPr>
            <p:nvPr/>
          </p:nvSpPr>
          <p:spPr bwMode="auto">
            <a:xfrm>
              <a:off x="1296" y="2448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5715000" y="2041525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rbel" pitchFamily="34" charset="0"/>
              </a:rPr>
              <a:t>ai</a:t>
            </a:r>
            <a:endParaRPr lang="en-US" sz="2000" b="1" dirty="0" smtClean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5791200" y="2727325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rbel" pitchFamily="34" charset="0"/>
              </a:rPr>
              <a:t>as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5791200" y="3489325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rbel" pitchFamily="34" charset="0"/>
              </a:rPr>
              <a:t>a</a:t>
            </a:r>
          </a:p>
        </p:txBody>
      </p:sp>
      <p:sp>
        <p:nvSpPr>
          <p:cNvPr id="6152" name="Text Box 13"/>
          <p:cNvSpPr txBox="1">
            <a:spLocks noChangeArrowheads="1"/>
          </p:cNvSpPr>
          <p:nvPr/>
        </p:nvSpPr>
        <p:spPr bwMode="auto">
          <a:xfrm>
            <a:off x="5410200" y="2041525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000">
                <a:solidFill>
                  <a:schemeClr val="tx2"/>
                </a:solidFill>
                <a:latin typeface="Corbel" pitchFamily="34" charset="0"/>
              </a:rPr>
              <a:t>j</a:t>
            </a:r>
            <a:r>
              <a:rPr lang="en-US" altLang="en-US" sz="2000">
                <a:solidFill>
                  <a:schemeClr val="tx2"/>
                </a:solidFill>
                <a:latin typeface="Comic Sans MS" pitchFamily="66" charset="0"/>
              </a:rPr>
              <a:t>’</a:t>
            </a:r>
          </a:p>
        </p:txBody>
      </p:sp>
      <p:sp>
        <p:nvSpPr>
          <p:cNvPr id="6153" name="Text Box 14"/>
          <p:cNvSpPr txBox="1">
            <a:spLocks noChangeArrowheads="1"/>
          </p:cNvSpPr>
          <p:nvPr/>
        </p:nvSpPr>
        <p:spPr bwMode="auto">
          <a:xfrm>
            <a:off x="5410200" y="2727325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000">
                <a:solidFill>
                  <a:schemeClr val="tx2"/>
                </a:solidFill>
                <a:latin typeface="Corbel" pitchFamily="34" charset="0"/>
              </a:rPr>
              <a:t>tu</a:t>
            </a:r>
          </a:p>
        </p:txBody>
      </p:sp>
      <p:sp>
        <p:nvSpPr>
          <p:cNvPr id="6154" name="Text Box 15"/>
          <p:cNvSpPr txBox="1">
            <a:spLocks noChangeArrowheads="1"/>
          </p:cNvSpPr>
          <p:nvPr/>
        </p:nvSpPr>
        <p:spPr bwMode="auto">
          <a:xfrm>
            <a:off x="4724400" y="3489325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000" dirty="0" err="1">
                <a:solidFill>
                  <a:schemeClr val="tx2"/>
                </a:solidFill>
                <a:latin typeface="Corbel" pitchFamily="34" charset="0"/>
              </a:rPr>
              <a:t>il</a:t>
            </a:r>
            <a:r>
              <a:rPr lang="en-US" altLang="en-US" sz="2000" dirty="0">
                <a:solidFill>
                  <a:schemeClr val="tx2"/>
                </a:solidFill>
                <a:latin typeface="Corbel" pitchFamily="34" charset="0"/>
              </a:rPr>
              <a:t> / </a:t>
            </a:r>
            <a:r>
              <a:rPr lang="en-US" altLang="en-US" sz="2000" dirty="0" err="1">
                <a:solidFill>
                  <a:schemeClr val="tx2"/>
                </a:solidFill>
                <a:latin typeface="Corbel" pitchFamily="34" charset="0"/>
              </a:rPr>
              <a:t>elle</a:t>
            </a:r>
            <a:endParaRPr lang="en-US" altLang="en-US" sz="2000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1371600" y="4648200"/>
            <a:ext cx="6324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b="1" i="1" dirty="0" err="1" smtClean="0">
                <a:solidFill>
                  <a:srgbClr val="0000FF"/>
                </a:solidFill>
                <a:latin typeface="Corbel" pitchFamily="34" charset="0"/>
              </a:rPr>
              <a:t>avoir</a:t>
            </a:r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dirty="0" smtClean="0">
                <a:latin typeface="Corbel" pitchFamily="34" charset="0"/>
              </a:rPr>
              <a:t>is used to tell how old someone is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000" dirty="0" smtClean="0">
                <a:latin typeface="Corbel" pitchFamily="34" charset="0"/>
              </a:rPr>
              <a:t>   </a:t>
            </a:r>
            <a:r>
              <a:rPr lang="en-US" dirty="0" smtClean="0">
                <a:latin typeface="Corbel" pitchFamily="34" charset="0"/>
              </a:rPr>
              <a:t>In French, you have ____ years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dirty="0" smtClean="0">
                <a:latin typeface="Corbel" pitchFamily="34" charset="0"/>
              </a:rPr>
              <a:t>   ex:   </a:t>
            </a:r>
            <a:r>
              <a:rPr lang="en-US" dirty="0" err="1" smtClean="0">
                <a:latin typeface="Corbel" pitchFamily="34" charset="0"/>
              </a:rPr>
              <a:t>J’</a:t>
            </a:r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ai</a:t>
            </a:r>
            <a:r>
              <a:rPr lang="en-US" b="1" dirty="0" smtClean="0">
                <a:solidFill>
                  <a:schemeClr val="accent1"/>
                </a:solidFill>
                <a:latin typeface="Corbel" pitchFamily="34" charset="0"/>
              </a:rPr>
              <a:t> </a:t>
            </a:r>
            <a:r>
              <a:rPr lang="en-US" dirty="0" smtClean="0">
                <a:latin typeface="Corbel" pitchFamily="34" charset="0"/>
              </a:rPr>
              <a:t>10 ans.</a:t>
            </a:r>
          </a:p>
        </p:txBody>
      </p:sp>
      <p:sp>
        <p:nvSpPr>
          <p:cNvPr id="6156" name="Line 6"/>
          <p:cNvSpPr>
            <a:spLocks noChangeShapeType="1"/>
          </p:cNvSpPr>
          <p:nvPr/>
        </p:nvSpPr>
        <p:spPr bwMode="auto">
          <a:xfrm>
            <a:off x="2819400" y="1524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57" name="Group 9"/>
          <p:cNvGrpSpPr>
            <a:grpSpLocks/>
          </p:cNvGrpSpPr>
          <p:nvPr/>
        </p:nvGrpSpPr>
        <p:grpSpPr bwMode="auto">
          <a:xfrm>
            <a:off x="1447800" y="2514600"/>
            <a:ext cx="2781300" cy="762000"/>
            <a:chOff x="1296" y="1968"/>
            <a:chExt cx="2736" cy="480"/>
          </a:xfrm>
        </p:grpSpPr>
        <p:sp>
          <p:nvSpPr>
            <p:cNvPr id="6173" name="Line 7"/>
            <p:cNvSpPr>
              <a:spLocks noChangeShapeType="1"/>
            </p:cNvSpPr>
            <p:nvPr/>
          </p:nvSpPr>
          <p:spPr bwMode="auto">
            <a:xfrm>
              <a:off x="1296" y="1968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Line 8"/>
            <p:cNvSpPr>
              <a:spLocks noChangeShapeType="1"/>
            </p:cNvSpPr>
            <p:nvPr/>
          </p:nvSpPr>
          <p:spPr bwMode="auto">
            <a:xfrm>
              <a:off x="1296" y="2448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8" name="Text Box 10"/>
          <p:cNvSpPr txBox="1">
            <a:spLocks noChangeArrowheads="1"/>
          </p:cNvSpPr>
          <p:nvPr/>
        </p:nvSpPr>
        <p:spPr bwMode="auto">
          <a:xfrm>
            <a:off x="1905000" y="2041525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000" b="1" dirty="0">
                <a:solidFill>
                  <a:srgbClr val="0000FF"/>
                </a:solidFill>
                <a:latin typeface="Corbel" pitchFamily="34" charset="0"/>
              </a:rPr>
              <a:t>have</a:t>
            </a:r>
          </a:p>
        </p:txBody>
      </p:sp>
      <p:sp>
        <p:nvSpPr>
          <p:cNvPr id="6159" name="Text Box 11"/>
          <p:cNvSpPr txBox="1">
            <a:spLocks noChangeArrowheads="1"/>
          </p:cNvSpPr>
          <p:nvPr/>
        </p:nvSpPr>
        <p:spPr bwMode="auto">
          <a:xfrm>
            <a:off x="1981200" y="2727325"/>
            <a:ext cx="76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000" b="1" dirty="0">
                <a:solidFill>
                  <a:srgbClr val="0000FF"/>
                </a:solidFill>
                <a:latin typeface="Corbel" pitchFamily="34" charset="0"/>
              </a:rPr>
              <a:t>have</a:t>
            </a:r>
          </a:p>
        </p:txBody>
      </p:sp>
      <p:sp>
        <p:nvSpPr>
          <p:cNvPr id="6160" name="Text Box 12"/>
          <p:cNvSpPr txBox="1">
            <a:spLocks noChangeArrowheads="1"/>
          </p:cNvSpPr>
          <p:nvPr/>
        </p:nvSpPr>
        <p:spPr bwMode="auto">
          <a:xfrm>
            <a:off x="2057400" y="3489325"/>
            <a:ext cx="60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000" b="1" dirty="0">
                <a:solidFill>
                  <a:srgbClr val="0000FF"/>
                </a:solidFill>
                <a:latin typeface="Corbel" pitchFamily="34" charset="0"/>
              </a:rPr>
              <a:t>has</a:t>
            </a:r>
          </a:p>
        </p:txBody>
      </p:sp>
      <p:sp>
        <p:nvSpPr>
          <p:cNvPr id="6161" name="Text Box 13"/>
          <p:cNvSpPr txBox="1">
            <a:spLocks noChangeArrowheads="1"/>
          </p:cNvSpPr>
          <p:nvPr/>
        </p:nvSpPr>
        <p:spPr bwMode="auto">
          <a:xfrm>
            <a:off x="1600200" y="20574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000">
                <a:solidFill>
                  <a:schemeClr val="tx2"/>
                </a:solidFill>
                <a:latin typeface="Corbel" pitchFamily="34" charset="0"/>
              </a:rPr>
              <a:t>I</a:t>
            </a:r>
            <a:endParaRPr lang="en-US" alt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162" name="Text Box 14"/>
          <p:cNvSpPr txBox="1">
            <a:spLocks noChangeArrowheads="1"/>
          </p:cNvSpPr>
          <p:nvPr/>
        </p:nvSpPr>
        <p:spPr bwMode="auto">
          <a:xfrm>
            <a:off x="1447800" y="2727325"/>
            <a:ext cx="60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000">
                <a:solidFill>
                  <a:schemeClr val="tx2"/>
                </a:solidFill>
                <a:latin typeface="Corbel" pitchFamily="34" charset="0"/>
              </a:rPr>
              <a:t>you</a:t>
            </a:r>
          </a:p>
        </p:txBody>
      </p:sp>
      <p:sp>
        <p:nvSpPr>
          <p:cNvPr id="6163" name="Text Box 15"/>
          <p:cNvSpPr txBox="1">
            <a:spLocks noChangeArrowheads="1"/>
          </p:cNvSpPr>
          <p:nvPr/>
        </p:nvSpPr>
        <p:spPr bwMode="auto">
          <a:xfrm>
            <a:off x="990600" y="3489325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000" dirty="0">
                <a:solidFill>
                  <a:schemeClr val="tx2"/>
                </a:solidFill>
                <a:latin typeface="Corbel" pitchFamily="34" charset="0"/>
              </a:rPr>
              <a:t>he / she</a:t>
            </a:r>
          </a:p>
        </p:txBody>
      </p:sp>
      <p:sp>
        <p:nvSpPr>
          <p:cNvPr id="6164" name="Text Box 10"/>
          <p:cNvSpPr txBox="1">
            <a:spLocks noChangeArrowheads="1"/>
          </p:cNvSpPr>
          <p:nvPr/>
        </p:nvSpPr>
        <p:spPr bwMode="auto">
          <a:xfrm>
            <a:off x="2971800" y="2057400"/>
            <a:ext cx="125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Corbel" pitchFamily="34" charset="0"/>
              </a:rPr>
              <a:t>we</a:t>
            </a:r>
            <a:r>
              <a:rPr lang="en-US" altLang="en-US" sz="20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000" b="1" dirty="0">
                <a:solidFill>
                  <a:srgbClr val="0000FF"/>
                </a:solidFill>
                <a:latin typeface="Corbel" pitchFamily="34" charset="0"/>
              </a:rPr>
              <a:t>have</a:t>
            </a:r>
          </a:p>
        </p:txBody>
      </p:sp>
      <p:sp>
        <p:nvSpPr>
          <p:cNvPr id="6165" name="Text Box 10"/>
          <p:cNvSpPr txBox="1">
            <a:spLocks noChangeArrowheads="1"/>
          </p:cNvSpPr>
          <p:nvPr/>
        </p:nvSpPr>
        <p:spPr bwMode="auto">
          <a:xfrm>
            <a:off x="2971800" y="2724150"/>
            <a:ext cx="125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Corbel" pitchFamily="34" charset="0"/>
              </a:rPr>
              <a:t>you</a:t>
            </a:r>
            <a:r>
              <a:rPr lang="en-US" altLang="en-US" sz="2000" b="1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2000" b="1" dirty="0">
                <a:solidFill>
                  <a:srgbClr val="0000FF"/>
                </a:solidFill>
                <a:latin typeface="Corbel" pitchFamily="34" charset="0"/>
              </a:rPr>
              <a:t>have</a:t>
            </a:r>
          </a:p>
        </p:txBody>
      </p:sp>
      <p:sp>
        <p:nvSpPr>
          <p:cNvPr id="6166" name="Text Box 10"/>
          <p:cNvSpPr txBox="1">
            <a:spLocks noChangeArrowheads="1"/>
          </p:cNvSpPr>
          <p:nvPr/>
        </p:nvSpPr>
        <p:spPr bwMode="auto">
          <a:xfrm>
            <a:off x="2971800" y="3486150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Corbel" pitchFamily="34" charset="0"/>
              </a:rPr>
              <a:t>they</a:t>
            </a:r>
            <a:r>
              <a:rPr lang="en-US" altLang="en-US" sz="2000" b="1" dirty="0">
                <a:solidFill>
                  <a:schemeClr val="bg2"/>
                </a:solidFill>
                <a:latin typeface="Corbel" pitchFamily="34" charset="0"/>
              </a:rPr>
              <a:t>  </a:t>
            </a:r>
            <a:r>
              <a:rPr lang="en-US" altLang="en-US" sz="2000" b="1" dirty="0">
                <a:solidFill>
                  <a:srgbClr val="0000FF"/>
                </a:solidFill>
                <a:latin typeface="Corbel" pitchFamily="34" charset="0"/>
              </a:rPr>
              <a:t>have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086600" y="20415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rbel" pitchFamily="34" charset="0"/>
              </a:rPr>
              <a:t>avons</a:t>
            </a:r>
            <a:endParaRPr lang="en-US" sz="2000" b="1" dirty="0" smtClean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7086600" y="27273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rbel" pitchFamily="34" charset="0"/>
              </a:rPr>
              <a:t>avez</a:t>
            </a:r>
            <a:endParaRPr lang="en-US" sz="2000" b="1" dirty="0" smtClean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7391400" y="348615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rbel" pitchFamily="34" charset="0"/>
              </a:rPr>
              <a:t>ont</a:t>
            </a:r>
            <a:endParaRPr lang="en-US" sz="2000" b="1" dirty="0" smtClean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6477000" y="2041525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2"/>
                </a:solidFill>
                <a:latin typeface="Corbel" pitchFamily="34" charset="0"/>
              </a:rPr>
              <a:t>nous</a:t>
            </a: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6477000" y="2727325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2"/>
                </a:solidFill>
                <a:latin typeface="Corbel" pitchFamily="34" charset="0"/>
              </a:rPr>
              <a:t>vous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6477000" y="3489325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2"/>
                </a:solidFill>
                <a:latin typeface="Corbel" pitchFamily="34" charset="0"/>
              </a:rPr>
              <a:t>ils / elles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4" grpId="0"/>
      <p:bldP spid="36875" grpId="0"/>
      <p:bldP spid="36876" grpId="0"/>
      <p:bldP spid="6152" grpId="0"/>
      <p:bldP spid="6153" grpId="0"/>
      <p:bldP spid="6154" grpId="0"/>
      <p:bldP spid="36880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3"/>
          <p:cNvSpPr txBox="1">
            <a:spLocks noChangeArrowheads="1"/>
          </p:cNvSpPr>
          <p:nvPr/>
        </p:nvSpPr>
        <p:spPr bwMode="auto">
          <a:xfrm>
            <a:off x="533400" y="1600200"/>
            <a:ext cx="2590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latin typeface="Corbel" pitchFamily="34" charset="0"/>
              </a:rPr>
              <a:t>Traduisez:</a:t>
            </a:r>
          </a:p>
          <a:p>
            <a:endParaRPr lang="en-US" altLang="en-US">
              <a:latin typeface="Corbel" pitchFamily="34" charset="0"/>
            </a:endParaRPr>
          </a:p>
          <a:p>
            <a:endParaRPr lang="en-US" altLang="en-US">
              <a:latin typeface="Corbel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876800" y="2209800"/>
            <a:ext cx="259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 err="1" smtClean="0">
                <a:latin typeface="Corbel" pitchFamily="34" charset="0"/>
              </a:rPr>
              <a:t>J’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ai</a:t>
            </a:r>
            <a:r>
              <a:rPr lang="en-US" sz="2400" dirty="0" smtClean="0">
                <a:latin typeface="Corbel" pitchFamily="34" charset="0"/>
              </a:rPr>
              <a:t> un </a:t>
            </a:r>
            <a:r>
              <a:rPr lang="en-US" sz="2400" dirty="0" err="1" smtClean="0">
                <a:latin typeface="Corbel" pitchFamily="34" charset="0"/>
              </a:rPr>
              <a:t>livre</a:t>
            </a:r>
            <a:endParaRPr lang="en-US" sz="2400" dirty="0" smtClean="0">
              <a:latin typeface="Corbel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876800" y="2667000"/>
            <a:ext cx="259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 err="1" smtClean="0">
                <a:latin typeface="Corbel" pitchFamily="34" charset="0"/>
              </a:rPr>
              <a:t>Tu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as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un(e) </a:t>
            </a:r>
            <a:r>
              <a:rPr lang="en-US" sz="2400" dirty="0" err="1" smtClean="0">
                <a:latin typeface="Corbel" pitchFamily="34" charset="0"/>
              </a:rPr>
              <a:t>ami</a:t>
            </a:r>
            <a:r>
              <a:rPr lang="en-US" sz="2400" dirty="0" smtClean="0">
                <a:latin typeface="Corbel" pitchFamily="34" charset="0"/>
              </a:rPr>
              <a:t>(e).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14400" y="2270125"/>
            <a:ext cx="259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Corbel" pitchFamily="34" charset="0"/>
              </a:rPr>
              <a:t>I have a book.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914400" y="2738438"/>
            <a:ext cx="2590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Corbel" pitchFamily="34" charset="0"/>
              </a:rPr>
              <a:t>You have a friend.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876800" y="3195638"/>
            <a:ext cx="2590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Corbel" pitchFamily="34" charset="0"/>
              </a:rPr>
              <a:t>Il 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a</a:t>
            </a:r>
            <a:r>
              <a:rPr lang="en-US" sz="2400" dirty="0" smtClean="0">
                <a:latin typeface="Corbel" pitchFamily="34" charset="0"/>
              </a:rPr>
              <a:t> un(e) prof.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914400" y="3195638"/>
            <a:ext cx="2590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Corbel" pitchFamily="34" charset="0"/>
              </a:rPr>
              <a:t>He has a teacher.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876800" y="3652838"/>
            <a:ext cx="2590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Corbel" pitchFamily="34" charset="0"/>
              </a:rPr>
              <a:t>Elle 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a</a:t>
            </a:r>
            <a:r>
              <a:rPr lang="en-US" sz="2400" dirty="0" smtClean="0">
                <a:latin typeface="Corbel" pitchFamily="34" charset="0"/>
              </a:rPr>
              <a:t> un cahier.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914400" y="36528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Corbel" pitchFamily="34" charset="0"/>
              </a:rPr>
              <a:t>She has a notebook. 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876800" y="4098925"/>
            <a:ext cx="259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 err="1" smtClean="0">
                <a:latin typeface="Corbel" pitchFamily="34" charset="0"/>
              </a:rPr>
              <a:t>J’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ai</a:t>
            </a:r>
            <a:r>
              <a:rPr lang="en-US" sz="2400" b="1" dirty="0" smtClean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seize ans.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914400" y="4110038"/>
            <a:ext cx="2590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Corbel" pitchFamily="34" charset="0"/>
              </a:rPr>
              <a:t>I am 16. </a:t>
            </a:r>
          </a:p>
        </p:txBody>
      </p:sp>
      <p:sp>
        <p:nvSpPr>
          <p:cNvPr id="7181" name="Rectangle 5"/>
          <p:cNvSpPr>
            <a:spLocks noChangeArrowheads="1"/>
          </p:cNvSpPr>
          <p:nvPr/>
        </p:nvSpPr>
        <p:spPr bwMode="auto">
          <a:xfrm>
            <a:off x="1600200" y="762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avoir</a:t>
            </a:r>
            <a:r>
              <a:rPr lang="en-US" altLang="en-US" sz="2400" b="1" dirty="0">
                <a:latin typeface="Corbel" pitchFamily="34" charset="0"/>
              </a:rPr>
              <a:t> </a:t>
            </a:r>
            <a:r>
              <a:rPr lang="en-US" altLang="en-US" sz="2400" dirty="0">
                <a:latin typeface="Corbel" pitchFamily="34" charset="0"/>
              </a:rPr>
              <a:t>= to have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876800" y="4556125"/>
            <a:ext cx="358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 err="1" smtClean="0">
                <a:latin typeface="Corbel" pitchFamily="34" charset="0"/>
              </a:rPr>
              <a:t>Tu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as</a:t>
            </a:r>
            <a:r>
              <a:rPr lang="en-US" sz="2400" b="1" dirty="0" smtClean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quarante-cinq</a:t>
            </a:r>
            <a:r>
              <a:rPr lang="en-US" sz="2400" dirty="0" smtClean="0">
                <a:latin typeface="Corbel" pitchFamily="34" charset="0"/>
              </a:rPr>
              <a:t> ans.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14400" y="4567238"/>
            <a:ext cx="2590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Corbel" pitchFamily="34" charset="0"/>
              </a:rPr>
              <a:t>You are 45. 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876800" y="5013325"/>
            <a:ext cx="381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Corbel" pitchFamily="34" charset="0"/>
              </a:rPr>
              <a:t>Mon </a:t>
            </a:r>
            <a:r>
              <a:rPr lang="en-US" sz="2400" dirty="0" err="1" smtClean="0">
                <a:latin typeface="Corbel" pitchFamily="34" charset="0"/>
              </a:rPr>
              <a:t>amie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a</a:t>
            </a:r>
            <a:r>
              <a:rPr lang="en-US" sz="2400" b="1" dirty="0" smtClean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vingt</a:t>
            </a:r>
            <a:r>
              <a:rPr lang="en-US" sz="2400" dirty="0" smtClean="0">
                <a:latin typeface="Corbel" pitchFamily="34" charset="0"/>
              </a:rPr>
              <a:t> et un ans.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914400" y="5024438"/>
            <a:ext cx="2590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My friend </a:t>
            </a:r>
            <a:r>
              <a:rPr lang="en-US" altLang="en-US" i="1" dirty="0">
                <a:latin typeface="Corbel" pitchFamily="34" charset="0"/>
              </a:rPr>
              <a:t>(f.) </a:t>
            </a:r>
            <a:r>
              <a:rPr lang="en-US" altLang="en-US" sz="2400" dirty="0">
                <a:latin typeface="Corbel" pitchFamily="34" charset="0"/>
              </a:rPr>
              <a:t>is 21. 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876800" y="5470525"/>
            <a:ext cx="381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Corbel" pitchFamily="34" charset="0"/>
              </a:rPr>
              <a:t>Ton </a:t>
            </a:r>
            <a:r>
              <a:rPr lang="en-US" sz="2400" dirty="0" err="1" smtClean="0">
                <a:latin typeface="Corbel" pitchFamily="34" charset="0"/>
              </a:rPr>
              <a:t>copain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a</a:t>
            </a:r>
            <a:r>
              <a:rPr lang="en-US" sz="2400" b="1" dirty="0" smtClean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onze</a:t>
            </a:r>
            <a:r>
              <a:rPr lang="en-US" sz="2400" dirty="0" smtClean="0">
                <a:latin typeface="Corbel" pitchFamily="34" charset="0"/>
              </a:rPr>
              <a:t> ans.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914400" y="5481638"/>
            <a:ext cx="3200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 Your friend </a:t>
            </a:r>
            <a:r>
              <a:rPr lang="en-US" altLang="en-US" i="1" dirty="0">
                <a:latin typeface="Corbel" pitchFamily="34" charset="0"/>
              </a:rPr>
              <a:t>(m.) </a:t>
            </a:r>
            <a:r>
              <a:rPr lang="en-US" altLang="en-US" sz="2400" dirty="0">
                <a:latin typeface="Corbel" pitchFamily="34" charset="0"/>
              </a:rPr>
              <a:t>is 11. 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876800" y="5927725"/>
            <a:ext cx="381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Corbel" pitchFamily="34" charset="0"/>
              </a:rPr>
              <a:t>Le </a:t>
            </a:r>
            <a:r>
              <a:rPr lang="en-US" sz="2400" dirty="0" err="1" smtClean="0">
                <a:latin typeface="Corbel" pitchFamily="34" charset="0"/>
              </a:rPr>
              <a:t>garçon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a</a:t>
            </a:r>
            <a:r>
              <a:rPr lang="en-US" sz="2400" b="1" dirty="0" smtClean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quinze</a:t>
            </a:r>
            <a:r>
              <a:rPr lang="en-US" sz="2400" dirty="0" smtClean="0">
                <a:latin typeface="Corbel" pitchFamily="34" charset="0"/>
              </a:rPr>
              <a:t> ans.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914400" y="5938838"/>
            <a:ext cx="3200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Corbel" pitchFamily="34" charset="0"/>
              </a:rPr>
              <a:t> The boy is 15.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1600200" y="762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Corbel" pitchFamily="34" charset="0"/>
              </a:rPr>
              <a:t>Quel verbe?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709913"/>
              </p:ext>
            </p:extLst>
          </p:nvPr>
        </p:nvGraphicFramePr>
        <p:xfrm>
          <a:off x="381000" y="2133600"/>
          <a:ext cx="8382000" cy="35005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6544"/>
                <a:gridCol w="1790330"/>
                <a:gridCol w="2262326"/>
                <a:gridCol w="1399713"/>
                <a:gridCol w="1953087"/>
              </a:tblGrid>
              <a:tr h="42181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latin typeface="Corbel" pitchFamily="34" charset="0"/>
                        </a:rPr>
                        <a:t>to talk about</a:t>
                      </a:r>
                      <a:endParaRPr lang="en-US" sz="1800" i="1" dirty="0">
                        <a:latin typeface="Corbel" pitchFamily="34" charset="0"/>
                      </a:endParaRPr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8261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rbel" pitchFamily="34" charset="0"/>
                        </a:rPr>
                        <a:t>NAMES</a:t>
                      </a:r>
                      <a:endParaRPr lang="en-US" sz="1600" dirty="0">
                        <a:latin typeface="Corbel" pitchFamily="34" charset="0"/>
                      </a:endParaRPr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rbel" pitchFamily="34" charset="0"/>
                        </a:rPr>
                        <a:t>NATIONALITY</a:t>
                      </a:r>
                      <a:endParaRPr lang="en-US" sz="1600" dirty="0">
                        <a:latin typeface="Corbel" pitchFamily="34" charset="0"/>
                      </a:endParaRPr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rbel" pitchFamily="34" charset="0"/>
                        </a:rPr>
                        <a:t>AGE</a:t>
                      </a:r>
                      <a:endParaRPr lang="en-US" sz="1600" dirty="0">
                        <a:latin typeface="Corbel" pitchFamily="34" charset="0"/>
                      </a:endParaRPr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rbel" pitchFamily="34" charset="0"/>
                        </a:rPr>
                        <a:t>TELL</a:t>
                      </a:r>
                      <a:r>
                        <a:rPr lang="en-US" sz="1400" baseline="0" dirty="0" smtClean="0">
                          <a:latin typeface="Corbel" pitchFamily="34" charset="0"/>
                        </a:rPr>
                        <a:t> HOW</a:t>
                      </a:r>
                      <a:r>
                        <a:rPr lang="en-US" sz="1400" dirty="0" smtClean="0">
                          <a:latin typeface="Corbe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orbel" pitchFamily="34" charset="0"/>
                        </a:rPr>
                        <a:t>SOMEONE IS</a:t>
                      </a:r>
                      <a:endParaRPr lang="en-US" sz="1400" dirty="0">
                        <a:latin typeface="Corbel" pitchFamily="34" charset="0"/>
                      </a:endParaRPr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1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 smtClean="0">
                        <a:latin typeface="Corbel" pitchFamily="34" charset="0"/>
                      </a:endParaRPr>
                    </a:p>
                    <a:p>
                      <a:endParaRPr lang="en-US" sz="1800" dirty="0">
                        <a:latin typeface="Corbel" pitchFamily="34" charset="0"/>
                      </a:endParaRPr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orbel" pitchFamily="34" charset="0"/>
                      </a:endParaRPr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latin typeface="Corbel" pitchFamily="34" charset="0"/>
                      </a:endParaRPr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orbel" pitchFamily="34" charset="0"/>
                      </a:endParaRPr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1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endParaRPr lang="en-US" sz="1800" dirty="0"/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orbel" pitchFamily="34" charset="0"/>
                      </a:endParaRPr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orbel" pitchFamily="34" charset="0"/>
                      </a:endParaRPr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latin typeface="Corbel" pitchFamily="34" charset="0"/>
                      </a:endParaRPr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orbel" pitchFamily="34" charset="0"/>
                      </a:endParaRPr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1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endParaRPr lang="en-US" sz="1800" dirty="0"/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latin typeface="Corbel" pitchFamily="34" charset="0"/>
                      </a:endParaRPr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orbel" pitchFamily="34" charset="0"/>
                      </a:endParaRPr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latin typeface="Corbel" pitchFamily="34" charset="0"/>
                      </a:endParaRPr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orbel" pitchFamily="34" charset="0"/>
                      </a:endParaRPr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1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endParaRPr lang="en-US" sz="1800" dirty="0"/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orbel" pitchFamily="34" charset="0"/>
                      </a:endParaRPr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latin typeface="Corbel" pitchFamily="34" charset="0"/>
                      </a:endParaRPr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orbel" pitchFamily="34" charset="0"/>
                      </a:endParaRPr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orbel" pitchFamily="34" charset="0"/>
                      </a:endParaRPr>
                    </a:p>
                  </a:txBody>
                  <a:tcPr marT="45738" marB="4573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3207603"/>
            <a:ext cx="1600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m’appelle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24000" y="3821113"/>
            <a:ext cx="152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b="1" dirty="0" err="1">
                <a:solidFill>
                  <a:srgbClr val="FF0000"/>
                </a:solidFill>
                <a:latin typeface="Corbel" pitchFamily="34" charset="0"/>
              </a:rPr>
              <a:t>t’appelles</a:t>
            </a:r>
            <a:endParaRPr lang="en-US" altLang="en-US" sz="24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24000" y="4506913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b="1" dirty="0" err="1">
                <a:solidFill>
                  <a:srgbClr val="003300"/>
                </a:solidFill>
                <a:latin typeface="Corbel" pitchFamily="34" charset="0"/>
              </a:rPr>
              <a:t>s’appelle</a:t>
            </a:r>
            <a:endParaRPr lang="en-US" altLang="en-US" sz="2400" b="1" dirty="0">
              <a:solidFill>
                <a:srgbClr val="003300"/>
              </a:solidFill>
              <a:latin typeface="Corbe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24000" y="5100935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b="1" dirty="0" err="1">
                <a:solidFill>
                  <a:srgbClr val="003300"/>
                </a:solidFill>
                <a:latin typeface="Corbel" pitchFamily="34" charset="0"/>
              </a:rPr>
              <a:t>s’appelle</a:t>
            </a:r>
            <a:endParaRPr lang="en-US" altLang="en-US" sz="2400" b="1" dirty="0">
              <a:solidFill>
                <a:srgbClr val="003300"/>
              </a:solidFill>
              <a:latin typeface="Corb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5200" y="3207603"/>
            <a:ext cx="14478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suis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05200" y="3821113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FF0000"/>
                </a:solidFill>
                <a:latin typeface="Corbel" pitchFamily="34" charset="0"/>
              </a:rPr>
              <a:t>es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05200" y="4506913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03300"/>
                </a:solidFill>
                <a:latin typeface="Corbel" pitchFamily="34" charset="0"/>
              </a:rPr>
              <a:t>est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05200" y="5100935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03300"/>
                </a:solidFill>
                <a:latin typeface="Corbel" pitchFamily="34" charset="0"/>
              </a:rPr>
              <a:t>est</a:t>
            </a:r>
          </a:p>
        </p:txBody>
      </p:sp>
      <p:sp>
        <p:nvSpPr>
          <p:cNvPr id="8248" name="TextBox 14"/>
          <p:cNvSpPr txBox="1">
            <a:spLocks noChangeArrowheads="1"/>
          </p:cNvSpPr>
          <p:nvPr/>
        </p:nvSpPr>
        <p:spPr bwMode="auto">
          <a:xfrm>
            <a:off x="381000" y="3195935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2400" dirty="0" smtClean="0">
                <a:solidFill>
                  <a:srgbClr val="0066FF"/>
                </a:solidFill>
                <a:latin typeface="Corbel" pitchFamily="34" charset="0"/>
              </a:rPr>
              <a:t>je / j’</a:t>
            </a:r>
          </a:p>
        </p:txBody>
      </p:sp>
      <p:sp>
        <p:nvSpPr>
          <p:cNvPr id="8249" name="TextBox 15"/>
          <p:cNvSpPr txBox="1">
            <a:spLocks noChangeArrowheads="1"/>
          </p:cNvSpPr>
          <p:nvPr/>
        </p:nvSpPr>
        <p:spPr bwMode="auto">
          <a:xfrm>
            <a:off x="381000" y="3810000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dirty="0" err="1">
                <a:solidFill>
                  <a:srgbClr val="FF0000"/>
                </a:solidFill>
                <a:latin typeface="Corbel" pitchFamily="34" charset="0"/>
              </a:rPr>
              <a:t>tu</a:t>
            </a:r>
            <a:endParaRPr lang="en-US" altLang="en-US" sz="2400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8250" name="TextBox 16"/>
          <p:cNvSpPr txBox="1">
            <a:spLocks noChangeArrowheads="1"/>
          </p:cNvSpPr>
          <p:nvPr/>
        </p:nvSpPr>
        <p:spPr bwMode="auto">
          <a:xfrm>
            <a:off x="381000" y="4495800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dirty="0" err="1">
                <a:solidFill>
                  <a:srgbClr val="003300"/>
                </a:solidFill>
                <a:latin typeface="Corbel" pitchFamily="34" charset="0"/>
              </a:rPr>
              <a:t>il</a:t>
            </a:r>
            <a:endParaRPr lang="en-US" altLang="en-US" sz="2400" dirty="0">
              <a:solidFill>
                <a:srgbClr val="003300"/>
              </a:solidFill>
              <a:latin typeface="Corbel" pitchFamily="34" charset="0"/>
            </a:endParaRPr>
          </a:p>
        </p:txBody>
      </p:sp>
      <p:sp>
        <p:nvSpPr>
          <p:cNvPr id="8251" name="TextBox 17"/>
          <p:cNvSpPr txBox="1">
            <a:spLocks noChangeArrowheads="1"/>
          </p:cNvSpPr>
          <p:nvPr/>
        </p:nvSpPr>
        <p:spPr bwMode="auto">
          <a:xfrm>
            <a:off x="381000" y="5116513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dirty="0" err="1">
                <a:solidFill>
                  <a:srgbClr val="003300"/>
                </a:solidFill>
                <a:latin typeface="Corbel" pitchFamily="34" charset="0"/>
              </a:rPr>
              <a:t>elle</a:t>
            </a:r>
            <a:endParaRPr lang="en-US" altLang="en-US" sz="2400" dirty="0">
              <a:solidFill>
                <a:srgbClr val="003300"/>
              </a:solidFill>
              <a:latin typeface="Corbe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0200" y="3207603"/>
            <a:ext cx="14478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ai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410200" y="3821113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FF0000"/>
                </a:solidFill>
                <a:latin typeface="Corbel" pitchFamily="34" charset="0"/>
              </a:rPr>
              <a:t>as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410200" y="4506913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03300"/>
                </a:solidFill>
                <a:latin typeface="Corbel" pitchFamily="34" charset="0"/>
              </a:rPr>
              <a:t>a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410200" y="5100935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03300"/>
                </a:solidFill>
                <a:latin typeface="Corbel" pitchFamily="34" charset="0"/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10400" y="3207603"/>
            <a:ext cx="14478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ça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va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…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010400" y="3821113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b="1" dirty="0" smtClean="0">
                <a:solidFill>
                  <a:srgbClr val="FF0000"/>
                </a:solidFill>
                <a:latin typeface="Corbel" pitchFamily="34" charset="0"/>
              </a:rPr>
              <a:t>vas </a:t>
            </a:r>
            <a:r>
              <a:rPr lang="en-US" altLang="en-US" sz="2400" b="1" dirty="0">
                <a:solidFill>
                  <a:srgbClr val="FF0000"/>
                </a:solidFill>
                <a:latin typeface="Corbel" pitchFamily="34" charset="0"/>
              </a:rPr>
              <a:t>…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010400" y="4506913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03300"/>
                </a:solidFill>
                <a:latin typeface="Corbel" pitchFamily="34" charset="0"/>
              </a:rPr>
              <a:t>va …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010400" y="5100935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03300"/>
                </a:solidFill>
                <a:latin typeface="Corbel" pitchFamily="34" charset="0"/>
              </a:rPr>
              <a:t>va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3"/>
          <p:cNvSpPr txBox="1">
            <a:spLocks noChangeArrowheads="1"/>
          </p:cNvSpPr>
          <p:nvPr/>
        </p:nvSpPr>
        <p:spPr bwMode="auto">
          <a:xfrm>
            <a:off x="1524000" y="685800"/>
            <a:ext cx="2590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i="1" dirty="0" err="1">
                <a:latin typeface="Corbel" pitchFamily="34" charset="0"/>
              </a:rPr>
              <a:t>Traduisez</a:t>
            </a:r>
            <a:r>
              <a:rPr lang="en-US" altLang="en-US" sz="2800" i="1" dirty="0">
                <a:latin typeface="Corbel" pitchFamily="34" charset="0"/>
              </a:rPr>
              <a:t>:</a:t>
            </a:r>
          </a:p>
          <a:p>
            <a:endParaRPr lang="en-US" altLang="en-US" dirty="0">
              <a:latin typeface="Corbel" pitchFamily="34" charset="0"/>
            </a:endParaRPr>
          </a:p>
          <a:p>
            <a:endParaRPr lang="en-US" altLang="en-US" dirty="0">
              <a:latin typeface="Corbe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4400" y="1676400"/>
            <a:ext cx="259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Corbel" pitchFamily="34" charset="0"/>
              </a:rPr>
              <a:t>My name is Marc.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4400" y="2144713"/>
            <a:ext cx="2590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Corbel" pitchFamily="34" charset="0"/>
              </a:rPr>
              <a:t>I am French (m).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14400" y="2601913"/>
            <a:ext cx="3352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Corbel" pitchFamily="34" charset="0"/>
              </a:rPr>
              <a:t>I’m doing really well.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14400" y="3059113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Corbel" pitchFamily="34" charset="0"/>
              </a:rPr>
              <a:t>I’m 13.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14400" y="3516313"/>
            <a:ext cx="3124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Corbel" pitchFamily="34" charset="0"/>
              </a:rPr>
              <a:t>Your name is Claire.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14400" y="3973513"/>
            <a:ext cx="2590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Corbel" pitchFamily="34" charset="0"/>
              </a:rPr>
              <a:t>You are 15.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14400" y="4430713"/>
            <a:ext cx="2590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Corbel" pitchFamily="34" charset="0"/>
              </a:rPr>
              <a:t>You are English (f).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14400" y="4887913"/>
            <a:ext cx="3200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Corbel" pitchFamily="34" charset="0"/>
              </a:rPr>
              <a:t> You are so-so.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14400" y="5345113"/>
            <a:ext cx="464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Corbel" pitchFamily="34" charset="0"/>
              </a:rPr>
              <a:t> My friend’s name is Michel.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14400" y="5802313"/>
            <a:ext cx="3200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Corbel" pitchFamily="34" charset="0"/>
              </a:rPr>
              <a:t>He is 14.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38200" y="6248400"/>
            <a:ext cx="441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Corbel" pitchFamily="34" charset="0"/>
              </a:rPr>
              <a:t> He is American and he is fine.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876800" y="1687513"/>
            <a:ext cx="365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Je</a:t>
            </a:r>
            <a:r>
              <a:rPr lang="en-US" sz="2400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m</a:t>
            </a:r>
            <a:r>
              <a:rPr lang="en-US" sz="2400" dirty="0" err="1" smtClean="0">
                <a:solidFill>
                  <a:srgbClr val="0000FF"/>
                </a:solidFill>
                <a:latin typeface="Corbel" pitchFamily="34" charset="0"/>
              </a:rPr>
              <a:t>’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appelle</a:t>
            </a:r>
            <a:r>
              <a:rPr lang="en-US" sz="2400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Marc.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876800" y="2144713"/>
            <a:ext cx="3886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Je</a:t>
            </a:r>
            <a:r>
              <a:rPr lang="en-US" sz="2400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suis</a:t>
            </a:r>
            <a:r>
              <a:rPr lang="en-US" sz="2400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français</a:t>
            </a:r>
            <a:r>
              <a:rPr lang="en-US" sz="2400" dirty="0" smtClean="0">
                <a:latin typeface="Corbel" pitchFamily="34" charset="0"/>
              </a:rPr>
              <a:t>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876800" y="2590800"/>
            <a:ext cx="259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Ça</a:t>
            </a:r>
            <a:r>
              <a:rPr lang="en-US" sz="2400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va</a:t>
            </a:r>
            <a:r>
              <a:rPr lang="en-US" sz="2400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très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bien</a:t>
            </a:r>
            <a:r>
              <a:rPr lang="en-US" sz="2400" dirty="0" smtClean="0">
                <a:latin typeface="Corbel" pitchFamily="34" charset="0"/>
              </a:rPr>
              <a:t>.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876800" y="3048000"/>
            <a:ext cx="259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J’ai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treize</a:t>
            </a:r>
            <a:r>
              <a:rPr lang="en-US" sz="2400" dirty="0" smtClean="0">
                <a:latin typeface="Corbel" pitchFamily="34" charset="0"/>
              </a:rPr>
              <a:t> ans.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876800" y="3505200"/>
            <a:ext cx="388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Corbel" pitchFamily="34" charset="0"/>
              </a:rPr>
              <a:t>Tu t’appelles </a:t>
            </a:r>
            <a:r>
              <a:rPr lang="en-US" altLang="en-US" sz="2400">
                <a:latin typeface="Corbel" pitchFamily="34" charset="0"/>
              </a:rPr>
              <a:t>Claire.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876800" y="3962400"/>
            <a:ext cx="358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Corbel" pitchFamily="34" charset="0"/>
              </a:rPr>
              <a:t>Tu as </a:t>
            </a:r>
            <a:r>
              <a:rPr lang="en-US" altLang="en-US" sz="2400">
                <a:latin typeface="Corbel" pitchFamily="34" charset="0"/>
              </a:rPr>
              <a:t>quinze ans.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876800" y="4419600"/>
            <a:ext cx="381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Corbel" pitchFamily="34" charset="0"/>
              </a:rPr>
              <a:t>Tu es </a:t>
            </a:r>
            <a:r>
              <a:rPr lang="en-US" altLang="en-US" sz="2400">
                <a:latin typeface="Corbel" pitchFamily="34" charset="0"/>
              </a:rPr>
              <a:t>anglaise.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876800" y="4876800"/>
            <a:ext cx="381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Corbel" pitchFamily="34" charset="0"/>
              </a:rPr>
              <a:t>Tu vas </a:t>
            </a:r>
            <a:r>
              <a:rPr lang="en-US" altLang="en-US" sz="2400">
                <a:latin typeface="Corbel" pitchFamily="34" charset="0"/>
              </a:rPr>
              <a:t>comme ci, comme ça.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876800" y="5334000"/>
            <a:ext cx="426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solidFill>
                  <a:srgbClr val="33CC33"/>
                </a:solidFill>
                <a:latin typeface="Corbel" pitchFamily="34" charset="0"/>
              </a:rPr>
              <a:t>Mon ami s’appelle </a:t>
            </a:r>
            <a:r>
              <a:rPr lang="en-US" altLang="en-US" sz="2400">
                <a:latin typeface="Corbel" pitchFamily="34" charset="0"/>
              </a:rPr>
              <a:t>Michel.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876800" y="5786438"/>
            <a:ext cx="426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solidFill>
                  <a:srgbClr val="33CC33"/>
                </a:solidFill>
                <a:latin typeface="Corbel" pitchFamily="34" charset="0"/>
              </a:rPr>
              <a:t>Il a </a:t>
            </a:r>
            <a:r>
              <a:rPr lang="en-US" altLang="en-US" sz="2400">
                <a:latin typeface="Corbel" pitchFamily="34" charset="0"/>
              </a:rPr>
              <a:t>quatorze ans.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876800" y="6243638"/>
            <a:ext cx="426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solidFill>
                  <a:srgbClr val="33CC33"/>
                </a:solidFill>
                <a:latin typeface="Corbel" pitchFamily="34" charset="0"/>
              </a:rPr>
              <a:t>Il est </a:t>
            </a:r>
            <a:r>
              <a:rPr lang="en-US" altLang="en-US" sz="2400">
                <a:latin typeface="Corbel" pitchFamily="34" charset="0"/>
              </a:rPr>
              <a:t>américain et </a:t>
            </a:r>
            <a:r>
              <a:rPr lang="en-US" altLang="en-US" sz="2400" b="1">
                <a:solidFill>
                  <a:srgbClr val="33CC33"/>
                </a:solidFill>
                <a:latin typeface="Corbel" pitchFamily="34" charset="0"/>
              </a:rPr>
              <a:t>il va </a:t>
            </a:r>
            <a:r>
              <a:rPr lang="en-US" altLang="en-US" sz="2400">
                <a:latin typeface="Corbel" pitchFamily="34" charset="0"/>
              </a:rPr>
              <a:t>bien.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Echo">
  <a:themeElements>
    <a:clrScheme name="Echo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</TotalTime>
  <Words>612</Words>
  <Application>Microsoft Office PowerPoint</Application>
  <PresentationFormat>On-screen Show (4:3)</PresentationFormat>
  <Paragraphs>194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Echo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FCBOE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Rozei, Katherine</dc:creator>
  <cp:lastModifiedBy>Windows User</cp:lastModifiedBy>
  <cp:revision>80</cp:revision>
  <dcterms:created xsi:type="dcterms:W3CDTF">2006-10-11T18:44:14Z</dcterms:created>
  <dcterms:modified xsi:type="dcterms:W3CDTF">2014-09-11T17:24:14Z</dcterms:modified>
</cp:coreProperties>
</file>