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78" r:id="rId3"/>
    <p:sldId id="280" r:id="rId4"/>
    <p:sldId id="269" r:id="rId5"/>
    <p:sldId id="270" r:id="rId6"/>
    <p:sldId id="283" r:id="rId7"/>
    <p:sldId id="284" r:id="rId8"/>
    <p:sldId id="285" r:id="rId9"/>
    <p:sldId id="286" r:id="rId10"/>
    <p:sldId id="287" r:id="rId11"/>
    <p:sldId id="274" r:id="rId12"/>
    <p:sldId id="279" r:id="rId13"/>
    <p:sldId id="281" r:id="rId14"/>
    <p:sldId id="290" r:id="rId15"/>
    <p:sldId id="291" r:id="rId16"/>
    <p:sldId id="292" r:id="rId17"/>
    <p:sldId id="293" r:id="rId18"/>
    <p:sldId id="294" r:id="rId19"/>
    <p:sldId id="261" r:id="rId2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00953B-2C9E-4121-9514-D15114E8F8CF}">
          <p14:sldIdLst>
            <p14:sldId id="256"/>
            <p14:sldId id="278"/>
            <p14:sldId id="280"/>
            <p14:sldId id="269"/>
            <p14:sldId id="270"/>
            <p14:sldId id="283"/>
            <p14:sldId id="284"/>
            <p14:sldId id="285"/>
            <p14:sldId id="286"/>
            <p14:sldId id="287"/>
            <p14:sldId id="274"/>
            <p14:sldId id="279"/>
            <p14:sldId id="281"/>
            <p14:sldId id="290"/>
            <p14:sldId id="291"/>
            <p14:sldId id="292"/>
            <p14:sldId id="293"/>
          </p14:sldIdLst>
        </p14:section>
        <p14:section name="Untitled Section" id="{BCFE8379-C484-4736-8F69-C43BFADFA400}">
          <p14:sldIdLst>
            <p14:sldId id="294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94660"/>
  </p:normalViewPr>
  <p:slideViewPr>
    <p:cSldViewPr>
      <p:cViewPr varScale="1">
        <p:scale>
          <a:sx n="64" d="100"/>
          <a:sy n="64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8C9C5C-9F2C-4312-8BFD-992BDC21010D}" type="datetimeFigureOut">
              <a:rPr lang="en-US"/>
              <a:pPr>
                <a:defRPr/>
              </a:pPr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51A196-E56F-48A0-ABAE-F6436370A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6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78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126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D5C1F68-F9DA-4B61-8F85-834BE87B40F4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1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31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79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144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38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08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44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032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D32699F-C6B0-407B-8EB8-2C999D091CB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78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9B4E-DE73-4710-A72F-4E9C6794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D64E-386F-4EF3-B1E0-06B9718D4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AB96-C152-4F08-8677-DCFBDA2F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5973-BB79-4C98-A10A-27F14FBEA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D14F-026E-4910-AB38-BE33CC754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C1F93-9CD3-4CC4-9894-5F1BEA196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9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FD22-828D-44D6-A10A-AB5F67DE2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15CB-941D-44AD-A357-64F5B2110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7FEA-125E-46E9-A10D-6E39C6C92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6282-AAF8-429E-9D4F-721766A07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1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4BCD-A8F8-4240-AD5A-93EEAB8D0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8ED39-625F-4692-9705-B7AEBEFD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4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ABCAEC7-4BFE-45F6-BA43-DFB0B2EAE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600200" y="533400"/>
            <a:ext cx="411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FF0000"/>
                </a:solidFill>
                <a:latin typeface="Corbel" pitchFamily="34" charset="0"/>
              </a:rPr>
              <a:t>Le </a:t>
            </a:r>
            <a:r>
              <a:rPr lang="en-US" altLang="en-US" sz="4000" b="1" dirty="0" err="1">
                <a:solidFill>
                  <a:srgbClr val="FF0000"/>
                </a:solidFill>
                <a:latin typeface="Corbel" pitchFamily="34" charset="0"/>
              </a:rPr>
              <a:t>Subjonctif</a:t>
            </a:r>
            <a:endParaRPr lang="en-US" altLang="en-US" sz="40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600200" y="1828800"/>
            <a:ext cx="73152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TEMPS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ou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MODE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?</a:t>
            </a:r>
          </a:p>
          <a:p>
            <a:pPr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When we use verbs, we use them in certain TENSES and in  a certain MOOD.</a:t>
            </a:r>
          </a:p>
          <a:p>
            <a:pPr>
              <a:spcBef>
                <a:spcPts val="600"/>
              </a:spcBef>
              <a:defRPr/>
            </a:pPr>
            <a:endParaRPr lang="en-US" sz="2200" dirty="0">
              <a:latin typeface="Corbel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TENSE</a:t>
            </a:r>
            <a:r>
              <a:rPr lang="en-US" sz="2200" dirty="0">
                <a:latin typeface="Corbel" pitchFamily="34" charset="0"/>
              </a:rPr>
              <a:t> = when the action takes place</a:t>
            </a:r>
          </a:p>
          <a:p>
            <a:pPr lvl="1" indent="0"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ex:  </a:t>
            </a:r>
            <a:r>
              <a:rPr lang="en-US" sz="2200" dirty="0" err="1">
                <a:latin typeface="Corbel" pitchFamily="34" charset="0"/>
              </a:rPr>
              <a:t>présent</a:t>
            </a:r>
            <a:r>
              <a:rPr lang="en-US" sz="2200" dirty="0">
                <a:latin typeface="Corbel" pitchFamily="34" charset="0"/>
              </a:rPr>
              <a:t>, passé </a:t>
            </a:r>
            <a:r>
              <a:rPr lang="en-US" sz="2200" dirty="0" err="1">
                <a:latin typeface="Corbel" pitchFamily="34" charset="0"/>
              </a:rPr>
              <a:t>composé</a:t>
            </a:r>
            <a:r>
              <a:rPr lang="en-US" sz="2200" dirty="0">
                <a:latin typeface="Corbel" pitchFamily="34" charset="0"/>
              </a:rPr>
              <a:t>, </a:t>
            </a:r>
            <a:r>
              <a:rPr lang="en-US" sz="2200" dirty="0" err="1">
                <a:latin typeface="Corbel" pitchFamily="34" charset="0"/>
              </a:rPr>
              <a:t>imparfait</a:t>
            </a:r>
            <a:r>
              <a:rPr lang="en-US" sz="2200" dirty="0">
                <a:latin typeface="Corbel" pitchFamily="34" charset="0"/>
              </a:rPr>
              <a:t>, </a:t>
            </a:r>
            <a:r>
              <a:rPr lang="en-US" sz="2200" dirty="0" err="1">
                <a:latin typeface="Corbel" pitchFamily="34" charset="0"/>
              </a:rPr>
              <a:t>futur</a:t>
            </a:r>
            <a:endParaRPr lang="en-US" sz="2200" dirty="0">
              <a:latin typeface="Corbel" pitchFamily="34" charset="0"/>
            </a:endParaRPr>
          </a:p>
          <a:p>
            <a:pPr lvl="1" indent="0">
              <a:spcBef>
                <a:spcPts val="600"/>
              </a:spcBef>
              <a:defRPr/>
            </a:pPr>
            <a:endParaRPr lang="en-US" sz="22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MOOD</a:t>
            </a:r>
            <a:r>
              <a:rPr lang="en-US" sz="2200" dirty="0">
                <a:latin typeface="Corbel" pitchFamily="34" charset="0"/>
              </a:rPr>
              <a:t> = attitude of the speak or subject to the action</a:t>
            </a:r>
          </a:p>
          <a:p>
            <a:pPr lvl="1" indent="0"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ex: </a:t>
            </a:r>
            <a:r>
              <a:rPr lang="en-US" sz="2200" dirty="0" err="1">
                <a:latin typeface="Corbel" pitchFamily="34" charset="0"/>
              </a:rPr>
              <a:t>indicatif</a:t>
            </a:r>
            <a:r>
              <a:rPr lang="en-US" sz="2200" dirty="0">
                <a:latin typeface="Corbel" pitchFamily="34" charset="0"/>
              </a:rPr>
              <a:t>, </a:t>
            </a:r>
            <a:r>
              <a:rPr lang="en-US" sz="2200" dirty="0" err="1">
                <a:latin typeface="Corbel" pitchFamily="34" charset="0"/>
              </a:rPr>
              <a:t>subjonctif</a:t>
            </a:r>
            <a:endParaRPr lang="en-US" sz="2200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447800" y="60960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Encore de formation </a:t>
            </a:r>
            <a:r>
              <a:rPr lang="en-US" altLang="en-US" sz="2800" dirty="0" err="1">
                <a:latin typeface="Corbel" pitchFamily="34" charset="0"/>
              </a:rPr>
              <a:t>irrégulière</a:t>
            </a:r>
            <a:endParaRPr lang="en-US" altLang="en-US" sz="2800" dirty="0">
              <a:latin typeface="Corbe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1711"/>
              </p:ext>
            </p:extLst>
          </p:nvPr>
        </p:nvGraphicFramePr>
        <p:xfrm>
          <a:off x="381001" y="2438400"/>
          <a:ext cx="3244362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venir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40"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9800" y="3011030"/>
            <a:ext cx="1371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vienn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vienn</a:t>
            </a:r>
            <a:r>
              <a:rPr lang="en-US" sz="2200" dirty="0" err="1">
                <a:latin typeface="Corbel" panose="020B0503020204020204" pitchFamily="34" charset="0"/>
              </a:rPr>
              <a:t>es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vienn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ven</a:t>
            </a:r>
            <a:r>
              <a:rPr lang="en-US" sz="2200" dirty="0" err="1">
                <a:latin typeface="Corbel" panose="020B0503020204020204" pitchFamily="34" charset="0"/>
              </a:rPr>
              <a:t>iez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vienn</a:t>
            </a:r>
            <a:r>
              <a:rPr lang="en-US" sz="2200" dirty="0" err="1">
                <a:latin typeface="Corbel" panose="020B0503020204020204" pitchFamily="34" charset="0"/>
              </a:rPr>
              <a:t>ent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3024187"/>
            <a:ext cx="17466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je (j’)</a:t>
            </a: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</a:t>
            </a:r>
            <a:r>
              <a:rPr lang="en-US" sz="2200" dirty="0" err="1">
                <a:latin typeface="Corbel" panose="020B0503020204020204" pitchFamily="34" charset="0"/>
              </a:rPr>
              <a:t>tu</a:t>
            </a:r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qu’il</a:t>
            </a:r>
            <a:r>
              <a:rPr lang="en-US" sz="2200" dirty="0">
                <a:latin typeface="Corbel" panose="020B0503020204020204" pitchFamily="34" charset="0"/>
              </a:rPr>
              <a:t> /</a:t>
            </a:r>
            <a:r>
              <a:rPr lang="en-US" sz="2200" dirty="0" err="1">
                <a:latin typeface="Corbel" panose="020B0503020204020204" pitchFamily="34" charset="0"/>
              </a:rPr>
              <a:t>elle</a:t>
            </a:r>
            <a:r>
              <a:rPr lang="en-US" sz="2200" dirty="0">
                <a:latin typeface="Corbel" panose="020B0503020204020204" pitchFamily="34" charset="0"/>
              </a:rPr>
              <a:t> / on</a:t>
            </a:r>
          </a:p>
          <a:p>
            <a:pPr algn="r"/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nous</a:t>
            </a: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</a:t>
            </a:r>
            <a:r>
              <a:rPr lang="en-US" sz="2200" dirty="0" err="1">
                <a:latin typeface="Corbel" panose="020B0503020204020204" pitchFamily="34" charset="0"/>
              </a:rPr>
              <a:t>vous</a:t>
            </a:r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qu’ils</a:t>
            </a:r>
            <a:r>
              <a:rPr lang="en-US" sz="2200" dirty="0">
                <a:latin typeface="Corbel" panose="020B0503020204020204" pitchFamily="34" charset="0"/>
              </a:rPr>
              <a:t> / </a:t>
            </a:r>
            <a:r>
              <a:rPr lang="en-US" sz="2200" dirty="0" err="1">
                <a:latin typeface="Corbel" panose="020B0503020204020204" pitchFamily="34" charset="0"/>
              </a:rPr>
              <a:t>elles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0" y="1219200"/>
            <a:ext cx="7162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orbel" pitchFamily="34" charset="0"/>
              </a:rPr>
              <a:t>Some verbs have TWO STEMS in the subjunctive because the «nous / </a:t>
            </a:r>
            <a:r>
              <a:rPr lang="en-US" altLang="en-US" sz="2000" dirty="0" err="1">
                <a:latin typeface="Corbel" pitchFamily="34" charset="0"/>
              </a:rPr>
              <a:t>vous</a:t>
            </a:r>
            <a:r>
              <a:rPr lang="en-US" altLang="en-US" sz="2000" dirty="0">
                <a:latin typeface="Corbel" pitchFamily="34" charset="0"/>
              </a:rPr>
              <a:t>» forms have a different stem than the «</a:t>
            </a:r>
            <a:r>
              <a:rPr lang="en-US" altLang="en-US" sz="2000" dirty="0" err="1">
                <a:latin typeface="Corbel" pitchFamily="34" charset="0"/>
              </a:rPr>
              <a:t>ils</a:t>
            </a:r>
            <a:r>
              <a:rPr lang="en-US" altLang="en-US" sz="2000" dirty="0">
                <a:latin typeface="Corbel" pitchFamily="34" charset="0"/>
              </a:rPr>
              <a:t>» form in the </a:t>
            </a:r>
            <a:r>
              <a:rPr lang="en-US" altLang="en-US" sz="2000" dirty="0" err="1">
                <a:latin typeface="Corbel" pitchFamily="34" charset="0"/>
              </a:rPr>
              <a:t>présent</a:t>
            </a:r>
            <a:r>
              <a:rPr lang="en-US" altLang="en-US" sz="2000" dirty="0">
                <a:latin typeface="Corbel" pitchFamily="34" charset="0"/>
              </a:rPr>
              <a:t>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06249"/>
              </p:ext>
            </p:extLst>
          </p:nvPr>
        </p:nvGraphicFramePr>
        <p:xfrm>
          <a:off x="3886200" y="2438400"/>
          <a:ext cx="5029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3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faut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850"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62400" y="3124200"/>
            <a:ext cx="1371600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acheter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espérer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appeler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payer</a:t>
            </a:r>
          </a:p>
          <a:p>
            <a:pPr>
              <a:spcBef>
                <a:spcPts val="300"/>
              </a:spcBef>
            </a:pP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boire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voir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prendre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3124200"/>
            <a:ext cx="1371600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j’ach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sz="2200" dirty="0" err="1">
                <a:latin typeface="Corbel" panose="020B0503020204020204" pitchFamily="34" charset="0"/>
              </a:rPr>
              <a:t>te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j’esp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è</a:t>
            </a:r>
            <a:r>
              <a:rPr lang="en-US" sz="2200" dirty="0" err="1">
                <a:latin typeface="Corbel" panose="020B0503020204020204" pitchFamily="34" charset="0"/>
              </a:rPr>
              <a:t>re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 err="1">
                <a:latin typeface="Corbel" panose="020B0503020204020204" pitchFamily="34" charset="0"/>
              </a:rPr>
              <a:t>j’appel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l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je </a:t>
            </a:r>
            <a:r>
              <a:rPr lang="en-US" sz="2200" dirty="0" err="1">
                <a:latin typeface="Corbel" panose="020B0503020204020204" pitchFamily="34" charset="0"/>
              </a:rPr>
              <a:t>pa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je </a:t>
            </a:r>
            <a:r>
              <a:rPr lang="en-US" sz="2200" dirty="0" err="1">
                <a:latin typeface="Corbel" panose="020B0503020204020204" pitchFamily="34" charset="0"/>
              </a:rPr>
              <a:t>b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oi</a:t>
            </a:r>
            <a:r>
              <a:rPr lang="en-US" sz="2200" dirty="0" err="1">
                <a:latin typeface="Corbel" panose="020B0503020204020204" pitchFamily="34" charset="0"/>
              </a:rPr>
              <a:t>ve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je </a:t>
            </a:r>
            <a:r>
              <a:rPr lang="en-US" sz="2200" dirty="0" err="1">
                <a:latin typeface="Corbel" panose="020B0503020204020204" pitchFamily="34" charset="0"/>
              </a:rPr>
              <a:t>v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oi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je </a:t>
            </a:r>
            <a:r>
              <a:rPr lang="en-US" sz="2200" dirty="0" err="1">
                <a:latin typeface="Corbel" panose="020B0503020204020204" pitchFamily="34" charset="0"/>
              </a:rPr>
              <a:t>pren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n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3102129"/>
            <a:ext cx="2133600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ach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  <a:r>
              <a:rPr lang="en-US" sz="2200" dirty="0" err="1">
                <a:latin typeface="Corbel" panose="020B0503020204020204" pitchFamily="34" charset="0"/>
              </a:rPr>
              <a:t>tions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esp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é</a:t>
            </a:r>
            <a:r>
              <a:rPr lang="en-US" sz="2200" dirty="0" err="1">
                <a:latin typeface="Corbel" panose="020B0503020204020204" pitchFamily="34" charset="0"/>
              </a:rPr>
              <a:t>rions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appe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pa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b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uv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v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oy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Corbel" panose="020B0503020204020204" pitchFamily="34" charset="0"/>
              </a:rPr>
              <a:t>nous </a:t>
            </a:r>
            <a:r>
              <a:rPr lang="en-US" sz="2200" dirty="0" err="1">
                <a:latin typeface="Corbel" panose="020B0503020204020204" pitchFamily="34" charset="0"/>
              </a:rPr>
              <a:t>pre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n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447800" y="685800"/>
            <a:ext cx="7696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Révisions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les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radicaux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000" i="1" dirty="0">
                <a:latin typeface="Corbel" pitchFamily="34" charset="0"/>
              </a:rPr>
              <a:t>(stems)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524000" y="2438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aller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124200" y="2428875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ll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 / all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524000" y="2890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524000" y="33528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dire: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24000" y="3810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faire: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24000" y="4267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être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 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524000" y="47244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mettre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524000" y="51816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lire: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524000" y="5638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pouvoir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524000" y="6096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recevoir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410200" y="242887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devoir: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410200" y="28908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sortir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410200" y="33480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savoir: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105400" y="3805238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prendre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410200" y="4267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venir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105400" y="47244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acheter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410200" y="51816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410200" y="56388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410200" y="6096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payer: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3124200" y="289083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a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a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124200" y="33480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dis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124200" y="38052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fass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124200" y="426720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so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/ so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y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3124200" y="47244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mett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3124200" y="5181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lis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124200" y="56388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puiss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3124200" y="6096000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re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çoi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/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re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ce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-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7010400" y="2428875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doiv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7010400" y="289083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sort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7010400" y="33528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sach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7010400" y="3805238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pre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nn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pr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en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7010400" y="4262438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ien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en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010400" y="4724400"/>
            <a:ext cx="2209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ach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è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ach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7010400" y="51816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b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oi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b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u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7010400" y="5634038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7010400" y="6091238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pa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/ pa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y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447800" y="1533525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tousser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124200" y="15240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touss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524000" y="198596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rendre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3124200" y="1985963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rend 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5410200" y="1533525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vomir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7010400" y="15240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vomiss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5105400" y="1985963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chemeClr val="tx2"/>
                </a:solidFill>
                <a:latin typeface="Corbel" pitchFamily="34" charset="0"/>
              </a:rPr>
              <a:t>attendre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7010400" y="1985963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attend</a:t>
            </a: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-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6" grpId="0"/>
      <p:bldP spid="58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3200" y="762000"/>
            <a:ext cx="744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dirty="0" err="1">
                <a:latin typeface="Corbel" pitchFamily="34" charset="0"/>
              </a:rPr>
              <a:t>Comparons</a:t>
            </a:r>
            <a:r>
              <a:rPr lang="en-US" altLang="en-US" sz="2800" dirty="0">
                <a:latin typeface="Corbel" pitchFamily="34" charset="0"/>
              </a:rPr>
              <a:t> </a:t>
            </a:r>
            <a:r>
              <a:rPr lang="en-US" altLang="en-US" sz="2800" dirty="0" err="1">
                <a:latin typeface="Corbel" pitchFamily="34" charset="0"/>
              </a:rPr>
              <a:t>l’indicatif</a:t>
            </a:r>
            <a:r>
              <a:rPr lang="en-US" altLang="en-US" sz="2800" dirty="0">
                <a:latin typeface="Corbel" pitchFamily="34" charset="0"/>
              </a:rPr>
              <a:t> et le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47800" y="2362200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FACT: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95400" y="3429000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WISH: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438400" y="2362200"/>
            <a:ext cx="359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sais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que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es</a:t>
            </a:r>
            <a:r>
              <a:rPr lang="en-US" altLang="en-US" sz="2400" b="1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généreux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25700" y="3429000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souhaite</a:t>
            </a:r>
            <a:r>
              <a:rPr lang="en-US" altLang="en-US" sz="2400" b="1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que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tu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sois</a:t>
            </a:r>
            <a:r>
              <a:rPr lang="en-US" altLang="en-US" sz="2400" dirty="0">
                <a:latin typeface="Corbel" pitchFamily="34" charset="0"/>
              </a:rPr>
              <a:t> plus patient avec </a:t>
            </a:r>
            <a:r>
              <a:rPr lang="en-US" altLang="en-US" sz="2400" dirty="0" err="1">
                <a:latin typeface="Corbel" pitchFamily="34" charset="0"/>
              </a:rPr>
              <a:t>moi</a:t>
            </a:r>
            <a:r>
              <a:rPr lang="en-US" altLang="en-US" sz="2400" dirty="0">
                <a:latin typeface="Corbel" pitchFamily="34" charset="0"/>
              </a:rPr>
              <a:t>.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38400" y="2814935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I </a:t>
            </a:r>
            <a:r>
              <a:rPr lang="en-US" altLang="en-US" sz="2000" i="1" dirty="0">
                <a:solidFill>
                  <a:srgbClr val="FF0000"/>
                </a:solidFill>
                <a:latin typeface="Corbel" pitchFamily="34" charset="0"/>
              </a:rPr>
              <a:t>know</a:t>
            </a:r>
            <a:r>
              <a:rPr lang="en-US" altLang="en-US" sz="2000" dirty="0">
                <a:latin typeface="Corbel" pitchFamily="34" charset="0"/>
              </a:rPr>
              <a:t> that you </a:t>
            </a:r>
            <a:r>
              <a:rPr lang="en-US" altLang="en-US" sz="2000" i="1" dirty="0">
                <a:solidFill>
                  <a:srgbClr val="FF0000"/>
                </a:solidFill>
                <a:latin typeface="Corbel" pitchFamily="34" charset="0"/>
              </a:rPr>
              <a:t>are</a:t>
            </a:r>
            <a:r>
              <a:rPr lang="en-US" altLang="en-US" sz="2000" dirty="0">
                <a:latin typeface="Corbel" pitchFamily="34" charset="0"/>
              </a:rPr>
              <a:t> generous.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38400" y="3871555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dirty="0">
                <a:latin typeface="Corbel" pitchFamily="34" charset="0"/>
              </a:rPr>
              <a:t>I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wish</a:t>
            </a:r>
            <a:r>
              <a:rPr lang="en-US" altLang="en-US" sz="2000" dirty="0">
                <a:latin typeface="Corbel" pitchFamily="34" charset="0"/>
              </a:rPr>
              <a:t> that you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were</a:t>
            </a:r>
            <a:r>
              <a:rPr lang="en-US" altLang="en-US" sz="2000" dirty="0">
                <a:latin typeface="Corbel" pitchFamily="34" charset="0"/>
              </a:rPr>
              <a:t> more patient with me.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96291" y="4648200"/>
            <a:ext cx="64897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Both the indicative and the subjunctive may occur in a dependent clause introduced by </a:t>
            </a:r>
            <a:r>
              <a:rPr lang="en-US" altLang="en-US" sz="2400" b="1" dirty="0">
                <a:latin typeface="Corbel" pitchFamily="34" charset="0"/>
              </a:rPr>
              <a:t>QUE</a:t>
            </a:r>
            <a:r>
              <a:rPr lang="en-US" altLang="en-US" sz="2400" dirty="0">
                <a:latin typeface="Corbel" pitchFamily="34" charset="0"/>
              </a:rPr>
              <a:t>. </a:t>
            </a:r>
          </a:p>
          <a:p>
            <a:endParaRPr lang="en-US" altLang="en-US" sz="2400" dirty="0">
              <a:latin typeface="Corbel" pitchFamily="34" charset="0"/>
            </a:endParaRPr>
          </a:p>
          <a:p>
            <a:r>
              <a:rPr lang="en-US" altLang="en-US" sz="2400" dirty="0">
                <a:latin typeface="Corbel" pitchFamily="34" charset="0"/>
              </a:rPr>
              <a:t>So, how do you decide which to use?</a:t>
            </a:r>
          </a:p>
        </p:txBody>
      </p:sp>
    </p:spTree>
    <p:extLst>
      <p:ext uri="{BB962C8B-B14F-4D97-AF65-F5344CB8AC3E}">
        <p14:creationId xmlns:p14="http://schemas.microsoft.com/office/powerpoint/2010/main" val="300241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3200" y="762000"/>
            <a:ext cx="744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dirty="0" err="1">
                <a:latin typeface="Corbel" pitchFamily="34" charset="0"/>
              </a:rPr>
              <a:t>Comparons</a:t>
            </a:r>
            <a:r>
              <a:rPr lang="en-US" altLang="en-US" sz="2800" dirty="0">
                <a:latin typeface="Corbel" pitchFamily="34" charset="0"/>
              </a:rPr>
              <a:t> </a:t>
            </a:r>
            <a:r>
              <a:rPr lang="en-US" altLang="en-US" sz="2800" dirty="0" err="1">
                <a:latin typeface="Corbel" pitchFamily="34" charset="0"/>
              </a:rPr>
              <a:t>l’indicatif</a:t>
            </a:r>
            <a:r>
              <a:rPr lang="en-US" altLang="en-US" sz="2800" dirty="0">
                <a:latin typeface="Corbel" pitchFamily="34" charset="0"/>
              </a:rPr>
              <a:t> et le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55838"/>
              </p:ext>
            </p:extLst>
          </p:nvPr>
        </p:nvGraphicFramePr>
        <p:xfrm>
          <a:off x="304801" y="2209801"/>
          <a:ext cx="8610597" cy="429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67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INDICATIF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SUBJONCTIF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526"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82">
                <a:tc rowSpan="2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604">
                <a:tc vMerge="1"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743200"/>
            <a:ext cx="18664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Expressions de </a:t>
            </a:r>
          </a:p>
          <a:p>
            <a:r>
              <a:rPr lang="en-US" sz="2000" dirty="0">
                <a:latin typeface="Corbel" panose="020B0503020204020204" pitchFamily="34" charset="0"/>
              </a:rPr>
              <a:t>CERTITIUDE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71205" y="3429000"/>
            <a:ext cx="163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rbel" panose="020B0503020204020204" pitchFamily="34" charset="0"/>
              </a:rPr>
              <a:t>OBLIGATION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429000"/>
            <a:ext cx="2057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rbel" panose="020B0503020204020204" pitchFamily="34" charset="0"/>
              </a:rPr>
              <a:t>IMPERSONNELLES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15558" y="3429000"/>
            <a:ext cx="918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rbel" panose="020B0503020204020204" pitchFamily="34" charset="0"/>
              </a:rPr>
              <a:t>DOUTE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7400" y="3443690"/>
            <a:ext cx="1176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rbel" panose="020B0503020204020204" pitchFamily="34" charset="0"/>
              </a:rPr>
              <a:t>ÉMOTION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2510" y="3429000"/>
            <a:ext cx="18386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Je sais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Je dis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Je </a:t>
            </a:r>
            <a:r>
              <a:rPr lang="en-US" sz="1600" dirty="0" err="1">
                <a:latin typeface="Corbel" panose="020B0503020204020204" pitchFamily="34" charset="0"/>
              </a:rPr>
              <a:t>crois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Je </a:t>
            </a:r>
            <a:r>
              <a:rPr lang="en-US" sz="1600" dirty="0" err="1">
                <a:latin typeface="Corbel" panose="020B0503020204020204" pitchFamily="34" charset="0"/>
              </a:rPr>
              <a:t>pense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Je </a:t>
            </a:r>
            <a:r>
              <a:rPr lang="en-US" sz="1600" dirty="0" err="1">
                <a:latin typeface="Corbel" panose="020B0503020204020204" pitchFamily="34" charset="0"/>
              </a:rPr>
              <a:t>suis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sûr</a:t>
            </a:r>
            <a:r>
              <a:rPr lang="en-US" sz="1600" dirty="0">
                <a:latin typeface="Corbel" panose="020B0503020204020204" pitchFamily="34" charset="0"/>
              </a:rPr>
              <a:t>(e)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sûr</a:t>
            </a:r>
            <a:r>
              <a:rPr lang="en-US" sz="1600" dirty="0">
                <a:latin typeface="Corbel" panose="020B0503020204020204" pitchFamily="34" charset="0"/>
              </a:rPr>
              <a:t> / </a:t>
            </a:r>
            <a:r>
              <a:rPr lang="en-US" sz="1600" dirty="0" err="1">
                <a:latin typeface="Corbel" panose="020B0503020204020204" pitchFamily="34" charset="0"/>
              </a:rPr>
              <a:t>vrai</a:t>
            </a:r>
            <a:r>
              <a:rPr lang="en-US" sz="1600" dirty="0">
                <a:latin typeface="Corbel" panose="020B0503020204020204" pitchFamily="34" charset="0"/>
              </a:rPr>
              <a:t> / certain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clair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probable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évident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 algn="ctr" eaLnBrk="1" fontAlgn="auto" hangingPunct="1">
              <a:spcBef>
                <a:spcPts val="400"/>
              </a:spcBef>
              <a:spcAft>
                <a:spcPts val="0"/>
              </a:spcAft>
              <a:defRPr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5210" y="3886200"/>
            <a:ext cx="18297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bon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important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essentiel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rbel" panose="020B0503020204020204" pitchFamily="34" charset="0"/>
              </a:rPr>
              <a:t>Il </a:t>
            </a:r>
            <a:r>
              <a:rPr lang="en-US" dirty="0" err="1">
                <a:latin typeface="Corbel" panose="020B0503020204020204" pitchFamily="34" charset="0"/>
              </a:rPr>
              <a:t>est</a:t>
            </a:r>
            <a:r>
              <a:rPr lang="en-US" dirty="0">
                <a:latin typeface="Corbel" panose="020B0503020204020204" pitchFamily="34" charset="0"/>
              </a:rPr>
              <a:t> utile </a:t>
            </a:r>
            <a:r>
              <a:rPr lang="en-US" dirty="0" err="1">
                <a:latin typeface="Corbel" panose="020B0503020204020204" pitchFamily="34" charset="0"/>
              </a:rPr>
              <a:t>que</a:t>
            </a:r>
            <a:endParaRPr lang="en-US" dirty="0">
              <a:latin typeface="Corbel" panose="020B05030202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normale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dommage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3886200"/>
            <a:ext cx="163780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rbel" panose="020B0503020204020204" pitchFamily="34" charset="0"/>
              </a:rPr>
              <a:t>Il </a:t>
            </a:r>
            <a:r>
              <a:rPr lang="en-US" dirty="0" err="1">
                <a:latin typeface="Corbel" panose="020B0503020204020204" pitchFamily="34" charset="0"/>
              </a:rPr>
              <a:t>faut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que</a:t>
            </a:r>
            <a:endParaRPr lang="en-US" dirty="0">
              <a:latin typeface="Corbel" panose="020B0503020204020204" pitchFamily="34" charset="0"/>
            </a:endParaRPr>
          </a:p>
          <a:p>
            <a:pPr algn="ctr"/>
            <a:endParaRPr lang="en-US" dirty="0">
              <a:latin typeface="Corbel" panose="020B0503020204020204" pitchFamily="34" charset="0"/>
            </a:endParaRPr>
          </a:p>
          <a:p>
            <a:pPr algn="ctr"/>
            <a:r>
              <a:rPr lang="en-US" sz="1600" dirty="0">
                <a:latin typeface="Corbel" panose="020B0503020204020204" pitchFamily="34" charset="0"/>
              </a:rPr>
              <a:t>Il </a:t>
            </a:r>
            <a:r>
              <a:rPr lang="en-US" sz="1600" dirty="0" err="1">
                <a:latin typeface="Corbel" panose="020B0503020204020204" pitchFamily="34" charset="0"/>
              </a:rPr>
              <a:t>est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nécessaire</a:t>
            </a:r>
            <a:r>
              <a:rPr lang="en-US" sz="1600" dirty="0">
                <a:latin typeface="Corbel" panose="020B0503020204020204" pitchFamily="34" charset="0"/>
              </a:rPr>
              <a:t> </a:t>
            </a:r>
            <a:r>
              <a:rPr lang="en-US" sz="1600" dirty="0" err="1">
                <a:latin typeface="Corbel" panose="020B0503020204020204" pitchFamily="34" charset="0"/>
              </a:rPr>
              <a:t>que</a:t>
            </a:r>
            <a:endParaRPr lang="en-US" sz="1600" dirty="0">
              <a:latin typeface="Corbel" panose="020B0503020204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898519"/>
            <a:ext cx="1447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Corbel" panose="020B0503020204020204" pitchFamily="34" charset="0"/>
              </a:rPr>
              <a:t>être</a:t>
            </a:r>
            <a:r>
              <a:rPr lang="en-US" dirty="0">
                <a:latin typeface="Corbel" panose="020B0503020204020204" pitchFamily="34" charset="0"/>
              </a:rPr>
              <a:t> content / </a:t>
            </a:r>
            <a:r>
              <a:rPr lang="en-US" dirty="0" err="1">
                <a:latin typeface="Corbel" panose="020B0503020204020204" pitchFamily="34" charset="0"/>
              </a:rPr>
              <a:t>triste</a:t>
            </a:r>
            <a:r>
              <a:rPr lang="en-US" dirty="0">
                <a:latin typeface="Corbel" panose="020B0503020204020204" pitchFamily="34" charset="0"/>
              </a:rPr>
              <a:t> / </a:t>
            </a:r>
            <a:r>
              <a:rPr lang="en-US" dirty="0" err="1">
                <a:latin typeface="Corbel" panose="020B0503020204020204" pitchFamily="34" charset="0"/>
              </a:rPr>
              <a:t>surpris</a:t>
            </a:r>
            <a:r>
              <a:rPr lang="en-US" dirty="0">
                <a:latin typeface="Corbel" panose="020B0503020204020204" pitchFamily="34" charset="0"/>
              </a:rPr>
              <a:t> / </a:t>
            </a:r>
            <a:r>
              <a:rPr lang="en-US" dirty="0" err="1">
                <a:latin typeface="Corbel" panose="020B0503020204020204" pitchFamily="34" charset="0"/>
              </a:rPr>
              <a:t>furieux</a:t>
            </a:r>
            <a:endParaRPr lang="en-US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dirty="0" err="1">
                <a:latin typeface="Corbel" panose="020B0503020204020204" pitchFamily="34" charset="0"/>
              </a:rPr>
              <a:t>avoir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peur</a:t>
            </a:r>
            <a:endParaRPr lang="en-US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dirty="0" err="1">
                <a:latin typeface="Corbel" panose="020B0503020204020204" pitchFamily="34" charset="0"/>
              </a:rPr>
              <a:t>regretter</a:t>
            </a:r>
            <a:r>
              <a:rPr lang="en-US" dirty="0">
                <a:latin typeface="Corbel" panose="020B0503020204020204" pitchFamily="34" charset="0"/>
              </a:rPr>
              <a:t> / </a:t>
            </a:r>
            <a:r>
              <a:rPr lang="en-US" dirty="0" err="1">
                <a:latin typeface="Corbel" panose="020B0503020204020204" pitchFamily="34" charset="0"/>
              </a:rPr>
              <a:t>déplorer</a:t>
            </a:r>
            <a:r>
              <a:rPr lang="en-US" dirty="0">
                <a:latin typeface="Corbel" panose="020B0503020204020204" pitchFamily="34" charset="0"/>
              </a:rPr>
              <a:t> / </a:t>
            </a:r>
            <a:r>
              <a:rPr lang="en-US" dirty="0" err="1">
                <a:latin typeface="Corbel" panose="020B0503020204020204" pitchFamily="34" charset="0"/>
              </a:rPr>
              <a:t>craindre</a:t>
            </a:r>
            <a:endParaRPr lang="en-US" dirty="0">
              <a:latin typeface="Corbel" panose="020B0503020204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9000" y="3886200"/>
            <a:ext cx="167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orbel" panose="020B0503020204020204" pitchFamily="34" charset="0"/>
              </a:rPr>
              <a:t>Je </a:t>
            </a:r>
            <a:r>
              <a:rPr lang="en-US" dirty="0" err="1">
                <a:latin typeface="Corbel" panose="020B0503020204020204" pitchFamily="34" charset="0"/>
              </a:rPr>
              <a:t>doute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que</a:t>
            </a:r>
            <a:endParaRPr lang="en-US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sz="1400" dirty="0">
                <a:latin typeface="Corbel" panose="020B0503020204020204" pitchFamily="34" charset="0"/>
              </a:rPr>
              <a:t>Je ne </a:t>
            </a:r>
            <a:r>
              <a:rPr lang="en-US" sz="1400" dirty="0" err="1">
                <a:latin typeface="Corbel" panose="020B0503020204020204" pitchFamily="34" charset="0"/>
              </a:rPr>
              <a:t>crois</a:t>
            </a:r>
            <a:r>
              <a:rPr lang="en-US" sz="1400" dirty="0">
                <a:latin typeface="Corbel" panose="020B0503020204020204" pitchFamily="34" charset="0"/>
              </a:rPr>
              <a:t> pas </a:t>
            </a:r>
            <a:r>
              <a:rPr lang="en-US" sz="1400" dirty="0" err="1">
                <a:latin typeface="Corbel" panose="020B0503020204020204" pitchFamily="34" charset="0"/>
              </a:rPr>
              <a:t>que</a:t>
            </a:r>
            <a:endParaRPr lang="en-US" sz="1400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dirty="0">
                <a:latin typeface="Corbel" panose="020B0503020204020204" pitchFamily="34" charset="0"/>
              </a:rPr>
              <a:t>Je ne </a:t>
            </a:r>
            <a:r>
              <a:rPr lang="en-US" dirty="0" err="1">
                <a:latin typeface="Corbel" panose="020B0503020204020204" pitchFamily="34" charset="0"/>
              </a:rPr>
              <a:t>pense</a:t>
            </a:r>
            <a:r>
              <a:rPr lang="en-US" dirty="0">
                <a:latin typeface="Corbel" panose="020B0503020204020204" pitchFamily="34" charset="0"/>
              </a:rPr>
              <a:t> pas</a:t>
            </a: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dirty="0" err="1">
                <a:latin typeface="Corbel" panose="020B0503020204020204" pitchFamily="34" charset="0"/>
              </a:rPr>
              <a:t>Est-il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vrai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que</a:t>
            </a:r>
            <a:endParaRPr lang="en-US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sz="1400" dirty="0">
                <a:latin typeface="Corbel" panose="020B0503020204020204" pitchFamily="34" charset="0"/>
              </a:rPr>
              <a:t>Il </a:t>
            </a:r>
            <a:r>
              <a:rPr lang="en-US" sz="1400" dirty="0" err="1">
                <a:latin typeface="Corbel" panose="020B0503020204020204" pitchFamily="34" charset="0"/>
              </a:rPr>
              <a:t>est</a:t>
            </a:r>
            <a:r>
              <a:rPr lang="en-US" sz="1400" dirty="0">
                <a:latin typeface="Corbel" panose="020B0503020204020204" pitchFamily="34" charset="0"/>
              </a:rPr>
              <a:t> possible </a:t>
            </a:r>
            <a:r>
              <a:rPr lang="en-US" sz="1400" dirty="0" err="1">
                <a:latin typeface="Corbel" panose="020B0503020204020204" pitchFamily="34" charset="0"/>
              </a:rPr>
              <a:t>que</a:t>
            </a:r>
            <a:endParaRPr lang="en-US" sz="1400" dirty="0">
              <a:latin typeface="Corbel" panose="020B0503020204020204" pitchFamily="34" charset="0"/>
            </a:endParaRPr>
          </a:p>
          <a:p>
            <a:pPr algn="ctr"/>
            <a:endParaRPr lang="en-US" sz="1000" dirty="0">
              <a:latin typeface="Corbel" panose="020B0503020204020204" pitchFamily="34" charset="0"/>
            </a:endParaRPr>
          </a:p>
          <a:p>
            <a:pPr algn="ctr"/>
            <a:r>
              <a:rPr lang="en-US" sz="1400" dirty="0">
                <a:latin typeface="Corbel" panose="020B0503020204020204" pitchFamily="34" charset="0"/>
              </a:rPr>
              <a:t>Il </a:t>
            </a:r>
            <a:r>
              <a:rPr lang="en-US" sz="1400" dirty="0" err="1">
                <a:latin typeface="Corbel" panose="020B0503020204020204" pitchFamily="34" charset="0"/>
              </a:rPr>
              <a:t>est</a:t>
            </a:r>
            <a:r>
              <a:rPr lang="en-US" sz="1400" dirty="0">
                <a:latin typeface="Corbel" panose="020B0503020204020204" pitchFamily="34" charset="0"/>
              </a:rPr>
              <a:t> impossible </a:t>
            </a:r>
            <a:r>
              <a:rPr lang="en-US" sz="1400" dirty="0" err="1">
                <a:latin typeface="Corbel" panose="020B0503020204020204" pitchFamily="34" charset="0"/>
              </a:rPr>
              <a:t>que</a:t>
            </a:r>
            <a:endParaRPr lang="en-US" sz="1400" dirty="0">
              <a:latin typeface="Corbel" panose="020B0503020204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71206" y="2743200"/>
            <a:ext cx="6744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Expressions 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9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Pourquoi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utiliser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le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subjonctif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?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1600200" y="1828800"/>
            <a:ext cx="7543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REMEMBER: the subjunctive expresses a MOOD</a:t>
            </a:r>
            <a:endParaRPr lang="en-US" sz="2200" dirty="0">
              <a:latin typeface="Corbe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MOOD</a:t>
            </a:r>
            <a:r>
              <a:rPr lang="en-US" sz="2200" dirty="0">
                <a:latin typeface="Corbel" pitchFamily="34" charset="0"/>
              </a:rPr>
              <a:t> = attitude of the speaker or subject to the action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You are going to use the subjunctive to express: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	1.  </a:t>
            </a:r>
            <a:r>
              <a:rPr lang="en-US" sz="2200" dirty="0" err="1">
                <a:solidFill>
                  <a:srgbClr val="0000FF"/>
                </a:solidFill>
                <a:latin typeface="Corbel" pitchFamily="34" charset="0"/>
              </a:rPr>
              <a:t>émotions</a:t>
            </a: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 et sentiments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	2. </a:t>
            </a: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la </a:t>
            </a:r>
            <a:r>
              <a:rPr lang="en-US" sz="2200" dirty="0" err="1">
                <a:solidFill>
                  <a:srgbClr val="0000FF"/>
                </a:solidFill>
                <a:latin typeface="Corbel" pitchFamily="34" charset="0"/>
              </a:rPr>
              <a:t>doute</a:t>
            </a:r>
            <a:endParaRPr lang="en-US" sz="2200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	3.  ET après </a:t>
            </a:r>
            <a:r>
              <a:rPr lang="en-US" sz="2200" dirty="0" err="1">
                <a:latin typeface="Corbel" pitchFamily="34" charset="0"/>
              </a:rPr>
              <a:t>certaines</a:t>
            </a:r>
            <a:r>
              <a:rPr lang="en-US" sz="2200" dirty="0">
                <a:latin typeface="Corbel" pitchFamily="34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rbel" pitchFamily="34" charset="0"/>
              </a:rPr>
              <a:t>expressions </a:t>
            </a:r>
            <a:r>
              <a:rPr lang="en-US" sz="2200" dirty="0" err="1">
                <a:solidFill>
                  <a:srgbClr val="0000FF"/>
                </a:solidFill>
                <a:latin typeface="Corbel" pitchFamily="34" charset="0"/>
              </a:rPr>
              <a:t>impersonelles</a:t>
            </a:r>
            <a:r>
              <a:rPr lang="en-US" sz="2200" dirty="0">
                <a:latin typeface="Corbe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200" dirty="0">
                <a:latin typeface="Corbel" pitchFamily="34" charset="0"/>
              </a:rPr>
              <a:t>To remember this, think </a:t>
            </a:r>
            <a:r>
              <a:rPr lang="en-US" sz="2200" b="1" dirty="0">
                <a:latin typeface="Corbel" pitchFamily="34" charset="0"/>
              </a:rPr>
              <a:t>WEIRDOS</a:t>
            </a:r>
          </a:p>
        </p:txBody>
      </p:sp>
    </p:spTree>
    <p:extLst>
      <p:ext uri="{BB962C8B-B14F-4D97-AF65-F5344CB8AC3E}">
        <p14:creationId xmlns:p14="http://schemas.microsoft.com/office/powerpoint/2010/main" val="2585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Pourquoi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utiliser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le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subjonctif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828056"/>
            <a:ext cx="685800" cy="45550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W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E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I</a:t>
            </a:r>
            <a:b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</a:b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R</a:t>
            </a:r>
            <a:b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</a:b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D</a:t>
            </a:r>
            <a:b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</a:b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O</a:t>
            </a:r>
            <a:b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</a:br>
            <a:r>
              <a:rPr lang="en-US" sz="4000" b="1" dirty="0">
                <a:solidFill>
                  <a:srgbClr val="0000FF"/>
                </a:solidFill>
                <a:latin typeface="Corbel" panose="020B0503020204020204" pitchFamily="34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933306"/>
            <a:ext cx="1676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ishes</a:t>
            </a:r>
            <a:endParaRPr lang="en-US" sz="2800" dirty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606933"/>
            <a:ext cx="2438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Corbel" panose="020B0503020204020204" pitchFamily="34" charset="0"/>
              </a:rPr>
              <a:t>motions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270648"/>
            <a:ext cx="35814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mpersonal</a:t>
            </a:r>
            <a:r>
              <a:rPr lang="en-US" sz="2800" dirty="0">
                <a:latin typeface="Corbel" panose="020B0503020204020204" pitchFamily="34" charset="0"/>
              </a:rPr>
              <a:t> expressions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902333"/>
            <a:ext cx="502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latin typeface="Corbel" panose="020B0503020204020204" pitchFamily="34" charset="0"/>
              </a:rPr>
              <a:t>elative clauses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511933"/>
            <a:ext cx="502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oubt</a:t>
            </a:r>
            <a:endParaRPr lang="en-US" sz="2800" dirty="0">
              <a:latin typeface="Corbel" panose="020B05030202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099447"/>
            <a:ext cx="502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rders</a:t>
            </a:r>
            <a:endParaRPr lang="en-US" sz="2800" dirty="0">
              <a:latin typeface="Corbel" panose="020B05030202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709047"/>
            <a:ext cx="502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err="1">
                <a:latin typeface="Corbel" panose="020B0503020204020204" pitchFamily="34" charset="0"/>
              </a:rPr>
              <a:t>upleratives</a:t>
            </a:r>
            <a:endParaRPr lang="en-US" sz="2800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1935778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>
                <a:latin typeface="Corbel" panose="020B0503020204020204" pitchFamily="34" charset="0"/>
              </a:rPr>
              <a:t>J’aimerais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/ je </a:t>
            </a:r>
            <a:r>
              <a:rPr lang="en-US" sz="2400" dirty="0" err="1">
                <a:latin typeface="Corbel" panose="020B0503020204020204" pitchFamily="34" charset="0"/>
              </a:rPr>
              <a:t>voudrais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586335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 err="1">
                <a:latin typeface="Corbel" panose="020B0503020204020204" pitchFamily="34" charset="0"/>
              </a:rPr>
              <a:t>suis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triste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/ </a:t>
            </a:r>
            <a:r>
              <a:rPr lang="en-US" sz="2400" dirty="0" err="1">
                <a:latin typeface="Corbel" panose="020B0503020204020204" pitchFamily="34" charset="0"/>
              </a:rPr>
              <a:t>j’ai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peur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3272135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Corbel" panose="020B0503020204020204" pitchFamily="34" charset="0"/>
              </a:rPr>
              <a:t>Il </a:t>
            </a:r>
            <a:r>
              <a:rPr lang="en-US" sz="2400" dirty="0" err="1">
                <a:latin typeface="Corbel" panose="020B0503020204020204" pitchFamily="34" charset="0"/>
              </a:rPr>
              <a:t>faut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/ Il </a:t>
            </a:r>
            <a:r>
              <a:rPr lang="en-US" sz="2400" dirty="0" err="1">
                <a:latin typeface="Corbel" panose="020B0503020204020204" pitchFamily="34" charset="0"/>
              </a:rPr>
              <a:t>est</a:t>
            </a:r>
            <a:r>
              <a:rPr lang="en-US" sz="2400" dirty="0">
                <a:latin typeface="Corbel" panose="020B0503020204020204" pitchFamily="34" charset="0"/>
              </a:rPr>
              <a:t> important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3956446"/>
            <a:ext cx="5715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Corbel" panose="020B0503020204020204" pitchFamily="34" charset="0"/>
              </a:rPr>
              <a:t>Nous </a:t>
            </a:r>
            <a:r>
              <a:rPr lang="en-US" sz="2000" dirty="0" err="1">
                <a:latin typeface="Corbel" panose="020B0503020204020204" pitchFamily="34" charset="0"/>
              </a:rPr>
              <a:t>cherchons</a:t>
            </a:r>
            <a:r>
              <a:rPr lang="en-US" sz="2000" dirty="0">
                <a:latin typeface="Corbel" panose="020B0503020204020204" pitchFamily="34" charset="0"/>
              </a:rPr>
              <a:t> un </a:t>
            </a:r>
            <a:r>
              <a:rPr lang="en-US" sz="2000" dirty="0" err="1">
                <a:latin typeface="Corbel" panose="020B0503020204020204" pitchFamily="34" charset="0"/>
              </a:rPr>
              <a:t>secrétaire</a:t>
            </a:r>
            <a:r>
              <a:rPr lang="en-US" sz="2000" dirty="0">
                <a:latin typeface="Corbel" panose="020B0503020204020204" pitchFamily="34" charset="0"/>
              </a:rPr>
              <a:t> qui </a:t>
            </a:r>
            <a:r>
              <a:rPr lang="en-US" sz="2000" dirty="0" err="1">
                <a:latin typeface="Corbel" panose="020B0503020204020204" pitchFamily="34" charset="0"/>
              </a:rPr>
              <a:t>sache</a:t>
            </a:r>
            <a:r>
              <a:rPr lang="en-US" sz="2000" dirty="0">
                <a:latin typeface="Corbel" panose="020B0503020204020204" pitchFamily="34" charset="0"/>
              </a:rPr>
              <a:t> taper.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4495800"/>
            <a:ext cx="4572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Corbel" panose="020B0503020204020204" pitchFamily="34" charset="0"/>
              </a:rPr>
              <a:t>Je </a:t>
            </a:r>
            <a:r>
              <a:rPr lang="en-US" sz="2400" dirty="0" err="1">
                <a:latin typeface="Corbel" panose="020B0503020204020204" pitchFamily="34" charset="0"/>
              </a:rPr>
              <a:t>doute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/ Je ne </a:t>
            </a:r>
            <a:r>
              <a:rPr lang="en-US" sz="2400" dirty="0" err="1">
                <a:latin typeface="Corbel" panose="020B0503020204020204" pitchFamily="34" charset="0"/>
              </a:rPr>
              <a:t>pense</a:t>
            </a:r>
            <a:r>
              <a:rPr lang="en-US" sz="2400" dirty="0">
                <a:latin typeface="Corbel" panose="020B0503020204020204" pitchFamily="34" charset="0"/>
              </a:rPr>
              <a:t> pas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5105400"/>
            <a:ext cx="4572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>
                <a:latin typeface="Corbel" panose="020B0503020204020204" pitchFamily="34" charset="0"/>
              </a:rPr>
              <a:t>J’exique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/ </a:t>
            </a:r>
            <a:r>
              <a:rPr lang="en-US" sz="2400" dirty="0" err="1">
                <a:latin typeface="Corbel" panose="020B0503020204020204" pitchFamily="34" charset="0"/>
              </a:rPr>
              <a:t>J’ordonne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endParaRPr lang="en-US" sz="2400" dirty="0">
              <a:latin typeface="Corbel" panose="020B05030202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5722203"/>
            <a:ext cx="457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>
                <a:latin typeface="Corbel" panose="020B0503020204020204" pitchFamily="34" charset="0"/>
              </a:rPr>
              <a:t>C’est</a:t>
            </a:r>
            <a:r>
              <a:rPr lang="en-US" sz="2400" dirty="0">
                <a:latin typeface="Corbel" panose="020B0503020204020204" pitchFamily="34" charset="0"/>
              </a:rPr>
              <a:t> le </a:t>
            </a:r>
            <a:r>
              <a:rPr lang="en-US" sz="2400" dirty="0" err="1">
                <a:latin typeface="Corbel" panose="020B0503020204020204" pitchFamily="34" charset="0"/>
              </a:rPr>
              <a:t>meilleur</a:t>
            </a:r>
            <a:r>
              <a:rPr lang="en-US" sz="2400" dirty="0">
                <a:latin typeface="Corbel" panose="020B0503020204020204" pitchFamily="34" charset="0"/>
              </a:rPr>
              <a:t> restaurant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je </a:t>
            </a:r>
            <a:r>
              <a:rPr lang="en-US" sz="2400" dirty="0" err="1">
                <a:latin typeface="Corbel" panose="020B0503020204020204" pitchFamily="34" charset="0"/>
              </a:rPr>
              <a:t>connaisse</a:t>
            </a:r>
            <a:r>
              <a:rPr lang="en-US" sz="2400" dirty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5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Emotions et sentiments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0" y="1447800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EMOTION: </a:t>
            </a:r>
            <a:r>
              <a:rPr lang="en-US" altLang="en-US" sz="2000" dirty="0">
                <a:latin typeface="Corbel" pitchFamily="34" charset="0"/>
              </a:rPr>
              <a:t>happiness, sadness, fear, surprise, anger, regret, etc…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0" y="1981200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When the emotion concerns someone or something </a:t>
            </a:r>
            <a:r>
              <a:rPr lang="en-US" altLang="en-US" sz="2400" i="1" dirty="0">
                <a:latin typeface="Corbel" pitchFamily="34" charset="0"/>
              </a:rPr>
              <a:t>other than the subject</a:t>
            </a:r>
            <a:r>
              <a:rPr lang="en-US" altLang="en-US" sz="2400" dirty="0">
                <a:latin typeface="Corbel" pitchFamily="34" charset="0"/>
              </a:rPr>
              <a:t>, use the subjunctive: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20900" y="2812197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Je </a:t>
            </a:r>
            <a:r>
              <a:rPr lang="en-US" altLang="en-US" sz="2400" dirty="0" err="1">
                <a:latin typeface="Corbel" pitchFamily="34" charset="0"/>
              </a:rPr>
              <a:t>suis</a:t>
            </a:r>
            <a:r>
              <a:rPr lang="en-US" altLang="en-US" sz="2400" dirty="0">
                <a:latin typeface="Corbel" pitchFamily="34" charset="0"/>
              </a:rPr>
              <a:t> content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sois</a:t>
            </a:r>
            <a:r>
              <a:rPr lang="en-US" altLang="en-US" sz="2400" dirty="0">
                <a:latin typeface="Corbel" pitchFamily="34" charset="0"/>
              </a:rPr>
              <a:t> en bonne santé.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86000" y="3254752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I am happy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that you are </a:t>
            </a:r>
            <a:r>
              <a:rPr lang="en-US" altLang="en-US" sz="2000" i="1" dirty="0">
                <a:latin typeface="Corbel" pitchFamily="34" charset="0"/>
              </a:rPr>
              <a:t>in good health.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3893403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When the emotion concerns the subject itself, use an infinitive construction. 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12057"/>
              </p:ext>
            </p:extLst>
          </p:nvPr>
        </p:nvGraphicFramePr>
        <p:xfrm>
          <a:off x="990600" y="49530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INFINITIVE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SUBJUNCTIVE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dirty="0" err="1">
                          <a:latin typeface="Corbel" panose="020B0503020204020204" pitchFamily="34" charset="0"/>
                        </a:rPr>
                        <a:t>suis</a:t>
                      </a:r>
                      <a:r>
                        <a:rPr lang="en-US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content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d’aller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en France.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2000" baseline="0" dirty="0">
                        <a:latin typeface="Corbel" panose="020B0503020204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Alice a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peur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d’être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malade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.</a:t>
                      </a:r>
                      <a:endParaRPr lang="en-US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dirty="0"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sz="2000" dirty="0" err="1">
                          <a:latin typeface="Corbel" panose="020B0503020204020204" pitchFamily="34" charset="0"/>
                        </a:rPr>
                        <a:t>suis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 content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ailles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en France.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Le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médecin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a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peur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qu’Alice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soit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malade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.</a:t>
                      </a:r>
                      <a:endParaRPr lang="en-US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25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Doute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0" y="1447800"/>
            <a:ext cx="7239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To express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DOUBT</a:t>
            </a:r>
            <a:r>
              <a:rPr lang="en-US" altLang="en-US" sz="2200" dirty="0">
                <a:latin typeface="Corbel" pitchFamily="34" charset="0"/>
              </a:rPr>
              <a:t> and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UNCERTAINTY</a:t>
            </a:r>
            <a:r>
              <a:rPr lang="en-US" altLang="en-US" sz="2200" dirty="0">
                <a:latin typeface="Corbel" pitchFamily="34" charset="0"/>
              </a:rPr>
              <a:t>, use the </a:t>
            </a:r>
            <a:r>
              <a:rPr lang="en-US" altLang="en-US" sz="2200" b="1" dirty="0">
                <a:solidFill>
                  <a:srgbClr val="0000FF"/>
                </a:solidFill>
                <a:latin typeface="Corbel" pitchFamily="34" charset="0"/>
              </a:rPr>
              <a:t>subjunctive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53308"/>
              </p:ext>
            </p:extLst>
          </p:nvPr>
        </p:nvGraphicFramePr>
        <p:xfrm>
          <a:off x="990600" y="2514600"/>
          <a:ext cx="7772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CERTAINTY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or BELIEF</a:t>
                      </a:r>
                    </a:p>
                    <a:p>
                      <a:pPr algn="ctr"/>
                      <a:r>
                        <a:rPr lang="en-US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(indicative)</a:t>
                      </a:r>
                      <a:endParaRPr lang="en-US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DOUBT, DISBELIEF, UNCERTAINTY</a:t>
                      </a:r>
                    </a:p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(subjunctive)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>
                          <a:latin typeface="Corbel" panose="020B0503020204020204" pitchFamily="34" charset="0"/>
                        </a:rPr>
                        <a:t>Je </a:t>
                      </a:r>
                      <a:r>
                        <a:rPr lang="en-US" dirty="0" err="1">
                          <a:latin typeface="Corbel" panose="020B0503020204020204" pitchFamily="34" charset="0"/>
                        </a:rPr>
                        <a:t>crois</a:t>
                      </a:r>
                      <a:r>
                        <a:rPr lang="en-US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dirty="0" err="1"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dirty="0" err="1"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es</a:t>
                      </a:r>
                      <a:r>
                        <a:rPr lang="en-US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Corbel" panose="020B0503020204020204" pitchFamily="34" charset="0"/>
                        </a:rPr>
                        <a:t>fatigué</a:t>
                      </a:r>
                      <a:r>
                        <a:rPr lang="en-US" baseline="0" dirty="0">
                          <a:latin typeface="Corbel" panose="020B0503020204020204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Le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médecin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pense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ai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la grippe.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Il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est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sûr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qu’Alice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est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trop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pâle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.</a:t>
                      </a:r>
                      <a:endParaRPr lang="en-US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dirty="0">
                          <a:latin typeface="Corbel" panose="020B0503020204020204" pitchFamily="34" charset="0"/>
                        </a:rPr>
                        <a:t>Je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doute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tu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sois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malade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dirty="0">
                          <a:latin typeface="Corbel" panose="020B0503020204020204" pitchFamily="34" charset="0"/>
                        </a:rPr>
                        <a:t>Il ne </a:t>
                      </a:r>
                      <a:r>
                        <a:rPr lang="en-US" sz="2000" dirty="0" err="1">
                          <a:latin typeface="Corbel" panose="020B0503020204020204" pitchFamily="34" charset="0"/>
                        </a:rPr>
                        <a:t>pense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2000" dirty="0" err="1"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orbel" panose="020B0503020204020204" pitchFamily="34" charset="0"/>
                        </a:rPr>
                        <a:t>j’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aie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 la </a:t>
                      </a:r>
                      <a:r>
                        <a:rPr lang="en-US" sz="2000" dirty="0" err="1">
                          <a:latin typeface="Corbel" panose="020B0503020204020204" pitchFamily="34" charset="0"/>
                        </a:rPr>
                        <a:t>mononucléose</a:t>
                      </a:r>
                      <a:r>
                        <a:rPr lang="en-US" sz="2000" dirty="0">
                          <a:latin typeface="Corbel" panose="020B0503020204020204" pitchFamily="34" charset="0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2000" dirty="0">
                          <a:latin typeface="Corbel" panose="020B0503020204020204" pitchFamily="34" charset="0"/>
                        </a:rPr>
                        <a:t>Il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n’est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sûr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qu’elle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soit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aseline="0" dirty="0" err="1">
                          <a:latin typeface="Corbel" panose="020B0503020204020204" pitchFamily="34" charset="0"/>
                        </a:rPr>
                        <a:t>déprimée</a:t>
                      </a:r>
                      <a:r>
                        <a:rPr lang="en-US" sz="2000" baseline="0" dirty="0">
                          <a:latin typeface="Corbel" panose="020B0503020204020204" pitchFamily="34" charset="0"/>
                        </a:rPr>
                        <a:t>.</a:t>
                      </a:r>
                      <a:endParaRPr lang="en-US" sz="2000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4000" y="1905000"/>
            <a:ext cx="7239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To express CERTAINTY and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BELIEF</a:t>
            </a:r>
            <a:r>
              <a:rPr lang="en-US" altLang="en-US" sz="2200" dirty="0">
                <a:latin typeface="Corbel" pitchFamily="34" charset="0"/>
              </a:rPr>
              <a:t>, use the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indicative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" y="4800600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Verbs like </a:t>
            </a:r>
            <a:r>
              <a:rPr lang="en-US" altLang="en-US" sz="2200" b="1" dirty="0" err="1">
                <a:latin typeface="Corbel" pitchFamily="34" charset="0"/>
              </a:rPr>
              <a:t>croire</a:t>
            </a:r>
            <a:r>
              <a:rPr lang="en-US" altLang="en-US" sz="2200" dirty="0">
                <a:latin typeface="Corbel" pitchFamily="34" charset="0"/>
              </a:rPr>
              <a:t>, </a:t>
            </a:r>
            <a:r>
              <a:rPr lang="en-US" altLang="en-US" sz="2200" b="1" dirty="0" err="1">
                <a:latin typeface="Corbel" pitchFamily="34" charset="0"/>
              </a:rPr>
              <a:t>penser</a:t>
            </a:r>
            <a:r>
              <a:rPr lang="en-US" altLang="en-US" sz="2200" dirty="0">
                <a:latin typeface="Corbel" pitchFamily="34" charset="0"/>
              </a:rPr>
              <a:t>, </a:t>
            </a:r>
            <a:r>
              <a:rPr lang="en-US" altLang="en-US" sz="2200" b="1" dirty="0" err="1">
                <a:latin typeface="Corbel" pitchFamily="34" charset="0"/>
              </a:rPr>
              <a:t>être</a:t>
            </a:r>
            <a:r>
              <a:rPr lang="en-US" altLang="en-US" sz="2200" b="1" dirty="0">
                <a:latin typeface="Corbel" pitchFamily="34" charset="0"/>
              </a:rPr>
              <a:t> </a:t>
            </a:r>
            <a:r>
              <a:rPr lang="en-US" altLang="en-US" sz="2200" b="1" dirty="0" err="1">
                <a:latin typeface="Corbel" pitchFamily="34" charset="0"/>
              </a:rPr>
              <a:t>sûr</a:t>
            </a:r>
            <a:r>
              <a:rPr lang="en-US" altLang="en-US" sz="2200" dirty="0">
                <a:latin typeface="Corbel" pitchFamily="34" charset="0"/>
              </a:rPr>
              <a:t>, </a:t>
            </a:r>
            <a:r>
              <a:rPr lang="en-US" altLang="en-US" sz="2200" b="1" dirty="0" err="1">
                <a:latin typeface="Corbel" pitchFamily="34" charset="0"/>
              </a:rPr>
              <a:t>être</a:t>
            </a:r>
            <a:r>
              <a:rPr lang="en-US" altLang="en-US" sz="2200" b="1" dirty="0">
                <a:latin typeface="Corbel" pitchFamily="34" charset="0"/>
              </a:rPr>
              <a:t> certain </a:t>
            </a:r>
            <a:r>
              <a:rPr lang="en-US" altLang="en-US" sz="2200" dirty="0">
                <a:latin typeface="Corbel" pitchFamily="34" charset="0"/>
              </a:rPr>
              <a:t>are used to express belief, knowledge, or conviction of certain facts.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5562600"/>
            <a:ext cx="8458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In the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AFFIRMATIVE</a:t>
            </a:r>
            <a:r>
              <a:rPr lang="en-US" altLang="en-US" sz="2200" dirty="0">
                <a:latin typeface="Corbel" pitchFamily="34" charset="0"/>
              </a:rPr>
              <a:t> = use the 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indicative</a:t>
            </a:r>
          </a:p>
          <a:p>
            <a:r>
              <a:rPr lang="en-US" altLang="en-US" sz="2200" dirty="0">
                <a:latin typeface="Corbel" pitchFamily="34" charset="0"/>
              </a:rPr>
              <a:t>In the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NEGATIVE</a:t>
            </a:r>
            <a:r>
              <a:rPr lang="en-US" altLang="en-US" sz="2200" dirty="0">
                <a:latin typeface="Corbel" pitchFamily="34" charset="0"/>
              </a:rPr>
              <a:t> = use the </a:t>
            </a:r>
            <a:r>
              <a:rPr lang="en-US" altLang="en-US" sz="2200" dirty="0">
                <a:solidFill>
                  <a:srgbClr val="0000FF"/>
                </a:solidFill>
                <a:latin typeface="Corbel" pitchFamily="34" charset="0"/>
              </a:rPr>
              <a:t>subjunctive</a:t>
            </a:r>
            <a:r>
              <a:rPr lang="en-US" altLang="en-US" sz="2200" dirty="0">
                <a:latin typeface="Corbel" pitchFamily="34" charset="0"/>
              </a:rPr>
              <a:t> because here they convey </a:t>
            </a:r>
          </a:p>
          <a:p>
            <a:r>
              <a:rPr lang="en-US" altLang="en-US" sz="2200" dirty="0">
                <a:latin typeface="Corbel" pitchFamily="34" charset="0"/>
              </a:rPr>
              <a:t>       doubt or uncertainty.</a:t>
            </a:r>
          </a:p>
        </p:txBody>
      </p:sp>
    </p:spTree>
    <p:extLst>
      <p:ext uri="{BB962C8B-B14F-4D97-AF65-F5344CB8AC3E}">
        <p14:creationId xmlns:p14="http://schemas.microsoft.com/office/powerpoint/2010/main" val="418273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Expressions </a:t>
            </a: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impersonelles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0" y="1447800"/>
            <a:ext cx="723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After certain impersonal expressions of OPINION that refer to specific people, use the subjunctive </a:t>
            </a:r>
            <a:endParaRPr lang="en-US" altLang="en-US" sz="22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1254" y="4107359"/>
            <a:ext cx="723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200" dirty="0">
                <a:latin typeface="Corbel" pitchFamily="34" charset="0"/>
              </a:rPr>
              <a:t>When the expression of opinion is used in a GENERAL sense, it is followed by </a:t>
            </a:r>
            <a:r>
              <a:rPr lang="en-US" altLang="en-US" sz="2200" b="1" dirty="0">
                <a:solidFill>
                  <a:srgbClr val="FF0000"/>
                </a:solidFill>
                <a:latin typeface="Corbel" pitchFamily="34" charset="0"/>
              </a:rPr>
              <a:t>de</a:t>
            </a:r>
            <a:r>
              <a:rPr lang="en-US" altLang="en-US" sz="2200" dirty="0">
                <a:solidFill>
                  <a:srgbClr val="FF0000"/>
                </a:solidFill>
                <a:latin typeface="Corbel" pitchFamily="34" charset="0"/>
              </a:rPr>
              <a:t> + INFINITIVE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2281535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Il </a:t>
            </a:r>
            <a:r>
              <a:rPr lang="en-US" altLang="en-US" sz="2400" dirty="0" err="1">
                <a:latin typeface="Corbel" pitchFamily="34" charset="0"/>
              </a:rPr>
              <a:t>est</a:t>
            </a:r>
            <a:r>
              <a:rPr lang="en-US" altLang="en-US" sz="2400" dirty="0">
                <a:latin typeface="Corbel" pitchFamily="34" charset="0"/>
              </a:rPr>
              <a:t> bon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fassiez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du sport.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70100" y="2724090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It’s good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that you do </a:t>
            </a:r>
            <a:r>
              <a:rPr lang="en-US" altLang="en-US" sz="2000" i="1" dirty="0">
                <a:latin typeface="Corbel" pitchFamily="34" charset="0"/>
              </a:rPr>
              <a:t>sports.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92300" y="3195935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Il </a:t>
            </a:r>
            <a:r>
              <a:rPr lang="en-US" altLang="en-US" sz="2400" dirty="0" err="1">
                <a:latin typeface="Corbel" pitchFamily="34" charset="0"/>
              </a:rPr>
              <a:t>est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dommage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tu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partes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7400" y="3638490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It’s too bad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that you are leaving</a:t>
            </a:r>
            <a:r>
              <a:rPr lang="en-US" altLang="en-US" sz="2000" i="1" dirty="0">
                <a:latin typeface="Corbel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92300" y="4948535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Il </a:t>
            </a:r>
            <a:r>
              <a:rPr lang="en-US" altLang="en-US" sz="2400" dirty="0" err="1">
                <a:latin typeface="Corbel" pitchFamily="34" charset="0"/>
              </a:rPr>
              <a:t>est</a:t>
            </a:r>
            <a:r>
              <a:rPr lang="en-US" altLang="en-US" sz="2400" dirty="0">
                <a:latin typeface="Corbel" pitchFamily="34" charset="0"/>
              </a:rPr>
              <a:t> utile 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de 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parler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français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57400" y="5391090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It’s useful </a:t>
            </a:r>
            <a:r>
              <a:rPr lang="en-US" altLang="en-US" sz="2000" i="1" dirty="0">
                <a:solidFill>
                  <a:srgbClr val="FF0000"/>
                </a:solidFill>
                <a:latin typeface="Corbel" pitchFamily="34" charset="0"/>
              </a:rPr>
              <a:t>to speak </a:t>
            </a:r>
            <a:r>
              <a:rPr lang="en-US" altLang="en-US" sz="2000" i="1" dirty="0">
                <a:latin typeface="Corbel" pitchFamily="34" charset="0"/>
              </a:rPr>
              <a:t>French.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892300" y="5862935"/>
            <a:ext cx="6489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Il </a:t>
            </a:r>
            <a:r>
              <a:rPr lang="en-US" altLang="en-US" sz="2400" dirty="0" err="1">
                <a:latin typeface="Corbel" pitchFamily="34" charset="0"/>
              </a:rPr>
              <a:t>est</a:t>
            </a:r>
            <a:r>
              <a:rPr lang="en-US" altLang="en-US" sz="2400" dirty="0">
                <a:latin typeface="Corbel" pitchFamily="34" charset="0"/>
              </a:rPr>
              <a:t> utile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que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Marc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parle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latin typeface="Corbel" pitchFamily="34" charset="0"/>
              </a:rPr>
              <a:t>français</a:t>
            </a:r>
            <a:r>
              <a:rPr lang="en-US" alt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57400" y="6305490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 i="1" dirty="0">
                <a:latin typeface="Corbel" pitchFamily="34" charset="0"/>
              </a:rPr>
              <a:t>It’s useful </a:t>
            </a:r>
            <a:r>
              <a:rPr lang="en-US" altLang="en-US" sz="2000" i="1" dirty="0">
                <a:solidFill>
                  <a:srgbClr val="0000FF"/>
                </a:solidFill>
                <a:latin typeface="Corbel" pitchFamily="34" charset="0"/>
              </a:rPr>
              <a:t>that Mark speaks </a:t>
            </a:r>
            <a:r>
              <a:rPr lang="en-US" altLang="en-US" sz="2000" i="1" dirty="0">
                <a:latin typeface="Corbel" pitchFamily="34" charset="0"/>
              </a:rPr>
              <a:t>French.</a:t>
            </a:r>
          </a:p>
        </p:txBody>
      </p:sp>
    </p:spTree>
    <p:extLst>
      <p:ext uri="{BB962C8B-B14F-4D97-AF65-F5344CB8AC3E}">
        <p14:creationId xmlns:p14="http://schemas.microsoft.com/office/powerpoint/2010/main" val="35622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24000" y="700088"/>
            <a:ext cx="746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rbel" pitchFamily="34" charset="0"/>
              </a:rPr>
              <a:t>Practiquons …</a:t>
            </a:r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76200" y="1573213"/>
            <a:ext cx="4038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 doubt we will arrive on time.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They are happy that she is here.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It’s important that you do your homework.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He’s scared that I’ll take too long.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Our teacher is happy that we know these verbs.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It’s useful to know the subjunctive.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Are you sure that they are coming?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 don’t think that she can drink that soda.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 believe that she can!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You know that we already paid.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It’s clear that I am right.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It’s possible that she went to the store.</a:t>
            </a:r>
          </a:p>
          <a:p>
            <a:pPr algn="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Do you believe that we are going to France? </a:t>
            </a:r>
            <a:endParaRPr lang="en-US" altLang="en-US" sz="1600" dirty="0">
              <a:latin typeface="Corbel" pitchFamily="34" charset="0"/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4267200" y="1938338"/>
            <a:ext cx="3810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sont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contents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qu’elle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________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ici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altLang="en-US" sz="1600" dirty="0"/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267200" y="2319338"/>
            <a:ext cx="487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important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___________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vos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devoirs.</a:t>
            </a:r>
            <a:endParaRPr lang="en-US" altLang="en-US" sz="1600" dirty="0"/>
          </a:p>
        </p:txBody>
      </p:sp>
      <p:sp>
        <p:nvSpPr>
          <p:cNvPr id="45" name="Text Box 29"/>
          <p:cNvSpPr txBox="1">
            <a:spLocks noChangeArrowheads="1"/>
          </p:cNvSpPr>
          <p:nvPr/>
        </p:nvSpPr>
        <p:spPr bwMode="auto">
          <a:xfrm>
            <a:off x="4267200" y="2700338"/>
            <a:ext cx="449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Il a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peur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je _________ trop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longtemps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4267200" y="3081338"/>
            <a:ext cx="4572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Notre prof </a:t>
            </a:r>
            <a:r>
              <a:rPr lang="en-US" altLang="en-US" sz="14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chemeClr val="tx2"/>
                </a:solidFill>
                <a:latin typeface="Corbel" pitchFamily="34" charset="0"/>
              </a:rPr>
              <a:t>contente</a:t>
            </a: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 nous ___________ </a:t>
            </a:r>
            <a:r>
              <a:rPr lang="en-US" altLang="en-US" sz="1400" dirty="0" err="1">
                <a:solidFill>
                  <a:schemeClr val="tx2"/>
                </a:solidFill>
                <a:latin typeface="Corbel" pitchFamily="34" charset="0"/>
              </a:rPr>
              <a:t>ces</a:t>
            </a: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400" dirty="0" err="1">
                <a:solidFill>
                  <a:schemeClr val="tx2"/>
                </a:solidFill>
                <a:latin typeface="Corbel" pitchFamily="34" charset="0"/>
              </a:rPr>
              <a:t>verbes</a:t>
            </a:r>
            <a:r>
              <a:rPr lang="en-US" altLang="en-US" sz="14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altLang="en-US" sz="1400" dirty="0"/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4267200" y="3473450"/>
            <a:ext cx="464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utile __________ le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subjonctif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267200" y="3810000"/>
            <a:ext cx="434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 err="1">
                <a:latin typeface="Corbel" pitchFamily="34" charset="0"/>
              </a:rPr>
              <a:t>Es-tu</a:t>
            </a:r>
            <a:r>
              <a:rPr lang="en-US" altLang="en-US" sz="1600" dirty="0">
                <a:latin typeface="Corbel" pitchFamily="34" charset="0"/>
              </a:rPr>
              <a:t> </a:t>
            </a:r>
            <a:r>
              <a:rPr lang="en-US" altLang="en-US" sz="1600" dirty="0" err="1">
                <a:latin typeface="Corbel" pitchFamily="34" charset="0"/>
              </a:rPr>
              <a:t>sûre</a:t>
            </a:r>
            <a:r>
              <a:rPr lang="en-US" altLang="en-US" sz="1600" dirty="0">
                <a:latin typeface="Corbel" pitchFamily="34" charset="0"/>
              </a:rPr>
              <a:t> </a:t>
            </a:r>
            <a:r>
              <a:rPr lang="en-US" altLang="en-US" sz="1600" dirty="0" err="1">
                <a:latin typeface="Corbel" pitchFamily="34" charset="0"/>
              </a:rPr>
              <a:t>qu’elles</a:t>
            </a:r>
            <a:r>
              <a:rPr lang="en-US" altLang="en-US" sz="1600" dirty="0">
                <a:latin typeface="Corbel" pitchFamily="34" charset="0"/>
              </a:rPr>
              <a:t> __________?</a:t>
            </a: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4267200" y="4191000"/>
            <a:ext cx="464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Je ne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pense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pas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qu’elle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_________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ce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soda.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4267200" y="4572000"/>
            <a:ext cx="487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Je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crois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qu’elle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______!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4267200" y="4876800"/>
            <a:ext cx="464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sais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nous ________ déjà _______.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4267200" y="5257800"/>
            <a:ext cx="365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Il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clair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j’ ___ raison.</a:t>
            </a:r>
            <a:endParaRPr lang="en-US" altLang="en-US" sz="1600" dirty="0">
              <a:latin typeface="Corbel" pitchFamily="34" charset="0"/>
            </a:endParaRP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4267200" y="5607050"/>
            <a:ext cx="472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Il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est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possible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qu’elle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___________ au </a:t>
            </a:r>
            <a:r>
              <a:rPr lang="en-US" sz="1600" dirty="0" err="1">
                <a:solidFill>
                  <a:schemeClr val="tx2"/>
                </a:solidFill>
                <a:latin typeface="Corbel" pitchFamily="34" charset="0"/>
              </a:rPr>
              <a:t>magasin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1600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4267200" y="5988050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Croyez-vous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16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1600" dirty="0">
                <a:solidFill>
                  <a:schemeClr val="tx2"/>
                </a:solidFill>
                <a:latin typeface="Corbel" pitchFamily="34" charset="0"/>
              </a:rPr>
              <a:t> nous ____________ en France?</a:t>
            </a:r>
            <a:endParaRPr lang="en-US" altLang="en-US" sz="1600" dirty="0"/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4267200" y="1577976"/>
            <a:ext cx="3886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Corbel" pitchFamily="34" charset="0"/>
              </a:rPr>
              <a:t>Je </a:t>
            </a:r>
            <a:r>
              <a:rPr lang="en-US" altLang="en-US" sz="1600" dirty="0" err="1">
                <a:latin typeface="Corbel" pitchFamily="34" charset="0"/>
              </a:rPr>
              <a:t>doute</a:t>
            </a:r>
            <a:r>
              <a:rPr lang="en-US" altLang="en-US" sz="1600" dirty="0">
                <a:latin typeface="Corbel" pitchFamily="34" charset="0"/>
              </a:rPr>
              <a:t> </a:t>
            </a:r>
            <a:r>
              <a:rPr lang="en-US" altLang="en-US" sz="1600" dirty="0" err="1">
                <a:latin typeface="Corbel" pitchFamily="34" charset="0"/>
              </a:rPr>
              <a:t>que</a:t>
            </a:r>
            <a:r>
              <a:rPr lang="en-US" altLang="en-US" sz="1600" dirty="0">
                <a:latin typeface="Corbel" pitchFamily="34" charset="0"/>
              </a:rPr>
              <a:t> nous_____________ à </a:t>
            </a:r>
            <a:r>
              <a:rPr lang="en-US" altLang="en-US" sz="1600" dirty="0" err="1">
                <a:latin typeface="Corbel" pitchFamily="34" charset="0"/>
              </a:rPr>
              <a:t>l’heure</a:t>
            </a:r>
            <a:r>
              <a:rPr lang="en-US" altLang="en-US" sz="1600" dirty="0">
                <a:latin typeface="Corbel" pitchFamily="34" charset="0"/>
              </a:rPr>
              <a:t>.</a:t>
            </a:r>
            <a:endParaRPr lang="en-US" altLang="en-US" sz="1600" dirty="0"/>
          </a:p>
        </p:txBody>
      </p:sp>
      <p:sp>
        <p:nvSpPr>
          <p:cNvPr id="57" name="Text Box 26"/>
          <p:cNvSpPr txBox="1">
            <a:spLocks noChangeArrowheads="1"/>
          </p:cNvSpPr>
          <p:nvPr/>
        </p:nvSpPr>
        <p:spPr bwMode="auto">
          <a:xfrm>
            <a:off x="6013862" y="1566862"/>
            <a:ext cx="9965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arrivions</a:t>
            </a:r>
            <a:r>
              <a:rPr lang="en-US" altLang="en-US" sz="1600" dirty="0"/>
              <a:t>  </a:t>
            </a:r>
          </a:p>
        </p:txBody>
      </p:sp>
      <p:sp>
        <p:nvSpPr>
          <p:cNvPr id="58" name="Text Box 26"/>
          <p:cNvSpPr txBox="1">
            <a:spLocks noChangeArrowheads="1"/>
          </p:cNvSpPr>
          <p:nvPr/>
        </p:nvSpPr>
        <p:spPr bwMode="auto">
          <a:xfrm>
            <a:off x="5638800" y="2667000"/>
            <a:ext cx="876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prenne</a:t>
            </a:r>
            <a:endParaRPr lang="en-US" altLang="en-US" sz="1600" dirty="0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6781800" y="3048000"/>
            <a:ext cx="1066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sachions</a:t>
            </a:r>
            <a:endParaRPr lang="en-US" altLang="en-US" sz="1600" dirty="0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6325240" y="4157662"/>
            <a:ext cx="106616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puisse</a:t>
            </a:r>
            <a:endParaRPr lang="en-US" altLang="en-US" sz="1600" dirty="0"/>
          </a:p>
        </p:txBody>
      </p:sp>
      <p:sp>
        <p:nvSpPr>
          <p:cNvPr id="61" name="Text Box 26"/>
          <p:cNvSpPr txBox="1">
            <a:spLocks noChangeArrowheads="1"/>
          </p:cNvSpPr>
          <p:nvPr/>
        </p:nvSpPr>
        <p:spPr bwMode="auto">
          <a:xfrm>
            <a:off x="6162675" y="5562600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soit</a:t>
            </a: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allée</a:t>
            </a:r>
            <a:endParaRPr lang="en-US" altLang="en-US" sz="1600" dirty="0"/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6400800" y="1905000"/>
            <a:ext cx="6917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soit</a:t>
            </a:r>
            <a:r>
              <a:rPr lang="en-US" altLang="en-US" sz="1600" dirty="0"/>
              <a:t>  </a:t>
            </a: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6553200" y="2286000"/>
            <a:ext cx="862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fassiez</a:t>
            </a:r>
            <a:r>
              <a:rPr lang="en-US" altLang="en-US" sz="1600" dirty="0"/>
              <a:t> </a:t>
            </a:r>
          </a:p>
        </p:txBody>
      </p:sp>
      <p:sp>
        <p:nvSpPr>
          <p:cNvPr id="64" name="Text Box 26"/>
          <p:cNvSpPr txBox="1">
            <a:spLocks noChangeArrowheads="1"/>
          </p:cNvSpPr>
          <p:nvPr/>
        </p:nvSpPr>
        <p:spPr bwMode="auto">
          <a:xfrm>
            <a:off x="5258336" y="3429000"/>
            <a:ext cx="1066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FF"/>
                </a:solidFill>
                <a:latin typeface="Corbel" pitchFamily="34" charset="0"/>
              </a:rPr>
              <a:t>de savoir</a:t>
            </a:r>
            <a:endParaRPr lang="en-US" altLang="en-US" sz="1600" dirty="0"/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5867400" y="3776246"/>
            <a:ext cx="1066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viennent</a:t>
            </a:r>
            <a:endParaRPr lang="en-US" altLang="en-US" sz="1600" dirty="0"/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5563240" y="4538662"/>
            <a:ext cx="72802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peut</a:t>
            </a:r>
            <a:endParaRPr lang="en-US" altLang="en-US" sz="1600" dirty="0"/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auto">
          <a:xfrm>
            <a:off x="5748978" y="4843462"/>
            <a:ext cx="72802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avons</a:t>
            </a:r>
            <a:endParaRPr lang="en-US" altLang="en-US" sz="1600" dirty="0"/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>
            <a:off x="7010400" y="4843462"/>
            <a:ext cx="72802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payé</a:t>
            </a:r>
            <a:endParaRPr lang="en-US" altLang="en-US" sz="1600" dirty="0"/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5715000" y="5224462"/>
            <a:ext cx="72802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err="1">
                <a:solidFill>
                  <a:srgbClr val="0000FF"/>
                </a:solidFill>
                <a:latin typeface="Corbel" pitchFamily="34" charset="0"/>
              </a:rPr>
              <a:t>ai</a:t>
            </a:r>
            <a:endParaRPr lang="en-US" altLang="en-US" sz="1600" dirty="0"/>
          </a:p>
        </p:txBody>
      </p:sp>
      <p:sp>
        <p:nvSpPr>
          <p:cNvPr id="70" name="Text Box 26"/>
          <p:cNvSpPr txBox="1">
            <a:spLocks noChangeArrowheads="1"/>
          </p:cNvSpPr>
          <p:nvPr/>
        </p:nvSpPr>
        <p:spPr bwMode="auto">
          <a:xfrm>
            <a:off x="6315075" y="5943600"/>
            <a:ext cx="1152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FF"/>
                </a:solidFill>
                <a:latin typeface="Corbel" pitchFamily="34" charset="0"/>
              </a:rPr>
              <a:t>allions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457066"/>
              </p:ext>
            </p:extLst>
          </p:nvPr>
        </p:nvGraphicFramePr>
        <p:xfrm>
          <a:off x="457200" y="1752600"/>
          <a:ext cx="8382000" cy="4876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3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Indicatif</a:t>
                      </a:r>
                      <a:endParaRPr lang="en-US" sz="24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Corbel" pitchFamily="34" charset="0"/>
                        </a:rPr>
                        <a:t>Subjonctif</a:t>
                      </a:r>
                      <a:endParaRPr lang="en-US" sz="24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467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95961" y="762000"/>
            <a:ext cx="744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dirty="0">
                <a:latin typeface="Corbel" pitchFamily="34" charset="0"/>
              </a:rPr>
              <a:t>Les </a:t>
            </a:r>
            <a:r>
              <a:rPr lang="en-US" altLang="en-US" sz="2800" dirty="0" err="1">
                <a:latin typeface="Corbel" pitchFamily="34" charset="0"/>
              </a:rPr>
              <a:t>différences</a:t>
            </a:r>
            <a:r>
              <a:rPr lang="en-US" altLang="en-US" sz="2800" dirty="0">
                <a:latin typeface="Corbel" pitchFamily="34" charset="0"/>
              </a:rPr>
              <a:t> entre …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2667000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Mood is OBJECTIVE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86200" y="2667000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Mood is SUBJECTIVE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3352800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Describes facts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3352800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Expresses 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feelings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judgments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emotions</a:t>
            </a:r>
            <a:r>
              <a:rPr lang="en-US" altLang="en-US" sz="2400" dirty="0">
                <a:latin typeface="Corbel" pitchFamily="34" charset="0"/>
              </a:rPr>
              <a:t> relating to an action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3962400"/>
            <a:ext cx="3886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Express “What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is</a:t>
            </a:r>
            <a:r>
              <a:rPr lang="en-US" altLang="en-US" sz="2400" dirty="0">
                <a:latin typeface="Corbel" pitchFamily="34" charset="0"/>
              </a:rPr>
              <a:t>”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86200" y="4209871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States what is considered to be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desirable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possible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doubtful</a:t>
            </a:r>
            <a:r>
              <a:rPr lang="en-US" altLang="en-US" sz="2400" dirty="0">
                <a:latin typeface="Corbel" pitchFamily="34" charset="0"/>
              </a:rPr>
              <a:t>,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uncertain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86200" y="5105400"/>
            <a:ext cx="4681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Express “What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might</a:t>
            </a:r>
            <a:r>
              <a:rPr lang="en-US" altLang="en-US" sz="2400" dirty="0">
                <a:latin typeface="Corbel" pitchFamily="34" charset="0"/>
              </a:rPr>
              <a:t> or </a:t>
            </a:r>
            <a:r>
              <a:rPr lang="en-US" altLang="en-US" sz="2400" i="1" dirty="0">
                <a:solidFill>
                  <a:srgbClr val="0000FF"/>
                </a:solidFill>
                <a:latin typeface="Corbel" pitchFamily="34" charset="0"/>
              </a:rPr>
              <a:t>may be</a:t>
            </a:r>
            <a:r>
              <a:rPr lang="en-US" altLang="en-US" sz="2400" dirty="0">
                <a:latin typeface="Corbel" pitchFamily="34" charset="0"/>
              </a:rPr>
              <a:t>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86200" y="5638800"/>
            <a:ext cx="480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Rarely used in English; frequently used in French</a:t>
            </a:r>
          </a:p>
        </p:txBody>
      </p:sp>
    </p:spTree>
    <p:extLst>
      <p:ext uri="{BB962C8B-B14F-4D97-AF65-F5344CB8AC3E}">
        <p14:creationId xmlns:p14="http://schemas.microsoft.com/office/powerpoint/2010/main" val="291025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3200" y="685800"/>
            <a:ext cx="744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800" dirty="0" err="1">
                <a:latin typeface="Corbel" pitchFamily="34" charset="0"/>
              </a:rPr>
              <a:t>Comparons</a:t>
            </a:r>
            <a:r>
              <a:rPr lang="en-US" altLang="en-US" sz="2800" dirty="0">
                <a:latin typeface="Corbel" pitchFamily="34" charset="0"/>
              </a:rPr>
              <a:t> </a:t>
            </a:r>
            <a:r>
              <a:rPr lang="en-US" altLang="en-US" sz="2800" dirty="0" err="1">
                <a:latin typeface="Corbel" pitchFamily="34" charset="0"/>
              </a:rPr>
              <a:t>l’indicatif</a:t>
            </a:r>
            <a:r>
              <a:rPr lang="en-US" altLang="en-US" sz="2800" dirty="0">
                <a:latin typeface="Corbel" pitchFamily="34" charset="0"/>
              </a:rPr>
              <a:t> et le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25688"/>
              </p:ext>
            </p:extLst>
          </p:nvPr>
        </p:nvGraphicFramePr>
        <p:xfrm>
          <a:off x="1066800" y="2514600"/>
          <a:ext cx="7391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3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MAIN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CLAUSE</a:t>
                      </a:r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DEPENDENT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CLAUSE</a:t>
                      </a:r>
                      <a:endParaRPr lang="en-US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fact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or 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belief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</a:t>
                      </a:r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wish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,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a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necessity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, an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obligation</a:t>
                      </a:r>
                    </a:p>
                    <a:p>
                      <a:pPr algn="l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An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emotion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or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feeling</a:t>
                      </a:r>
                    </a:p>
                    <a:p>
                      <a:pPr algn="l"/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doubt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or </a:t>
                      </a:r>
                      <a:r>
                        <a:rPr lang="en-US" sz="2400" b="1" baseline="0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possibility</a:t>
                      </a:r>
                    </a:p>
                    <a:p>
                      <a:pPr algn="l"/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0" y="3223736"/>
            <a:ext cx="18664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rbel" panose="020B0503020204020204" pitchFamily="34" charset="0"/>
              </a:rPr>
              <a:t>INDICATIVE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747736"/>
            <a:ext cx="22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Corbel" panose="020B0503020204020204" pitchFamily="34" charset="0"/>
              </a:rPr>
              <a:t>SUBJUNCTIVE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0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du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52600" y="4495800"/>
            <a:ext cx="2209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Corbel" pitchFamily="34" charset="0"/>
              </a:rPr>
              <a:t>subjonctif</a:t>
            </a: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endings:</a:t>
            </a:r>
          </a:p>
        </p:txBody>
      </p:sp>
      <p:sp>
        <p:nvSpPr>
          <p:cNvPr id="3076" name="Line 33"/>
          <p:cNvSpPr>
            <a:spLocks noChangeShapeType="1"/>
          </p:cNvSpPr>
          <p:nvPr/>
        </p:nvSpPr>
        <p:spPr bwMode="auto">
          <a:xfrm>
            <a:off x="3886200" y="5091112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34"/>
          <p:cNvSpPr>
            <a:spLocks noChangeShapeType="1"/>
          </p:cNvSpPr>
          <p:nvPr/>
        </p:nvSpPr>
        <p:spPr bwMode="auto">
          <a:xfrm>
            <a:off x="3886200" y="5776912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35"/>
          <p:cNvSpPr>
            <a:spLocks noChangeShapeType="1"/>
          </p:cNvSpPr>
          <p:nvPr/>
        </p:nvSpPr>
        <p:spPr bwMode="auto">
          <a:xfrm>
            <a:off x="5105400" y="4495800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4152900" y="4557712"/>
            <a:ext cx="87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-e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4152900" y="5243512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4152900" y="5848350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-e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5257800" y="4572000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-ions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5257800" y="5243512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5257800" y="5848350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0700" y="3505200"/>
            <a:ext cx="69723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-form of present minus 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-</a:t>
            </a:r>
            <a:r>
              <a:rPr lang="en-US" altLang="en-US" sz="2400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r>
              <a:rPr lang="en-US" altLang="en-US" sz="2400" dirty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altLang="en-US" sz="2400" dirty="0">
                <a:latin typeface="Corbel" pitchFamily="34" charset="0"/>
              </a:rPr>
              <a:t>+ </a:t>
            </a:r>
            <a:r>
              <a:rPr lang="en-US" altLang="en-US" sz="2400" dirty="0" err="1">
                <a:latin typeface="Corbel" pitchFamily="34" charset="0"/>
              </a:rPr>
              <a:t>subjonctif</a:t>
            </a:r>
            <a:r>
              <a:rPr lang="en-US" altLang="en-US" sz="2400" dirty="0">
                <a:latin typeface="Corbel" pitchFamily="34" charset="0"/>
              </a:rPr>
              <a:t> endings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76400" y="3048000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Corbel" pitchFamily="34" charset="0"/>
              </a:rPr>
              <a:t>formation: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87584"/>
              </p:ext>
            </p:extLst>
          </p:nvPr>
        </p:nvGraphicFramePr>
        <p:xfrm>
          <a:off x="1828800" y="1813560"/>
          <a:ext cx="6477000" cy="929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47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VERB or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EXPRESSION 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+ </a:t>
                      </a:r>
                      <a:r>
                        <a:rPr lang="en-US" sz="2000" b="1" baseline="0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+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SUBJECT + SUBJONCTIVE VERB…</a:t>
                      </a:r>
                      <a:endParaRPr lang="en-US" sz="1600" b="0" i="1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             Il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faut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                    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que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       Marc        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fasse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  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ses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devoirs.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animBg="1"/>
      <p:bldP spid="3077" grpId="0" animBg="1"/>
      <p:bldP spid="3078" grpId="0" animBg="1"/>
      <p:bldP spid="2086" grpId="0"/>
      <p:bldP spid="2103" grpId="0"/>
      <p:bldP spid="2104" grpId="0"/>
      <p:bldP spid="2105" grpId="0"/>
      <p:bldP spid="2106" grpId="0"/>
      <p:bldP spid="2107" grpId="0"/>
      <p:bldP spid="2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du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447800" y="21590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PARLER</a:t>
            </a:r>
          </a:p>
        </p:txBody>
      </p:sp>
      <p:sp>
        <p:nvSpPr>
          <p:cNvPr id="5124" name="Line 33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/>
          <p:cNvSpPr>
            <a:spLocks noChangeShapeType="1"/>
          </p:cNvSpPr>
          <p:nvPr/>
        </p:nvSpPr>
        <p:spPr bwMode="auto">
          <a:xfrm>
            <a:off x="1447800" y="4343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>
            <a:off x="4572000" y="3062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1981200" y="313848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je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52800" y="3124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5129" name="Text Box 39"/>
          <p:cNvSpPr txBox="1">
            <a:spLocks noChangeArrowheads="1"/>
          </p:cNvSpPr>
          <p:nvPr/>
        </p:nvSpPr>
        <p:spPr bwMode="auto">
          <a:xfrm>
            <a:off x="1828800" y="3810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0" name="Text Box 40"/>
          <p:cNvSpPr txBox="1">
            <a:spLocks noChangeArrowheads="1"/>
          </p:cNvSpPr>
          <p:nvPr/>
        </p:nvSpPr>
        <p:spPr bwMode="auto">
          <a:xfrm>
            <a:off x="762000" y="44148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on</a:t>
            </a:r>
          </a:p>
        </p:txBody>
      </p:sp>
      <p:sp>
        <p:nvSpPr>
          <p:cNvPr id="5131" name="Text Box 43"/>
          <p:cNvSpPr txBox="1">
            <a:spLocks noChangeArrowheads="1"/>
          </p:cNvSpPr>
          <p:nvPr/>
        </p:nvSpPr>
        <p:spPr bwMode="auto">
          <a:xfrm>
            <a:off x="4800600" y="312420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nous</a:t>
            </a:r>
          </a:p>
        </p:txBody>
      </p:sp>
      <p:sp>
        <p:nvSpPr>
          <p:cNvPr id="5132" name="Text Box 45"/>
          <p:cNvSpPr txBox="1">
            <a:spLocks noChangeArrowheads="1"/>
          </p:cNvSpPr>
          <p:nvPr/>
        </p:nvSpPr>
        <p:spPr bwMode="auto">
          <a:xfrm>
            <a:off x="4800600" y="3810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3" name="Text Box 46"/>
          <p:cNvSpPr txBox="1">
            <a:spLocks noChangeArrowheads="1"/>
          </p:cNvSpPr>
          <p:nvPr/>
        </p:nvSpPr>
        <p:spPr bwMode="auto">
          <a:xfrm>
            <a:off x="4572000" y="441483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3528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352800" y="441483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172200" y="3138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ions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172200" y="4414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parl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00400" y="22307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stem = </a:t>
            </a:r>
            <a:r>
              <a:rPr lang="en-US" altLang="en-US" sz="2400" dirty="0" err="1"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Corbel" pitchFamily="34" charset="0"/>
              </a:rPr>
              <a:t>parl</a:t>
            </a:r>
            <a:r>
              <a:rPr lang="en-US" altLang="en-US" sz="2400" dirty="0" err="1">
                <a:latin typeface="Corbel" pitchFamily="34" charset="0"/>
              </a:rPr>
              <a:t>ent</a:t>
            </a:r>
            <a:r>
              <a:rPr lang="en-US" altLang="en-US" sz="2400" dirty="0">
                <a:latin typeface="Corbel" pitchFamily="34" charset="0"/>
              </a:rPr>
              <a:t>                 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parl</a:t>
            </a:r>
            <a:r>
              <a:rPr lang="en-US" altLang="en-US" sz="2400" dirty="0">
                <a:latin typeface="Corbel" pitchFamily="34" charset="0"/>
              </a:rPr>
              <a:t> - 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562600" y="2461567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du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447800" y="2159000"/>
            <a:ext cx="167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FINIR</a:t>
            </a:r>
          </a:p>
        </p:txBody>
      </p:sp>
      <p:sp>
        <p:nvSpPr>
          <p:cNvPr id="5124" name="Line 33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/>
          <p:cNvSpPr>
            <a:spLocks noChangeShapeType="1"/>
          </p:cNvSpPr>
          <p:nvPr/>
        </p:nvSpPr>
        <p:spPr bwMode="auto">
          <a:xfrm>
            <a:off x="1447800" y="4343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>
            <a:off x="4572000" y="3062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1981200" y="313848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je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52800" y="3124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5129" name="Text Box 39"/>
          <p:cNvSpPr txBox="1">
            <a:spLocks noChangeArrowheads="1"/>
          </p:cNvSpPr>
          <p:nvPr/>
        </p:nvSpPr>
        <p:spPr bwMode="auto">
          <a:xfrm>
            <a:off x="1828800" y="3810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0" name="Text Box 40"/>
          <p:cNvSpPr txBox="1">
            <a:spLocks noChangeArrowheads="1"/>
          </p:cNvSpPr>
          <p:nvPr/>
        </p:nvSpPr>
        <p:spPr bwMode="auto">
          <a:xfrm>
            <a:off x="762000" y="44148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on</a:t>
            </a:r>
          </a:p>
        </p:txBody>
      </p:sp>
      <p:sp>
        <p:nvSpPr>
          <p:cNvPr id="5131" name="Text Box 43"/>
          <p:cNvSpPr txBox="1">
            <a:spLocks noChangeArrowheads="1"/>
          </p:cNvSpPr>
          <p:nvPr/>
        </p:nvSpPr>
        <p:spPr bwMode="auto">
          <a:xfrm>
            <a:off x="4800600" y="312420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nous</a:t>
            </a:r>
          </a:p>
        </p:txBody>
      </p:sp>
      <p:sp>
        <p:nvSpPr>
          <p:cNvPr id="5132" name="Text Box 45"/>
          <p:cNvSpPr txBox="1">
            <a:spLocks noChangeArrowheads="1"/>
          </p:cNvSpPr>
          <p:nvPr/>
        </p:nvSpPr>
        <p:spPr bwMode="auto">
          <a:xfrm>
            <a:off x="4800600" y="3810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3" name="Text Box 46"/>
          <p:cNvSpPr txBox="1">
            <a:spLocks noChangeArrowheads="1"/>
          </p:cNvSpPr>
          <p:nvPr/>
        </p:nvSpPr>
        <p:spPr bwMode="auto">
          <a:xfrm>
            <a:off x="4572000" y="441483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3528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352800" y="441483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172200" y="3138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ions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172200" y="4414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finiss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00400" y="22307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stem = </a:t>
            </a:r>
            <a:r>
              <a:rPr lang="en-US" altLang="en-US" sz="2400" dirty="0" err="1"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Corbel" pitchFamily="34" charset="0"/>
              </a:rPr>
              <a:t>finiss</a:t>
            </a:r>
            <a:r>
              <a:rPr lang="en-US" altLang="en-US" sz="2400" dirty="0" err="1">
                <a:latin typeface="Corbel" pitchFamily="34" charset="0"/>
              </a:rPr>
              <a:t>ent</a:t>
            </a:r>
            <a:r>
              <a:rPr lang="en-US" altLang="en-US" sz="2400" dirty="0">
                <a:latin typeface="Corbel" pitchFamily="34" charset="0"/>
              </a:rPr>
              <a:t>                 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finiss</a:t>
            </a:r>
            <a:r>
              <a:rPr lang="en-US" altLang="en-US" sz="2400" dirty="0">
                <a:latin typeface="Corbel" pitchFamily="34" charset="0"/>
              </a:rPr>
              <a:t> - 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715000" y="2461567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1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du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19200" y="2159000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VENDRE</a:t>
            </a:r>
          </a:p>
        </p:txBody>
      </p:sp>
      <p:sp>
        <p:nvSpPr>
          <p:cNvPr id="5124" name="Line 33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/>
          <p:cNvSpPr>
            <a:spLocks noChangeShapeType="1"/>
          </p:cNvSpPr>
          <p:nvPr/>
        </p:nvSpPr>
        <p:spPr bwMode="auto">
          <a:xfrm>
            <a:off x="1447800" y="4343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>
            <a:off x="4572000" y="3062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1981200" y="313848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je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52800" y="3124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5129" name="Text Box 39"/>
          <p:cNvSpPr txBox="1">
            <a:spLocks noChangeArrowheads="1"/>
          </p:cNvSpPr>
          <p:nvPr/>
        </p:nvSpPr>
        <p:spPr bwMode="auto">
          <a:xfrm>
            <a:off x="1828800" y="3810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0" name="Text Box 40"/>
          <p:cNvSpPr txBox="1">
            <a:spLocks noChangeArrowheads="1"/>
          </p:cNvSpPr>
          <p:nvPr/>
        </p:nvSpPr>
        <p:spPr bwMode="auto">
          <a:xfrm>
            <a:off x="762000" y="44148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on</a:t>
            </a:r>
          </a:p>
        </p:txBody>
      </p:sp>
      <p:sp>
        <p:nvSpPr>
          <p:cNvPr id="5131" name="Text Box 43"/>
          <p:cNvSpPr txBox="1">
            <a:spLocks noChangeArrowheads="1"/>
          </p:cNvSpPr>
          <p:nvPr/>
        </p:nvSpPr>
        <p:spPr bwMode="auto">
          <a:xfrm>
            <a:off x="4800600" y="312420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nous</a:t>
            </a:r>
          </a:p>
        </p:txBody>
      </p:sp>
      <p:sp>
        <p:nvSpPr>
          <p:cNvPr id="5132" name="Text Box 45"/>
          <p:cNvSpPr txBox="1">
            <a:spLocks noChangeArrowheads="1"/>
          </p:cNvSpPr>
          <p:nvPr/>
        </p:nvSpPr>
        <p:spPr bwMode="auto">
          <a:xfrm>
            <a:off x="4800600" y="3810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3" name="Text Box 46"/>
          <p:cNvSpPr txBox="1">
            <a:spLocks noChangeArrowheads="1"/>
          </p:cNvSpPr>
          <p:nvPr/>
        </p:nvSpPr>
        <p:spPr bwMode="auto">
          <a:xfrm>
            <a:off x="4572000" y="441483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3528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352800" y="441483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172200" y="3138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ions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172200" y="4414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vend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00400" y="22307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stem = </a:t>
            </a:r>
            <a:r>
              <a:rPr lang="en-US" altLang="en-US" sz="2400" dirty="0" err="1"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Corbel" pitchFamily="34" charset="0"/>
              </a:rPr>
              <a:t>vend</a:t>
            </a:r>
            <a:r>
              <a:rPr lang="en-US" altLang="en-US" sz="2400" dirty="0" err="1">
                <a:latin typeface="Corbel" pitchFamily="34" charset="0"/>
              </a:rPr>
              <a:t>ent</a:t>
            </a:r>
            <a:r>
              <a:rPr lang="en-US" altLang="en-US" sz="2400" dirty="0">
                <a:latin typeface="Corbel" pitchFamily="34" charset="0"/>
              </a:rPr>
              <a:t>                 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vend</a:t>
            </a:r>
            <a:r>
              <a:rPr lang="en-US" altLang="en-US" sz="2400" dirty="0">
                <a:latin typeface="Corbel" pitchFamily="34" charset="0"/>
              </a:rPr>
              <a:t> - 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715000" y="2461567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03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du </a:t>
            </a:r>
            <a:r>
              <a:rPr lang="en-US" altLang="en-US" sz="2800" dirty="0" err="1">
                <a:latin typeface="Corbel" pitchFamily="34" charset="0"/>
              </a:rPr>
              <a:t>subjonctif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981200" y="2159000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orbel" pitchFamily="34" charset="0"/>
              </a:rPr>
              <a:t>DIRE</a:t>
            </a:r>
          </a:p>
        </p:txBody>
      </p:sp>
      <p:sp>
        <p:nvSpPr>
          <p:cNvPr id="5124" name="Line 33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34"/>
          <p:cNvSpPr>
            <a:spLocks noChangeShapeType="1"/>
          </p:cNvSpPr>
          <p:nvPr/>
        </p:nvSpPr>
        <p:spPr bwMode="auto">
          <a:xfrm>
            <a:off x="1447800" y="4343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>
            <a:off x="4572000" y="3062288"/>
            <a:ext cx="0" cy="1966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1981200" y="3138488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je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52800" y="31242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5129" name="Text Box 39"/>
          <p:cNvSpPr txBox="1">
            <a:spLocks noChangeArrowheads="1"/>
          </p:cNvSpPr>
          <p:nvPr/>
        </p:nvSpPr>
        <p:spPr bwMode="auto">
          <a:xfrm>
            <a:off x="1828800" y="38100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tu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0" name="Text Box 40"/>
          <p:cNvSpPr txBox="1">
            <a:spLocks noChangeArrowheads="1"/>
          </p:cNvSpPr>
          <p:nvPr/>
        </p:nvSpPr>
        <p:spPr bwMode="auto">
          <a:xfrm>
            <a:off x="762000" y="4414838"/>
            <a:ext cx="2590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 err="1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/ on</a:t>
            </a:r>
          </a:p>
        </p:txBody>
      </p:sp>
      <p:sp>
        <p:nvSpPr>
          <p:cNvPr id="5131" name="Text Box 43"/>
          <p:cNvSpPr txBox="1">
            <a:spLocks noChangeArrowheads="1"/>
          </p:cNvSpPr>
          <p:nvPr/>
        </p:nvSpPr>
        <p:spPr bwMode="auto">
          <a:xfrm>
            <a:off x="4800600" y="312420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nous</a:t>
            </a:r>
          </a:p>
        </p:txBody>
      </p:sp>
      <p:sp>
        <p:nvSpPr>
          <p:cNvPr id="5132" name="Text Box 45"/>
          <p:cNvSpPr txBox="1">
            <a:spLocks noChangeArrowheads="1"/>
          </p:cNvSpPr>
          <p:nvPr/>
        </p:nvSpPr>
        <p:spPr bwMode="auto">
          <a:xfrm>
            <a:off x="4800600" y="3810000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vous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5133" name="Text Box 46"/>
          <p:cNvSpPr txBox="1">
            <a:spLocks noChangeArrowheads="1"/>
          </p:cNvSpPr>
          <p:nvPr/>
        </p:nvSpPr>
        <p:spPr bwMode="auto">
          <a:xfrm>
            <a:off x="4572000" y="441483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qu</a:t>
            </a:r>
            <a:r>
              <a:rPr lang="en-US" altLang="en-US" sz="2400" b="1" dirty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ils</a:t>
            </a:r>
            <a:r>
              <a:rPr lang="en-US" altLang="en-US" sz="2400" dirty="0">
                <a:solidFill>
                  <a:schemeClr val="tx2"/>
                </a:solidFill>
                <a:latin typeface="Corbel" pitchFamily="34" charset="0"/>
              </a:rPr>
              <a:t>/</a:t>
            </a:r>
            <a:r>
              <a:rPr lang="en-US" altLang="en-US" sz="2400" dirty="0" err="1">
                <a:solidFill>
                  <a:schemeClr val="tx2"/>
                </a:solidFill>
                <a:latin typeface="Corbel" pitchFamily="34" charset="0"/>
              </a:rPr>
              <a:t>elles</a:t>
            </a:r>
            <a:endParaRPr lang="en-US" altLang="en-US" sz="2400" dirty="0">
              <a:solidFill>
                <a:schemeClr val="tx2"/>
              </a:solidFill>
              <a:latin typeface="Corbel" pitchFamily="34" charset="0"/>
            </a:endParaRP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352800" y="3810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352800" y="441483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6172200" y="313848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ions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6172200" y="4414838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>
                <a:latin typeface="Corbel" pitchFamily="34" charset="0"/>
              </a:rPr>
              <a:t>dis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ent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200400" y="2230735"/>
            <a:ext cx="518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Corbel" pitchFamily="34" charset="0"/>
              </a:rPr>
              <a:t>stem = </a:t>
            </a:r>
            <a:r>
              <a:rPr lang="en-US" altLang="en-US" sz="2400" dirty="0" err="1">
                <a:latin typeface="Corbel" pitchFamily="34" charset="0"/>
              </a:rPr>
              <a:t>ils</a:t>
            </a:r>
            <a:r>
              <a:rPr lang="en-US" altLang="en-US" sz="2400" dirty="0">
                <a:latin typeface="Corbel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Corbel" pitchFamily="34" charset="0"/>
              </a:rPr>
              <a:t>dis</a:t>
            </a:r>
            <a:r>
              <a:rPr lang="en-US" altLang="en-US" sz="2400" dirty="0" err="1">
                <a:latin typeface="Corbel" pitchFamily="34" charset="0"/>
              </a:rPr>
              <a:t>ent</a:t>
            </a:r>
            <a:r>
              <a:rPr lang="en-US" altLang="en-US" sz="2400" dirty="0">
                <a:latin typeface="Corbel" pitchFamily="34" charset="0"/>
              </a:rPr>
              <a:t>                  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dis</a:t>
            </a:r>
            <a:r>
              <a:rPr lang="en-US" altLang="en-US" sz="2400" dirty="0">
                <a:latin typeface="Corbel" pitchFamily="34" charset="0"/>
              </a:rPr>
              <a:t> - 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410200" y="2461567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5577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" grpId="0"/>
      <p:bldP spid="2103" grpId="0"/>
      <p:bldP spid="2104" grpId="0"/>
      <p:bldP spid="2105" grpId="0"/>
      <p:bldP spid="2106" grpId="0"/>
      <p:bldP spid="2107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529938" y="609600"/>
            <a:ext cx="47184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Formation </a:t>
            </a:r>
            <a:r>
              <a:rPr lang="en-US" altLang="en-US" sz="2800" dirty="0" err="1">
                <a:latin typeface="Corbel" pitchFamily="34" charset="0"/>
              </a:rPr>
              <a:t>irrégulière</a:t>
            </a:r>
            <a:endParaRPr lang="en-US" altLang="en-US" sz="2800" dirty="0">
              <a:latin typeface="Corbe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33660"/>
              </p:ext>
            </p:extLst>
          </p:nvPr>
        </p:nvGraphicFramePr>
        <p:xfrm>
          <a:off x="381001" y="18288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être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avoir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aller</a:t>
                      </a:r>
                      <a:endParaRPr lang="en-US" sz="24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faire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40"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2391271"/>
            <a:ext cx="106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t</a:t>
            </a:r>
            <a:endParaRPr lang="en-US" sz="2200" dirty="0">
              <a:latin typeface="Corbel" panose="020B0503020204020204" pitchFamily="34" charset="0"/>
            </a:endParaRPr>
          </a:p>
          <a:p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sz="2200" dirty="0" err="1">
                <a:latin typeface="Corbel" panose="020B0503020204020204" pitchFamily="34" charset="0"/>
              </a:rPr>
              <a:t>ons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sz="2200" dirty="0" err="1">
                <a:latin typeface="Corbel" panose="020B0503020204020204" pitchFamily="34" charset="0"/>
              </a:rPr>
              <a:t>ez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so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ent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2391271"/>
            <a:ext cx="174666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je (j’)</a:t>
            </a: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</a:t>
            </a:r>
            <a:r>
              <a:rPr lang="en-US" sz="2200" dirty="0" err="1">
                <a:latin typeface="Corbel" panose="020B0503020204020204" pitchFamily="34" charset="0"/>
              </a:rPr>
              <a:t>tu</a:t>
            </a:r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qu’il</a:t>
            </a:r>
            <a:r>
              <a:rPr lang="en-US" sz="2200" dirty="0">
                <a:latin typeface="Corbel" panose="020B0503020204020204" pitchFamily="34" charset="0"/>
              </a:rPr>
              <a:t> /</a:t>
            </a:r>
            <a:r>
              <a:rPr lang="en-US" sz="2200" dirty="0" err="1">
                <a:latin typeface="Corbel" panose="020B0503020204020204" pitchFamily="34" charset="0"/>
              </a:rPr>
              <a:t>elle</a:t>
            </a:r>
            <a:r>
              <a:rPr lang="en-US" sz="2200" dirty="0">
                <a:latin typeface="Corbel" panose="020B0503020204020204" pitchFamily="34" charset="0"/>
              </a:rPr>
              <a:t> / on</a:t>
            </a:r>
          </a:p>
          <a:p>
            <a:pPr algn="r"/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nous</a:t>
            </a: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que</a:t>
            </a:r>
            <a:r>
              <a:rPr lang="en-US" sz="2200" dirty="0">
                <a:latin typeface="Corbel" panose="020B0503020204020204" pitchFamily="34" charset="0"/>
              </a:rPr>
              <a:t> </a:t>
            </a:r>
            <a:r>
              <a:rPr lang="en-US" sz="2200" dirty="0" err="1">
                <a:latin typeface="Corbel" panose="020B0503020204020204" pitchFamily="34" charset="0"/>
              </a:rPr>
              <a:t>vous</a:t>
            </a:r>
            <a:endParaRPr lang="en-US" sz="2200" dirty="0">
              <a:latin typeface="Corbel" panose="020B0503020204020204" pitchFamily="34" charset="0"/>
            </a:endParaRPr>
          </a:p>
          <a:p>
            <a:pPr algn="r"/>
            <a:r>
              <a:rPr lang="en-US" sz="2200" dirty="0" err="1">
                <a:latin typeface="Corbel" panose="020B0503020204020204" pitchFamily="34" charset="0"/>
              </a:rPr>
              <a:t>qu’ils</a:t>
            </a:r>
            <a:r>
              <a:rPr lang="en-US" sz="2200" dirty="0">
                <a:latin typeface="Corbel" panose="020B0503020204020204" pitchFamily="34" charset="0"/>
              </a:rPr>
              <a:t> / </a:t>
            </a:r>
            <a:r>
              <a:rPr lang="en-US" sz="2200" dirty="0" err="1">
                <a:latin typeface="Corbel" panose="020B0503020204020204" pitchFamily="34" charset="0"/>
              </a:rPr>
              <a:t>elles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2391271"/>
            <a:ext cx="106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e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es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t</a:t>
            </a:r>
            <a:endParaRPr lang="en-US" sz="2200" dirty="0">
              <a:latin typeface="Corbel" panose="020B0503020204020204" pitchFamily="34" charset="0"/>
            </a:endParaRPr>
          </a:p>
          <a:p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sz="2200" dirty="0" err="1">
                <a:latin typeface="Corbel" panose="020B0503020204020204" pitchFamily="34" charset="0"/>
              </a:rPr>
              <a:t>ons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y</a:t>
            </a:r>
            <a:r>
              <a:rPr lang="en-US" sz="2200" dirty="0" err="1">
                <a:latin typeface="Corbel" panose="020B0503020204020204" pitchFamily="34" charset="0"/>
              </a:rPr>
              <a:t>ez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ent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2391271"/>
            <a:ext cx="106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lle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lles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lle</a:t>
            </a:r>
            <a:endParaRPr lang="en-US" sz="2200" dirty="0">
              <a:latin typeface="Corbel" panose="020B0503020204020204" pitchFamily="34" charset="0"/>
            </a:endParaRPr>
          </a:p>
          <a:p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ll</a:t>
            </a:r>
            <a:r>
              <a:rPr lang="en-US" sz="2200" dirty="0" err="1">
                <a:latin typeface="Corbel" panose="020B0503020204020204" pitchFamily="34" charset="0"/>
              </a:rPr>
              <a:t>ions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ll</a:t>
            </a:r>
            <a:r>
              <a:rPr lang="en-US" sz="2200" dirty="0" err="1">
                <a:latin typeface="Corbel" panose="020B0503020204020204" pitchFamily="34" charset="0"/>
              </a:rPr>
              <a:t>iez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a</a:t>
            </a:r>
            <a:r>
              <a:rPr lang="en-US" sz="2200" b="1" dirty="0" err="1">
                <a:solidFill>
                  <a:srgbClr val="FF0000"/>
                </a:solidFill>
                <a:latin typeface="Corbel" panose="020B0503020204020204" pitchFamily="34" charset="0"/>
              </a:rPr>
              <a:t>i</a:t>
            </a:r>
            <a:r>
              <a:rPr lang="en-US" sz="2200" dirty="0" err="1">
                <a:latin typeface="Corbel" panose="020B0503020204020204" pitchFamily="34" charset="0"/>
              </a:rPr>
              <a:t>llen</a:t>
            </a:r>
            <a:r>
              <a:rPr lang="en-US" sz="2000" dirty="0" err="1">
                <a:latin typeface="Corbel" panose="020B0503020204020204" pitchFamily="34" charset="0"/>
              </a:rPr>
              <a:t>t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86600" y="2391271"/>
            <a:ext cx="1371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Corbel" panose="020B0503020204020204" pitchFamily="34" charset="0"/>
              </a:rPr>
              <a:t>fasse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fasses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fasse</a:t>
            </a:r>
            <a:endParaRPr lang="en-US" sz="2200" dirty="0">
              <a:latin typeface="Corbel" panose="020B0503020204020204" pitchFamily="34" charset="0"/>
            </a:endParaRPr>
          </a:p>
          <a:p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fassions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fassiez</a:t>
            </a:r>
            <a:endParaRPr lang="en-US" sz="2200" dirty="0">
              <a:latin typeface="Corbel" panose="020B0503020204020204" pitchFamily="34" charset="0"/>
            </a:endParaRPr>
          </a:p>
          <a:p>
            <a:r>
              <a:rPr lang="en-US" sz="2200" dirty="0" err="1">
                <a:latin typeface="Corbel" panose="020B0503020204020204" pitchFamily="34" charset="0"/>
              </a:rPr>
              <a:t>fassent</a:t>
            </a:r>
            <a:endParaRPr lang="en-US" sz="2200" dirty="0">
              <a:latin typeface="Corbel" panose="020B0503020204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82296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dirty="0">
                <a:latin typeface="Corbel" pitchFamily="34" charset="0"/>
              </a:rPr>
              <a:t>AUSSI…</a:t>
            </a:r>
          </a:p>
          <a:p>
            <a:pPr>
              <a:spcBef>
                <a:spcPct val="50000"/>
              </a:spcBef>
            </a:pPr>
            <a:r>
              <a:rPr lang="en-US" altLang="en-US" sz="2200" dirty="0">
                <a:latin typeface="Corbel" pitchFamily="34" charset="0"/>
              </a:rPr>
              <a:t>	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savoir		</a:t>
            </a:r>
            <a:r>
              <a:rPr lang="en-US" altLang="en-US" sz="2400" i="1" dirty="0" err="1">
                <a:latin typeface="Corbel" pitchFamily="34" charset="0"/>
              </a:rPr>
              <a:t>que</a:t>
            </a:r>
            <a:r>
              <a:rPr lang="en-US" altLang="en-US" sz="2400" i="1" dirty="0">
                <a:latin typeface="Corbel" pitchFamily="34" charset="0"/>
              </a:rPr>
              <a:t> je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sache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 /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2400" i="1" dirty="0" err="1">
                <a:latin typeface="Corbel" pitchFamily="34" charset="0"/>
              </a:rPr>
              <a:t>que</a:t>
            </a:r>
            <a:r>
              <a:rPr lang="en-US" altLang="en-US" sz="2400" i="1" dirty="0">
                <a:latin typeface="Corbel" pitchFamily="34" charset="0"/>
              </a:rPr>
              <a:t> </a:t>
            </a:r>
            <a:r>
              <a:rPr lang="en-US" altLang="en-US" sz="2400" i="1" dirty="0" err="1">
                <a:latin typeface="Corbel" pitchFamily="34" charset="0"/>
              </a:rPr>
              <a:t>vous</a:t>
            </a:r>
            <a:r>
              <a:rPr lang="en-US" altLang="en-US" sz="2400" i="1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sachiez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pouvoir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2400" i="1" dirty="0" err="1">
                <a:latin typeface="Corbel" pitchFamily="34" charset="0"/>
              </a:rPr>
              <a:t>que</a:t>
            </a:r>
            <a:r>
              <a:rPr lang="en-US" altLang="en-US" sz="2400" i="1" dirty="0">
                <a:latin typeface="Corbel" pitchFamily="34" charset="0"/>
              </a:rPr>
              <a:t> je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puisse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>
                <a:latin typeface="Corbel" pitchFamily="34" charset="0"/>
              </a:rPr>
              <a:t>/</a:t>
            </a:r>
            <a:r>
              <a:rPr lang="en-US" altLang="en-US" sz="2400" b="1" dirty="0">
                <a:solidFill>
                  <a:srgbClr val="0000FF"/>
                </a:solidFill>
                <a:latin typeface="Corbel" pitchFamily="34" charset="0"/>
              </a:rPr>
              <a:t>	</a:t>
            </a:r>
            <a:r>
              <a:rPr lang="en-US" altLang="en-US" sz="2400" i="1" dirty="0" err="1">
                <a:latin typeface="Corbel" pitchFamily="34" charset="0"/>
              </a:rPr>
              <a:t>que</a:t>
            </a:r>
            <a:r>
              <a:rPr lang="en-US" altLang="en-US" sz="2400" i="1" dirty="0">
                <a:latin typeface="Corbel" pitchFamily="34" charset="0"/>
              </a:rPr>
              <a:t> </a:t>
            </a:r>
            <a:r>
              <a:rPr lang="en-US" altLang="en-US" sz="2400" i="1" dirty="0" err="1">
                <a:latin typeface="Corbel" pitchFamily="34" charset="0"/>
              </a:rPr>
              <a:t>vous</a:t>
            </a:r>
            <a:r>
              <a:rPr lang="en-US" altLang="en-US" sz="2400" i="1" dirty="0">
                <a:latin typeface="Corbel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Corbel" pitchFamily="34" charset="0"/>
              </a:rPr>
              <a:t>puissiez</a:t>
            </a:r>
            <a:endParaRPr lang="en-US" alt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2353</TotalTime>
  <Words>1497</Words>
  <Application>Microsoft Office PowerPoint</Application>
  <PresentationFormat>On-screen Show (4:3)</PresentationFormat>
  <Paragraphs>438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Comic Sans MS</vt:lpstr>
      <vt:lpstr>Corbel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161</cp:revision>
  <dcterms:created xsi:type="dcterms:W3CDTF">2006-10-11T19:03:17Z</dcterms:created>
  <dcterms:modified xsi:type="dcterms:W3CDTF">2020-09-24T14:55:21Z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Rozei@fultonschools.org</vt:lpwstr>
  </property>
  <property fmtid="{D5CDD505-2E9C-101B-9397-08002B2CF9AE}" pid="5" name="MSIP_Label_0ee3c538-ec52-435f-ae58-017644bd9513_SetDate">
    <vt:lpwstr>2020-09-22T14:50:33.7850208Z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